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38"/>
  </p:notesMasterIdLst>
  <p:handoutMasterIdLst>
    <p:handoutMasterId r:id="rId39"/>
  </p:handoutMasterIdLst>
  <p:sldIdLst>
    <p:sldId id="270" r:id="rId4"/>
    <p:sldId id="734" r:id="rId5"/>
    <p:sldId id="429" r:id="rId6"/>
    <p:sldId id="297" r:id="rId7"/>
    <p:sldId id="757" r:id="rId8"/>
    <p:sldId id="745" r:id="rId9"/>
    <p:sldId id="609" r:id="rId10"/>
    <p:sldId id="613" r:id="rId11"/>
    <p:sldId id="758" r:id="rId12"/>
    <p:sldId id="759" r:id="rId13"/>
    <p:sldId id="760" r:id="rId14"/>
    <p:sldId id="2372" r:id="rId15"/>
    <p:sldId id="2373" r:id="rId16"/>
    <p:sldId id="2374" r:id="rId17"/>
    <p:sldId id="2386" r:id="rId18"/>
    <p:sldId id="634" r:id="rId19"/>
    <p:sldId id="629" r:id="rId20"/>
    <p:sldId id="761" r:id="rId21"/>
    <p:sldId id="762" r:id="rId22"/>
    <p:sldId id="2400" r:id="rId23"/>
    <p:sldId id="2398" r:id="rId24"/>
    <p:sldId id="2388" r:id="rId25"/>
    <p:sldId id="414" r:id="rId26"/>
    <p:sldId id="596" r:id="rId27"/>
    <p:sldId id="597" r:id="rId28"/>
    <p:sldId id="2399" r:id="rId29"/>
    <p:sldId id="2404" r:id="rId30"/>
    <p:sldId id="2405" r:id="rId31"/>
    <p:sldId id="2406" r:id="rId32"/>
    <p:sldId id="2407" r:id="rId33"/>
    <p:sldId id="2395" r:id="rId34"/>
    <p:sldId id="665" r:id="rId35"/>
    <p:sldId id="309" r:id="rId36"/>
    <p:sldId id="62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2" autoAdjust="0"/>
    <p:restoredTop sz="93686" autoAdjust="0"/>
  </p:normalViewPr>
  <p:slideViewPr>
    <p:cSldViewPr snapToGrid="0">
      <p:cViewPr>
        <p:scale>
          <a:sx n="79" d="100"/>
          <a:sy n="79" d="100"/>
        </p:scale>
        <p:origin x="844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357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6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00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04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9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4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2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about/weather/forecastvariabilit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August 11, 2021</a:t>
            </a:r>
          </a:p>
          <a:p>
            <a:r>
              <a:rPr lang="en-US" dirty="0"/>
              <a:t>PDCWG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B86510-5274-47B2-9FEE-1297C21C7A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ERCOT Staff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2022 Ancillary Service Methodology </a:t>
            </a:r>
          </a:p>
          <a:p>
            <a:endParaRPr lang="en-US" sz="2800" dirty="0"/>
          </a:p>
          <a:p>
            <a:r>
              <a:rPr lang="en-US" sz="2800" dirty="0"/>
              <a:t>Preliminary Discussion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3882-EACB-4556-8119-B00CB0152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1F10E-74C1-4198-B9AB-FA87F3201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553E68-0469-4601-A009-3C4446B6B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4" y="1026968"/>
            <a:ext cx="900457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92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3FA63-76D5-49E3-91E5-4CFBAD4E0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21E80B-6936-4BC0-A1E3-D93FDF5E1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111115"/>
            <a:ext cx="8534400" cy="455322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7C4A8-A352-483A-AD65-C7D3B08DB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66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C34E1-F09C-416C-9BD7-92321FC2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93BA9-85AF-4B41-AB38-8F659C09E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9F9700-06A1-4B0A-8DE4-627A2E5EF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4" y="1026968"/>
            <a:ext cx="900457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08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3882-EACB-4556-8119-B00CB0152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D25235-A97E-40AB-B2C1-60302E34E5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111115"/>
            <a:ext cx="8534400" cy="455322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1F10E-74C1-4198-B9AB-FA87F3201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76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3FA63-76D5-49E3-91E5-4CFBAD4E0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7C4A8-A352-483A-AD65-C7D3B08DB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3311E8-F6FE-4FE9-9640-8DAA3373C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28" y="1026968"/>
            <a:ext cx="900457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09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417F6-D849-4D1F-BFA4-341FF60A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Methodology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C843B-CB63-4F27-B553-B57BF6976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does not plan to change current methodology used to calculate the minimum Regulation requirement.</a:t>
            </a:r>
          </a:p>
          <a:p>
            <a:endParaRPr lang="en-US" dirty="0"/>
          </a:p>
          <a:p>
            <a:r>
              <a:rPr lang="en-US" dirty="0"/>
              <a:t>ERCOT will continue to monitor ERCOT’s frequency control performance and use existing tools as necessary to meet established performance criteria.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F1677-F8D4-4CBE-953A-464355CAB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150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Responsive Reserve Service (RRS)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b="1" u="sng" dirty="0"/>
              <a:t>preliminary</a:t>
            </a:r>
            <a:r>
              <a:rPr lang="en-US" dirty="0"/>
              <a:t> RRS quantities for January 2022 through July 2022 in subsequent slides have been computed </a:t>
            </a:r>
            <a:r>
              <a:rPr lang="en-US" b="1" u="sng" dirty="0"/>
              <a:t>using </a:t>
            </a:r>
            <a:r>
              <a:rPr lang="en-US" sz="1800" b="1" u="sng" dirty="0"/>
              <a:t>current methodology</a:t>
            </a:r>
            <a:r>
              <a:rPr lang="en-US" sz="1800" dirty="0"/>
              <a:t> and are based on </a:t>
            </a:r>
            <a:r>
              <a:rPr lang="en-US" dirty="0"/>
              <a:t>2020 and 2021 system inertia conditions and RRS table updated in 2020.</a:t>
            </a:r>
          </a:p>
          <a:p>
            <a:pPr lvl="1"/>
            <a:r>
              <a:rPr lang="en-US" dirty="0"/>
              <a:t>Note that beginning July 12, 2021, </a:t>
            </a:r>
            <a:r>
              <a:rPr lang="en-US" sz="1800" dirty="0"/>
              <a:t>RRS quantities were increased from 2300 MW to 2800 MW during peak load hours on all days between July 12 and Aug. 31, 2021.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sz="2400" dirty="0"/>
              <a:t> 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885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RRS Table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906463"/>
              </p:ext>
            </p:extLst>
          </p:nvPr>
        </p:nvGraphicFramePr>
        <p:xfrm>
          <a:off x="278892" y="855406"/>
          <a:ext cx="7936877" cy="1830128"/>
        </p:xfrm>
        <a:graphic>
          <a:graphicData uri="http://schemas.openxmlformats.org/drawingml/2006/table">
            <a:tbl>
              <a:tblPr/>
              <a:tblGrid>
                <a:gridCol w="610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05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03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2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3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4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5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6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7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8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9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10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11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12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LR/PFR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2.35:1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2.06:1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1.83:1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1.65:1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Inertia (GW∙s)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PFR Req.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 LR)</a:t>
                      </a:r>
                    </a:p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(MW)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**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IFRO (MW)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3352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3303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3255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3210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3170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3092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3053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3002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2959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2880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2783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2712</a:t>
                      </a:r>
                    </a:p>
                  </a:txBody>
                  <a:tcPr marL="8935" marR="8935" marT="89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502093"/>
              </p:ext>
            </p:extLst>
          </p:nvPr>
        </p:nvGraphicFramePr>
        <p:xfrm>
          <a:off x="278892" y="3218255"/>
          <a:ext cx="8577072" cy="1800505"/>
        </p:xfrm>
        <a:graphic>
          <a:graphicData uri="http://schemas.openxmlformats.org/drawingml/2006/table">
            <a:tbl>
              <a:tblPr/>
              <a:tblGrid>
                <a:gridCol w="61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52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Scenario 13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14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15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16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17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18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19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20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21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22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23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24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Scenario 25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LR/PFR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1.28:1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1.19:1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1.08:1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43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Inertia (GW∙s)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PFR Req. (no LR) (MW) </a:t>
                      </a:r>
                    </a:p>
                  </a:txBody>
                  <a:tcPr marL="8881" marR="8881" marT="88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**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RRS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IFRO (MW)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2658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2605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2566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2521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2469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2429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2383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2344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2290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2230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2173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2119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2068</a:t>
                      </a:r>
                    </a:p>
                  </a:txBody>
                  <a:tcPr marL="8331" marR="8331" marT="833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1752" y="5458368"/>
            <a:ext cx="85313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**</a:t>
            </a:r>
            <a:r>
              <a:rPr lang="en-US" sz="1000" dirty="0"/>
              <a:t>RRS quantity is calculated for RCC of 2805 with limit of 60% limit on LRs and min RRS-PFR limit of 1420 MW.</a:t>
            </a:r>
          </a:p>
          <a:p>
            <a:r>
              <a:rPr lang="en-US" sz="1000" dirty="0"/>
              <a:t>***Red font in table above identifies study scenario where RRS needed &lt; 2300 MW. 2300 MW floor will be used in RRS requirement determination.</a:t>
            </a:r>
          </a:p>
          <a:p>
            <a:r>
              <a:rPr lang="en-US" sz="1000" dirty="0"/>
              <a:t>****Generation mix (CCs, Gas, SC, Coal, Steam)  providing 1150 MW of PFR has been aligned with actual historic system operations. </a:t>
            </a:r>
          </a:p>
          <a:p>
            <a:r>
              <a:rPr lang="en-US" sz="1000" dirty="0"/>
              <a:t>     Inertia &lt; 250 GW·s: 30% Coal + 70% Rest. Inertia ≥ 250 GW·s: 15% Coal + 85% Rest</a:t>
            </a:r>
          </a:p>
        </p:txBody>
      </p:sp>
    </p:spTree>
    <p:extLst>
      <p:ext uri="{BB962C8B-B14F-4D97-AF65-F5344CB8AC3E}">
        <p14:creationId xmlns:p14="http://schemas.microsoft.com/office/powerpoint/2010/main" val="853598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17E20-B3A8-43C9-B6C7-4F8C1872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D5FCF-EA7E-4737-AC5E-6C7AB0C9E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5D2DD7-DD5C-41B6-B5B3-673374F85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578" y="1170403"/>
            <a:ext cx="856562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090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B20CE-7B88-42C2-9D8B-287437795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70F9B-691B-4298-8690-85497934B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EF43DB-48C0-402B-87F5-E62FA560A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84" y="991518"/>
            <a:ext cx="7966632" cy="446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0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Stakeholder Discussion Timeline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August 11, 2021 – PDCWG (Current Methodology)</a:t>
            </a:r>
          </a:p>
          <a:p>
            <a:r>
              <a:rPr lang="en-US" dirty="0">
                <a:solidFill>
                  <a:schemeClr val="accent2"/>
                </a:solidFill>
              </a:rPr>
              <a:t>August 23, 2021 – WMWG (Current Methodology)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September 08, 2021 – PDCWG (Proposed Methodology)</a:t>
            </a:r>
          </a:p>
          <a:p>
            <a:r>
              <a:rPr lang="en-US" dirty="0">
                <a:solidFill>
                  <a:schemeClr val="accent2"/>
                </a:solidFill>
              </a:rPr>
              <a:t>September 22, 2021 – WMWG (Proposed Methodology)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October 13, 2021 – PDCWG (Proposed Methodology)</a:t>
            </a:r>
          </a:p>
          <a:p>
            <a:r>
              <a:rPr lang="en-US" dirty="0">
                <a:solidFill>
                  <a:schemeClr val="accent2"/>
                </a:solidFill>
              </a:rPr>
              <a:t>October 21, 2020 – OWG (Proposed Methodology)</a:t>
            </a:r>
          </a:p>
          <a:p>
            <a:r>
              <a:rPr lang="en-US" dirty="0">
                <a:solidFill>
                  <a:schemeClr val="accent2"/>
                </a:solidFill>
              </a:rPr>
              <a:t>October 25, 2021 – WMWG (Proposed Methodology)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November 03, 2021 - WMS</a:t>
            </a:r>
          </a:p>
          <a:p>
            <a:r>
              <a:rPr lang="en-US" dirty="0">
                <a:solidFill>
                  <a:schemeClr val="accent2"/>
                </a:solidFill>
              </a:rPr>
              <a:t>November 04, 2021 - ROS</a:t>
            </a:r>
          </a:p>
          <a:p>
            <a:r>
              <a:rPr lang="en-US" dirty="0">
                <a:solidFill>
                  <a:schemeClr val="accent2"/>
                </a:solidFill>
              </a:rPr>
              <a:t>November 17, 2021 - TAC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December 14, 2021 - </a:t>
            </a:r>
            <a:r>
              <a:rPr lang="en-US" dirty="0" err="1">
                <a:solidFill>
                  <a:schemeClr val="accent2"/>
                </a:solidFill>
              </a:rPr>
              <a:t>BoD</a:t>
            </a:r>
            <a:endParaRPr lang="en-US" sz="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11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6D646-9BAB-44ED-8E30-190DC296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E5138-8C51-4EA9-B80E-14989B8A1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E7EFFA-A6FD-4220-BF3D-1D6029BE2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160" y="1135937"/>
            <a:ext cx="8177040" cy="458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29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0510D-8FE2-4E13-B726-D8842B7FA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DC5F8-DD53-49A2-8837-4BF5F06AAA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77F3D7-324C-4215-8F05-37B9E1ECBD4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952500"/>
            <a:ext cx="851535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3373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AD7A2-CD45-499C-AF75-9B79A980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RRS Methodology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21A9D-D4F2-4472-88C1-8ECA4810A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is assessing if additional RRS quantities are needed during peak hours to help respond to larger frequency events.</a:t>
            </a:r>
          </a:p>
          <a:p>
            <a:endParaRPr lang="en-US" dirty="0"/>
          </a:p>
          <a:p>
            <a:r>
              <a:rPr lang="en-US" dirty="0"/>
              <a:t>With projected increases in renewable capacity and continued decline in ERCOT’s minimum inertia, ERCOT is also assessing if the 70% coverage of historic inertia is appropriate for all hours.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D088A-E296-4272-AACC-FA219A75D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84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005633"/>
          </a:xfrm>
        </p:spPr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b="1" u="sng" dirty="0"/>
              <a:t>preliminary</a:t>
            </a:r>
            <a:r>
              <a:rPr lang="en-US" dirty="0"/>
              <a:t> Non-Spin quantities in subsequent slides for January through July of 2022 are based on historical (2019, 2020 and 2021) 3-hour-ahead net forecast error data </a:t>
            </a:r>
            <a:r>
              <a:rPr lang="en-US" b="1" u="sng" dirty="0"/>
              <a:t>using the current methodology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These NSRS quantities for 2022 have been computed using updated Wind and Solar Over-Forecast Adjustment tables for 2022.</a:t>
            </a:r>
          </a:p>
          <a:p>
            <a:pPr lvl="1" algn="just"/>
            <a:endParaRPr lang="en-US" sz="900" dirty="0"/>
          </a:p>
          <a:p>
            <a:pPr lvl="1" algn="just"/>
            <a:endParaRPr lang="en-US" dirty="0"/>
          </a:p>
          <a:p>
            <a:pPr lvl="1" algn="just"/>
            <a:endParaRPr lang="en-US" sz="20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/>
              <a:t>Non-Spin Reserve Service (Non-Spin)</a:t>
            </a:r>
          </a:p>
        </p:txBody>
      </p:sp>
    </p:spTree>
    <p:extLst>
      <p:ext uri="{BB962C8B-B14F-4D97-AF65-F5344CB8AC3E}">
        <p14:creationId xmlns:p14="http://schemas.microsoft.com/office/powerpoint/2010/main" val="2231096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Wind Over-Forecast Error Adjustment Table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 Over-Forecast Error Adjustment Table track estimated increase in wind over forecast error per 1000 MW increase in installed wind capacity.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0049" y="5651841"/>
            <a:ext cx="502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chemeClr val="tx2"/>
                </a:solidFill>
              </a:rPr>
              <a:t>Max: 39 MW per 1000 MW additional Wind capacity</a:t>
            </a:r>
          </a:p>
          <a:p>
            <a:pPr algn="just"/>
            <a:r>
              <a:rPr lang="en-US" sz="1600" dirty="0">
                <a:solidFill>
                  <a:schemeClr val="tx2"/>
                </a:solidFill>
              </a:rPr>
              <a:t>Mean: 31 MW per 1000 MW additional Wind capacity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12E5BF-ECE5-49F7-86B1-CEB17DBFF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865" y="1743908"/>
            <a:ext cx="5322269" cy="39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24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Solar Over-Forecast Error Adjustment Table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Solar Over-Forecast Error Adjustment Table track estimated increase in solar over forecast error per 1000 MW increase in installed solar capacity.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38318" y="5627645"/>
            <a:ext cx="62864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chemeClr val="tx2"/>
                </a:solidFill>
              </a:rPr>
              <a:t>Max: 56 MW per 1000 MW additional solar capacity</a:t>
            </a:r>
          </a:p>
          <a:p>
            <a:pPr algn="just"/>
            <a:r>
              <a:rPr lang="en-US" sz="1600" dirty="0">
                <a:solidFill>
                  <a:schemeClr val="tx2"/>
                </a:solidFill>
              </a:rPr>
              <a:t>Mean: 13 MW per 1000 MW additional solar capacity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4C7FB3-F5F2-471F-9533-CC71CF74C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318" y="1634419"/>
            <a:ext cx="5322269" cy="39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53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C221B-894F-4215-A253-EA898921C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Non-Spin Reserve Changes in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26471-F1E0-410C-AF7E-B2FF0E343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2021, there have been days where </a:t>
            </a:r>
            <a:r>
              <a:rPr lang="en-US" u="sng" dirty="0"/>
              <a:t>the total net load forecast error and intra-day forced outage rate was greater than the Non-Spin quantities being procured</a:t>
            </a:r>
            <a:r>
              <a:rPr lang="en-US" dirty="0"/>
              <a:t>. As a result,</a:t>
            </a:r>
          </a:p>
          <a:p>
            <a:pPr lvl="1"/>
            <a:r>
              <a:rPr lang="en-US" dirty="0"/>
              <a:t>ERCOT has been using RUC to maintain sufficient online headroom to help respond to these uncertainties. </a:t>
            </a:r>
          </a:p>
          <a:p>
            <a:pPr lvl="1" algn="just"/>
            <a:r>
              <a:rPr lang="en-US" dirty="0"/>
              <a:t>Non-Spin quantities were changed beginning July 12, 2021. Specifically,</a:t>
            </a:r>
          </a:p>
          <a:p>
            <a:pPr lvl="2" algn="just"/>
            <a:r>
              <a:rPr lang="en-US" dirty="0"/>
              <a:t>Between Jul 12 and Aug 31, Non-Spin quantities were increased such that sum of Regulation Up, Non-Spin and RRS is equal to 6500 MW for all hours on all days.</a:t>
            </a:r>
          </a:p>
          <a:p>
            <a:pPr lvl="2" algn="just"/>
            <a:r>
              <a:rPr lang="en-US" dirty="0"/>
              <a:t>Between Sep 1 and Dec 31, Non-Spin quantities will be increased such that sum of Regulation Up, Non-Spin and RRS less RRS expected to be provided by Load Resources (CLR and NCLR) is equal to 6500 MW for all hours on all days.</a:t>
            </a:r>
          </a:p>
          <a:p>
            <a:pPr lvl="1" algn="just"/>
            <a:r>
              <a:rPr lang="en-US" dirty="0"/>
              <a:t>On days that are identified as having a higher potential of weather forecast uncertainty that may result in having a higher net load, ERCOT may increase Non-Spin quantities further by up to 1000 MW.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2C2C8-C192-4549-B007-A8D993B48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131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F8B18-DCFE-41F7-8C68-19280CBBB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4C11-D2ED-48C5-BE52-C4516E23E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below shows </a:t>
            </a:r>
          </a:p>
          <a:p>
            <a:pPr lvl="1"/>
            <a:r>
              <a:rPr lang="en-US" sz="1400" dirty="0"/>
              <a:t>Jan 2021 Non-Spin requirements (gray), </a:t>
            </a:r>
          </a:p>
          <a:p>
            <a:pPr lvl="1"/>
            <a:r>
              <a:rPr lang="en-US" sz="1400" dirty="0"/>
              <a:t>preliminary Jan 2022 Non-Spin requirements computed using current methodology (yellow), </a:t>
            </a:r>
          </a:p>
          <a:p>
            <a:pPr lvl="1"/>
            <a:r>
              <a:rPr lang="en-US" sz="1400" dirty="0"/>
              <a:t>95</a:t>
            </a:r>
            <a:r>
              <a:rPr lang="en-US" sz="1400" baseline="30000" dirty="0"/>
              <a:t>th</a:t>
            </a:r>
            <a:r>
              <a:rPr lang="en-US" sz="1400" dirty="0"/>
              <a:t> percentile of 3 Hour Ahead (HA) Net Load Forecast Error (NLFE) for Jan 2021 (blue) and </a:t>
            </a:r>
          </a:p>
          <a:p>
            <a:pPr lvl="1"/>
            <a:r>
              <a:rPr lang="en-US" sz="1400" dirty="0"/>
              <a:t>sum of 95</a:t>
            </a:r>
            <a:r>
              <a:rPr lang="en-US" sz="1400" baseline="30000" dirty="0"/>
              <a:t>th</a:t>
            </a:r>
            <a:r>
              <a:rPr lang="en-US" sz="1400" dirty="0"/>
              <a:t> percentile of 3 HA of NLFE for Jan 2021 and 95</a:t>
            </a:r>
            <a:r>
              <a:rPr lang="en-US" sz="1400" baseline="30000" dirty="0"/>
              <a:t>th</a:t>
            </a:r>
            <a:r>
              <a:rPr lang="en-US" sz="1400" dirty="0"/>
              <a:t> percentile of Intra-day forced outages in Jan 2021 (orange).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537FD-56C2-40BC-9940-4598DE20B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A0AD2E-9255-40C5-A605-990FA3C83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4" y="2476519"/>
            <a:ext cx="8896032" cy="376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145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573EE-A6A8-4712-81FA-B327187ED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553FB4-78FF-4093-B5D7-25B3269F4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below shows </a:t>
            </a:r>
          </a:p>
          <a:p>
            <a:pPr lvl="1"/>
            <a:r>
              <a:rPr lang="en-US" sz="1400" dirty="0"/>
              <a:t>Apr 2021 Non-Spin requirements (gray), </a:t>
            </a:r>
          </a:p>
          <a:p>
            <a:pPr lvl="1"/>
            <a:r>
              <a:rPr lang="en-US" sz="1400" dirty="0"/>
              <a:t>preliminary Apr 2022 Non-Spin requirements computed using current methodology (yellow), </a:t>
            </a:r>
          </a:p>
          <a:p>
            <a:pPr lvl="1"/>
            <a:r>
              <a:rPr lang="en-US" sz="1400" dirty="0"/>
              <a:t>95</a:t>
            </a:r>
            <a:r>
              <a:rPr lang="en-US" sz="1400" baseline="30000" dirty="0"/>
              <a:t>th</a:t>
            </a:r>
            <a:r>
              <a:rPr lang="en-US" sz="1400" dirty="0"/>
              <a:t> percentile of 3 Hour Ahead (HA) Net Load Forecast Error (NLFE) for Apr 2021 (blue) and </a:t>
            </a:r>
          </a:p>
          <a:p>
            <a:pPr lvl="1"/>
            <a:r>
              <a:rPr lang="en-US" sz="1400" dirty="0"/>
              <a:t>sum of 95</a:t>
            </a:r>
            <a:r>
              <a:rPr lang="en-US" sz="1400" baseline="30000" dirty="0"/>
              <a:t>th</a:t>
            </a:r>
            <a:r>
              <a:rPr lang="en-US" sz="1400" dirty="0"/>
              <a:t> percentile of 3 HA of NLFE for Apr 2021 and 95</a:t>
            </a:r>
            <a:r>
              <a:rPr lang="en-US" sz="1400" baseline="30000" dirty="0"/>
              <a:t>th</a:t>
            </a:r>
            <a:r>
              <a:rPr lang="en-US" sz="1400" dirty="0"/>
              <a:t> percentile of Intra-day forced outages in Apr 2021 (orange).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A2867-D489-4787-B3DC-0179431B5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7D1049-A2F5-485E-B1F5-63187AA6B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68" y="2596173"/>
            <a:ext cx="8239664" cy="372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3126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DE33-D0F2-4CA6-9C5E-B1B628C26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914C5-ABF4-460C-A611-6622F8C25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below shows </a:t>
            </a:r>
          </a:p>
          <a:p>
            <a:pPr lvl="1"/>
            <a:r>
              <a:rPr lang="en-US" sz="1400" dirty="0"/>
              <a:t>Jun 2021 Non-Spin requirements (gray), </a:t>
            </a:r>
          </a:p>
          <a:p>
            <a:pPr lvl="1"/>
            <a:r>
              <a:rPr lang="en-US" sz="1400" dirty="0"/>
              <a:t>preliminary Jun 2022 Non-Spin requirements computed using current methodology (yellow), </a:t>
            </a:r>
          </a:p>
          <a:p>
            <a:pPr lvl="1"/>
            <a:r>
              <a:rPr lang="en-US" sz="1400" dirty="0"/>
              <a:t>95</a:t>
            </a:r>
            <a:r>
              <a:rPr lang="en-US" sz="1400" baseline="30000" dirty="0"/>
              <a:t>th</a:t>
            </a:r>
            <a:r>
              <a:rPr lang="en-US" sz="1400" dirty="0"/>
              <a:t> percentile of 3 Hour Ahead (HA) Net Load Forecast Error (NLFE) for Jun 2021 (blue) and </a:t>
            </a:r>
          </a:p>
          <a:p>
            <a:pPr lvl="1"/>
            <a:r>
              <a:rPr lang="en-US" sz="1400" dirty="0"/>
              <a:t>sum of 95</a:t>
            </a:r>
            <a:r>
              <a:rPr lang="en-US" sz="1400" baseline="30000" dirty="0"/>
              <a:t>th</a:t>
            </a:r>
            <a:r>
              <a:rPr lang="en-US" sz="1400" dirty="0"/>
              <a:t> percentile of 3 HA of NLFE for Jun 2021 and 95</a:t>
            </a:r>
            <a:r>
              <a:rPr lang="en-US" sz="1400" baseline="30000" dirty="0"/>
              <a:t>th</a:t>
            </a:r>
            <a:r>
              <a:rPr lang="en-US" sz="1400" dirty="0"/>
              <a:t> percentile of Intra-day forced outages in Jun 2021 (orange).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5D0C1-17AB-416E-A7D4-8BAE6916A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1F53B6-59AC-49F5-B1E4-F2C40E4A9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97" y="2774073"/>
            <a:ext cx="8592703" cy="337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941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</p:spPr>
        <p:txBody>
          <a:bodyPr/>
          <a:lstStyle/>
          <a:p>
            <a:pPr algn="just"/>
            <a:r>
              <a:rPr lang="en-US" dirty="0"/>
              <a:t>The values of Ancillary Services (AS) quantities for 2022 contained in this presentation are </a:t>
            </a:r>
            <a:r>
              <a:rPr lang="en-US" u="sng" dirty="0"/>
              <a:t>based on the current methodology that was approved in December 2020</a:t>
            </a:r>
            <a:r>
              <a:rPr lang="en-US" dirty="0"/>
              <a:t>. </a:t>
            </a:r>
          </a:p>
          <a:p>
            <a:pPr lvl="1" algn="just"/>
            <a:r>
              <a:rPr lang="en-US" dirty="0"/>
              <a:t>The quantities for 2022 simply reflects moving forward the historic data on which quantities are based, </a:t>
            </a:r>
            <a:r>
              <a:rPr lang="en-US" u="sng" dirty="0"/>
              <a:t>unless otherwise noted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ERCOT is seeking feedback, based on this analysis, on any changes that should be considered to the Methodology used to compute AS in 2022.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56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79FB0-0318-4522-9D92-FE831B7D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00F3D5-E99A-4D8B-855B-7FCCC95A8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below shows </a:t>
            </a:r>
          </a:p>
          <a:p>
            <a:pPr lvl="1"/>
            <a:r>
              <a:rPr lang="en-US" sz="1400" dirty="0"/>
              <a:t>Jul 1-11, 2021 Non-Spin requirements (gray), </a:t>
            </a:r>
          </a:p>
          <a:p>
            <a:pPr lvl="1"/>
            <a:r>
              <a:rPr lang="en-US" sz="1400" dirty="0"/>
              <a:t>Jul 12-31, 2021 Non-Spin requirements (dark blue), </a:t>
            </a:r>
          </a:p>
          <a:p>
            <a:pPr lvl="1"/>
            <a:r>
              <a:rPr lang="en-US" sz="1400" dirty="0"/>
              <a:t>preliminary Jul 2022 Non-Spin requirements computed using current methodology (yellow), </a:t>
            </a:r>
          </a:p>
          <a:p>
            <a:pPr lvl="1"/>
            <a:r>
              <a:rPr lang="en-US" sz="1400" dirty="0"/>
              <a:t>95</a:t>
            </a:r>
            <a:r>
              <a:rPr lang="en-US" sz="1400" baseline="30000" dirty="0"/>
              <a:t>th</a:t>
            </a:r>
            <a:r>
              <a:rPr lang="en-US" sz="1400" dirty="0"/>
              <a:t> percentile of 3 Hour Ahead (HA) Net Load Forecast Error (NLFE) for Jul 2021 (blue) and </a:t>
            </a:r>
          </a:p>
          <a:p>
            <a:pPr lvl="1"/>
            <a:r>
              <a:rPr lang="en-US" sz="1400" dirty="0"/>
              <a:t>sum of 95</a:t>
            </a:r>
            <a:r>
              <a:rPr lang="en-US" sz="1400" baseline="30000" dirty="0"/>
              <a:t>th</a:t>
            </a:r>
            <a:r>
              <a:rPr lang="en-US" sz="1400" dirty="0"/>
              <a:t> percentile of 3 HA of NLFE for Jul 2021 and 95</a:t>
            </a:r>
            <a:r>
              <a:rPr lang="en-US" sz="1400" baseline="30000" dirty="0"/>
              <a:t>th</a:t>
            </a:r>
            <a:r>
              <a:rPr lang="en-US" sz="1400" dirty="0"/>
              <a:t> percentile of Intra-day forced outages in Jun 2021 (orange).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9F3CF-DA4C-4E5B-B45D-D2C6349AC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28A864-217B-4416-A3DC-0053F8482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36" y="2477761"/>
            <a:ext cx="8374161" cy="375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0490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4CECD-7D17-41B9-A3F9-3D52DF7A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Non-Spin </a:t>
            </a:r>
            <a:r>
              <a:rPr lang="en-US"/>
              <a:t>Methodology Changes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4D74-0745-4D95-BD4B-DC1B4DED4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is considering if intra-day forced outage rate may need to be incorporated into the calculation for Non-Spin quantities.</a:t>
            </a:r>
          </a:p>
          <a:p>
            <a:pPr lvl="1"/>
            <a:endParaRPr lang="en-US" dirty="0"/>
          </a:p>
          <a:p>
            <a:r>
              <a:rPr lang="en-US" dirty="0"/>
              <a:t>Similarly, since ERCOT has been seeing the need to RUC resources earlier, ERCOT is assessing if the Net Load Forecast Error used in the methodology may need to be based upon a look-ahead time point earlier than 3 hours ahead.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010AE-3505-4F7F-8BFD-A8AE2804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151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/>
              <a:t>Discussion </a:t>
            </a:r>
          </a:p>
        </p:txBody>
      </p:sp>
    </p:spTree>
    <p:extLst>
      <p:ext uri="{BB962C8B-B14F-4D97-AF65-F5344CB8AC3E}">
        <p14:creationId xmlns:p14="http://schemas.microsoft.com/office/powerpoint/2010/main" val="945746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 Variability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Factors that ERCOT will consider when assessing whether or not a day has the potential for having high variability in the forecast include, but are not limited to:</a:t>
            </a:r>
          </a:p>
          <a:p>
            <a:pPr lvl="1"/>
            <a:r>
              <a:rPr lang="en-US" sz="1600" dirty="0"/>
              <a:t>Timing of a weather front, that if accelerated or delayed, could impact the load, wind, and/or solar forecasts,</a:t>
            </a:r>
          </a:p>
          <a:p>
            <a:pPr lvl="1"/>
            <a:r>
              <a:rPr lang="en-US" sz="1600" dirty="0"/>
              <a:t>Variation of temperatures in weather forecasts and ERCOT is not selecting the most conservative (hottest/coldest) for the load forecast,</a:t>
            </a:r>
          </a:p>
          <a:p>
            <a:pPr lvl="1"/>
            <a:r>
              <a:rPr lang="en-US" sz="1600" dirty="0"/>
              <a:t>ERCOT believes that the temperature forecasts from ERCOT’s weather vendors are not hot or cold enough,</a:t>
            </a:r>
          </a:p>
          <a:p>
            <a:pPr lvl="1"/>
            <a:r>
              <a:rPr lang="en-US" sz="1600" dirty="0"/>
              <a:t>Rain is forecast over a significant portion of ERCOT load, but ERCOT believes there is a chance the rain doesn’t happen,</a:t>
            </a:r>
          </a:p>
          <a:p>
            <a:pPr lvl="1"/>
            <a:r>
              <a:rPr lang="en-US" sz="1600" dirty="0"/>
              <a:t>There is a significant variation between the wind forecasts ERCOT receives from different models,</a:t>
            </a:r>
          </a:p>
          <a:p>
            <a:pPr lvl="1"/>
            <a:r>
              <a:rPr lang="en-US" sz="1600" dirty="0"/>
              <a:t>There is a significant variation between the 50</a:t>
            </a:r>
            <a:r>
              <a:rPr lang="en-US" sz="1600" baseline="30000" dirty="0"/>
              <a:t>th</a:t>
            </a:r>
            <a:r>
              <a:rPr lang="en-US" sz="1600" dirty="0"/>
              <a:t> percentile (STWPF) and 80</a:t>
            </a:r>
            <a:r>
              <a:rPr lang="en-US" sz="1600" baseline="30000" dirty="0"/>
              <a:t>th</a:t>
            </a:r>
            <a:r>
              <a:rPr lang="en-US" sz="1600" dirty="0"/>
              <a:t> percentile (WGRPP) wind forecasts,</a:t>
            </a:r>
          </a:p>
          <a:p>
            <a:pPr lvl="1"/>
            <a:r>
              <a:rPr lang="en-US" sz="1600" dirty="0"/>
              <a:t>The forecast for areas with high amounts of solar resources shows clear skies, but ERCOT believes there is a chance for cloudy conditions, and</a:t>
            </a:r>
          </a:p>
          <a:p>
            <a:pPr lvl="1"/>
            <a:r>
              <a:rPr lang="en-US" sz="1600" dirty="0"/>
              <a:t>There is a potential for extreme weather conditions such as snow, icing, dust storm, hail, or an eclipse.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24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79563-8253-4792-B2AD-DBDA3BC49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Updates to Forecast Variability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E6ABC-7C67-4DFE-B9E7-2D52DBEC3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assessment is posted at</a:t>
            </a:r>
          </a:p>
          <a:p>
            <a:pPr marL="300038" lvl="1" indent="0">
              <a:buNone/>
            </a:pPr>
            <a:r>
              <a:rPr lang="en-US" dirty="0">
                <a:hlinkClick r:id="rId2"/>
              </a:rPr>
              <a:t>http://www.ercot.com/about/weather/forecastvariability</a:t>
            </a:r>
            <a:endParaRPr lang="en-US" dirty="0"/>
          </a:p>
          <a:p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</a:rPr>
              <a:t>As Of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 August 1, 2021, recognizing that the sole purpose of this assessment is to aid in determining if additional Non-Spin quantities are needed for Current Day + 3, ERCOT has updated its approach to limit the net load variability assessment for Current-</a:t>
            </a: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</a:rPr>
              <a:t>D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ay+3 only. The Forecast Variability Assessment will continue to be updated 7 days per week.</a:t>
            </a:r>
          </a:p>
          <a:p>
            <a:endParaRPr lang="en-US" dirty="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CF7EC-E26E-47E9-B6F1-F6BD030A9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814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838200"/>
            <a:ext cx="8458200" cy="5081833"/>
          </a:xfrm>
        </p:spPr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b="1" u="sng" dirty="0"/>
              <a:t>preliminary</a:t>
            </a:r>
            <a:r>
              <a:rPr lang="en-US" dirty="0"/>
              <a:t> Regulation quantities in subsequent slides for January through July of 2022 are based on historical (2021 and 2020) five-minute net load variability data </a:t>
            </a:r>
            <a:r>
              <a:rPr lang="en-US" b="1" u="sng" dirty="0"/>
              <a:t>using the current methodology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These Regulation quantities for 2022 have been computed using updated Wind and Solar Adjustment tables for 2022.</a:t>
            </a:r>
          </a:p>
          <a:p>
            <a:pPr algn="just"/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Regulation Service</a:t>
            </a:r>
          </a:p>
        </p:txBody>
      </p:sp>
    </p:spTree>
    <p:extLst>
      <p:ext uri="{BB962C8B-B14F-4D97-AF65-F5344CB8AC3E}">
        <p14:creationId xmlns:p14="http://schemas.microsoft.com/office/powerpoint/2010/main" val="118053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EE797-FCA1-4336-A2BD-8F7A47E7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CPS1 Monthly Trend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89EC-CED8-4BF0-A08E-C15E0F024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CAE3CF-587C-4D43-B721-493ADF8BA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51" y="920103"/>
            <a:ext cx="7551897" cy="547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17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CPS1 Hourly Trend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1DB0DA-54CA-442F-BFCF-CD688C456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118" y="943251"/>
            <a:ext cx="6760251" cy="507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60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Adjustment Tables - 2022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1CE3D-4238-4A4E-A825-5634CED16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Wind Adjustment Tables track incremental MWs of Regulation needed to account for additional variability per 1000 MW increase in installed wind capacity.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B454A1-8ECD-44F3-8F95-100D13D2E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120" y="1309991"/>
            <a:ext cx="7934434" cy="25541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731240-1A5A-454A-A34D-6101AF185C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783" y="3864188"/>
            <a:ext cx="7928771" cy="255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77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Adjustment Tables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Solar Adjustment Tables track incremental MWs of Regulation needed to account for additional variability per 1000 MW increase in installed solar capacity.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1BBBDF-35FF-4863-B13F-60BE306C6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567" y="1395167"/>
            <a:ext cx="8138865" cy="27434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A2194E5-DDE4-4AA5-9C4D-00C5B376D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032" y="3903931"/>
            <a:ext cx="8138865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59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C34E1-F09C-416C-9BD7-92321FC2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93BA9-85AF-4B41-AB38-8F659C09E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DFE3C1-8BCC-4ACB-8DFE-1687A203F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4" y="1026968"/>
            <a:ext cx="9004572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8167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41706</TotalTime>
  <Words>1837</Words>
  <Application>Microsoft Office PowerPoint</Application>
  <PresentationFormat>On-screen Show (4:3)</PresentationFormat>
  <Paragraphs>313</Paragraphs>
  <Slides>34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Tentative Stakeholder Discussion Timeline</vt:lpstr>
      <vt:lpstr>Scope</vt:lpstr>
      <vt:lpstr>Regulation Service</vt:lpstr>
      <vt:lpstr>ERCOT CPS1 Monthly Trend</vt:lpstr>
      <vt:lpstr>ERCOT CPS1 Hourly Trend</vt:lpstr>
      <vt:lpstr>Wind Adjustment Tables - 2022</vt:lpstr>
      <vt:lpstr>Solar Adjustment Tables - 2022</vt:lpstr>
      <vt:lpstr>January</vt:lpstr>
      <vt:lpstr>April</vt:lpstr>
      <vt:lpstr>June</vt:lpstr>
      <vt:lpstr>January</vt:lpstr>
      <vt:lpstr>April</vt:lpstr>
      <vt:lpstr>June</vt:lpstr>
      <vt:lpstr>Regulation Methodology Changes</vt:lpstr>
      <vt:lpstr>Responsive Reserve Service (RRS)</vt:lpstr>
      <vt:lpstr>RRS Table</vt:lpstr>
      <vt:lpstr>January</vt:lpstr>
      <vt:lpstr>April</vt:lpstr>
      <vt:lpstr>June</vt:lpstr>
      <vt:lpstr>July</vt:lpstr>
      <vt:lpstr>RRS Methodology Changes</vt:lpstr>
      <vt:lpstr>Non-Spin Reserve Service (Non-Spin)</vt:lpstr>
      <vt:lpstr>Wind Over-Forecast Error Adjustment Table - 2022</vt:lpstr>
      <vt:lpstr>Solar Over-Forecast Error Adjustment Table - 2022</vt:lpstr>
      <vt:lpstr>Non-Spin Reserve Changes in 2020</vt:lpstr>
      <vt:lpstr>January</vt:lpstr>
      <vt:lpstr>April</vt:lpstr>
      <vt:lpstr>June</vt:lpstr>
      <vt:lpstr>July</vt:lpstr>
      <vt:lpstr>Non-Spin Methodology Changes </vt:lpstr>
      <vt:lpstr>PowerPoint Presentation</vt:lpstr>
      <vt:lpstr>Forecast Variability Considerations</vt:lpstr>
      <vt:lpstr>Updates to Forecast Variability Assessment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Mago, Nitika</cp:lastModifiedBy>
  <cp:revision>1052</cp:revision>
  <dcterms:created xsi:type="dcterms:W3CDTF">2016-04-16T13:25:21Z</dcterms:created>
  <dcterms:modified xsi:type="dcterms:W3CDTF">2021-08-11T03:56:24Z</dcterms:modified>
</cp:coreProperties>
</file>