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6"/>
  </p:notesMasterIdLst>
  <p:handoutMasterIdLst>
    <p:handoutMasterId r:id="rId47"/>
  </p:handoutMasterIdLst>
  <p:sldIdLst>
    <p:sldId id="260" r:id="rId7"/>
    <p:sldId id="258" r:id="rId8"/>
    <p:sldId id="263" r:id="rId9"/>
    <p:sldId id="308" r:id="rId10"/>
    <p:sldId id="310" r:id="rId11"/>
    <p:sldId id="313" r:id="rId12"/>
    <p:sldId id="314" r:id="rId13"/>
    <p:sldId id="272" r:id="rId14"/>
    <p:sldId id="262" r:id="rId15"/>
    <p:sldId id="264" r:id="rId16"/>
    <p:sldId id="291" r:id="rId17"/>
    <p:sldId id="265" r:id="rId18"/>
    <p:sldId id="271" r:id="rId19"/>
    <p:sldId id="273" r:id="rId20"/>
    <p:sldId id="274" r:id="rId21"/>
    <p:sldId id="266" r:id="rId22"/>
    <p:sldId id="275" r:id="rId23"/>
    <p:sldId id="267" r:id="rId24"/>
    <p:sldId id="278" r:id="rId25"/>
    <p:sldId id="279" r:id="rId26"/>
    <p:sldId id="268" r:id="rId27"/>
    <p:sldId id="280" r:id="rId28"/>
    <p:sldId id="281" r:id="rId29"/>
    <p:sldId id="269" r:id="rId30"/>
    <p:sldId id="282" r:id="rId31"/>
    <p:sldId id="283" r:id="rId32"/>
    <p:sldId id="270" r:id="rId33"/>
    <p:sldId id="284" r:id="rId34"/>
    <p:sldId id="285" r:id="rId35"/>
    <p:sldId id="295" r:id="rId36"/>
    <p:sldId id="286" r:id="rId37"/>
    <p:sldId id="293" r:id="rId38"/>
    <p:sldId id="287" r:id="rId39"/>
    <p:sldId id="288" r:id="rId40"/>
    <p:sldId id="305" r:id="rId41"/>
    <p:sldId id="289" r:id="rId42"/>
    <p:sldId id="311" r:id="rId43"/>
    <p:sldId id="312" r:id="rId44"/>
    <p:sldId id="290" r:id="rId4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  <p:cmAuthor id="2" name="Hinojosa, Jose Luis" initials="HJL" lastIdx="3" clrIdx="1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07" autoAdjust="0"/>
    <p:restoredTop sz="74914" autoAdjust="0"/>
  </p:normalViewPr>
  <p:slideViewPr>
    <p:cSldViewPr showGuides="1">
      <p:cViewPr varScale="1">
        <p:scale>
          <a:sx n="85" d="100"/>
          <a:sy n="85" d="100"/>
        </p:scale>
        <p:origin x="15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commentAuthors" Target="commentAuthors.xml"/><Relationship Id="rId8" Type="http://schemas.openxmlformats.org/officeDocument/2006/relationships/slide" Target="slides/slide2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21\06%20-%20Jun\202106_PWRR_Error_Report_Graph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'MAE By Hour'!$B$1</c:f>
              <c:strCache>
                <c:ptCount val="1"/>
                <c:pt idx="0">
                  <c:v>Persistence Error</c:v>
                </c:pt>
              </c:strCache>
            </c:strRef>
          </c:tx>
          <c:spPr>
            <a:ln w="28575" cap="rnd">
              <a:solidFill>
                <a:srgbClr val="00AEC7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00AEC7"/>
              </a:solidFill>
              <a:ln w="9525">
                <a:solidFill>
                  <a:srgbClr val="00AEC7"/>
                </a:solidFill>
              </a:ln>
              <a:effectLst/>
            </c:spPr>
          </c:marker>
          <c:val>
            <c:numRef>
              <c:f>'MAE By Hour'!$B$2:$B$25</c:f>
              <c:numCache>
                <c:formatCode>General</c:formatCode>
                <c:ptCount val="24"/>
                <c:pt idx="0">
                  <c:v>89.3</c:v>
                </c:pt>
                <c:pt idx="1">
                  <c:v>85.9</c:v>
                </c:pt>
                <c:pt idx="2">
                  <c:v>100</c:v>
                </c:pt>
                <c:pt idx="3">
                  <c:v>96.5</c:v>
                </c:pt>
                <c:pt idx="4">
                  <c:v>94.3</c:v>
                </c:pt>
                <c:pt idx="5">
                  <c:v>95.4</c:v>
                </c:pt>
                <c:pt idx="6">
                  <c:v>98.3</c:v>
                </c:pt>
                <c:pt idx="7">
                  <c:v>124.4</c:v>
                </c:pt>
                <c:pt idx="8">
                  <c:v>125.7</c:v>
                </c:pt>
                <c:pt idx="9">
                  <c:v>80.3</c:v>
                </c:pt>
                <c:pt idx="10">
                  <c:v>93.8</c:v>
                </c:pt>
                <c:pt idx="11">
                  <c:v>81.5</c:v>
                </c:pt>
                <c:pt idx="12">
                  <c:v>71.5</c:v>
                </c:pt>
                <c:pt idx="13">
                  <c:v>71.900000000000006</c:v>
                </c:pt>
                <c:pt idx="14">
                  <c:v>77.2</c:v>
                </c:pt>
                <c:pt idx="15">
                  <c:v>87.8</c:v>
                </c:pt>
                <c:pt idx="16">
                  <c:v>92.2</c:v>
                </c:pt>
                <c:pt idx="17">
                  <c:v>96.6</c:v>
                </c:pt>
                <c:pt idx="18">
                  <c:v>109.5</c:v>
                </c:pt>
                <c:pt idx="19">
                  <c:v>89.8</c:v>
                </c:pt>
                <c:pt idx="20">
                  <c:v>124.5</c:v>
                </c:pt>
                <c:pt idx="21">
                  <c:v>161.80000000000001</c:v>
                </c:pt>
                <c:pt idx="22">
                  <c:v>106.2</c:v>
                </c:pt>
                <c:pt idx="23">
                  <c:v>87.5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847-4CD5-8499-E8DFBEFEDC8C}"/>
            </c:ext>
          </c:extLst>
        </c:ser>
        <c:ser>
          <c:idx val="1"/>
          <c:order val="1"/>
          <c:tx>
            <c:strRef>
              <c:f>'MAE By Hour'!$C$1</c:f>
              <c:strCache>
                <c:ptCount val="1"/>
                <c:pt idx="0">
                  <c:v>SCED PWRR Error</c:v>
                </c:pt>
              </c:strCache>
            </c:strRef>
          </c:tx>
          <c:spPr>
            <a:ln w="28575" cap="rnd">
              <a:solidFill>
                <a:srgbClr val="5B677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5B6770"/>
              </a:solidFill>
              <a:ln w="9525">
                <a:solidFill>
                  <a:srgbClr val="5B6770"/>
                </a:solidFill>
              </a:ln>
              <a:effectLst/>
            </c:spPr>
          </c:marker>
          <c:val>
            <c:numRef>
              <c:f>'MAE By Hour'!$C$2:$C$25</c:f>
              <c:numCache>
                <c:formatCode>General</c:formatCode>
                <c:ptCount val="24"/>
                <c:pt idx="0">
                  <c:v>76.400000000000006</c:v>
                </c:pt>
                <c:pt idx="1">
                  <c:v>70</c:v>
                </c:pt>
                <c:pt idx="2">
                  <c:v>82.3</c:v>
                </c:pt>
                <c:pt idx="3">
                  <c:v>71.2</c:v>
                </c:pt>
                <c:pt idx="4">
                  <c:v>64.099999999999994</c:v>
                </c:pt>
                <c:pt idx="5">
                  <c:v>74.8</c:v>
                </c:pt>
                <c:pt idx="6">
                  <c:v>69</c:v>
                </c:pt>
                <c:pt idx="7">
                  <c:v>78.5</c:v>
                </c:pt>
                <c:pt idx="8">
                  <c:v>85.7</c:v>
                </c:pt>
                <c:pt idx="9">
                  <c:v>67.900000000000006</c:v>
                </c:pt>
                <c:pt idx="10">
                  <c:v>66.5</c:v>
                </c:pt>
                <c:pt idx="11">
                  <c:v>63.2</c:v>
                </c:pt>
                <c:pt idx="12">
                  <c:v>63.2</c:v>
                </c:pt>
                <c:pt idx="13">
                  <c:v>65.599999999999994</c:v>
                </c:pt>
                <c:pt idx="14">
                  <c:v>64.400000000000006</c:v>
                </c:pt>
                <c:pt idx="15">
                  <c:v>78.400000000000006</c:v>
                </c:pt>
                <c:pt idx="16">
                  <c:v>78.900000000000006</c:v>
                </c:pt>
                <c:pt idx="17">
                  <c:v>73.099999999999994</c:v>
                </c:pt>
                <c:pt idx="18">
                  <c:v>86.5</c:v>
                </c:pt>
                <c:pt idx="19">
                  <c:v>76.400000000000006</c:v>
                </c:pt>
                <c:pt idx="20">
                  <c:v>78.099999999999994</c:v>
                </c:pt>
                <c:pt idx="21">
                  <c:v>88.4</c:v>
                </c:pt>
                <c:pt idx="22">
                  <c:v>70.8</c:v>
                </c:pt>
                <c:pt idx="23">
                  <c:v>73.2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847-4CD5-8499-E8DFBEFEDC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2562880"/>
        <c:axId val="542563664"/>
      </c:lineChart>
      <c:catAx>
        <c:axId val="5425628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Hour Ending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42563664"/>
        <c:crosses val="autoZero"/>
        <c:auto val="1"/>
        <c:lblAlgn val="ctr"/>
        <c:lblOffset val="100"/>
        <c:noMultiLvlLbl val="0"/>
      </c:catAx>
      <c:valAx>
        <c:axId val="542563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MAE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42562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431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05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335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288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701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591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815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725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692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0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Forecast – Actual</a:t>
            </a:r>
          </a:p>
          <a:p>
            <a:r>
              <a:rPr lang="en-US" dirty="0"/>
              <a:t>+</a:t>
            </a:r>
            <a:r>
              <a:rPr lang="en-US" dirty="0" err="1"/>
              <a:t>ve</a:t>
            </a:r>
            <a:r>
              <a:rPr lang="en-US" baseline="0" dirty="0"/>
              <a:t> Error =&gt; Over forecasted load</a:t>
            </a:r>
          </a:p>
          <a:p>
            <a:r>
              <a:rPr lang="en-US" baseline="0" dirty="0"/>
              <a:t>-</a:t>
            </a:r>
            <a:r>
              <a:rPr lang="en-US" baseline="0" dirty="0" err="1"/>
              <a:t>ve</a:t>
            </a:r>
            <a:r>
              <a:rPr lang="en-US" baseline="0" dirty="0"/>
              <a:t> Error +&gt; Under forecasted load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14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Error = Forecast – Actual</a:t>
            </a:r>
          </a:p>
          <a:p>
            <a:endParaRPr lang="en-US" dirty="0"/>
          </a:p>
          <a:p>
            <a:r>
              <a:rPr lang="en-US" dirty="0" err="1"/>
              <a:t>Min,Max</a:t>
            </a:r>
            <a:r>
              <a:rPr lang="en-US" dirty="0"/>
              <a:t>,</a:t>
            </a:r>
            <a:r>
              <a:rPr lang="en-US" baseline="0" dirty="0"/>
              <a:t> 10</a:t>
            </a:r>
            <a:r>
              <a:rPr lang="en-US" baseline="30000" dirty="0"/>
              <a:t>th</a:t>
            </a:r>
            <a:r>
              <a:rPr lang="en-US" baseline="0" dirty="0"/>
              <a:t>, 90</a:t>
            </a:r>
            <a:r>
              <a:rPr lang="en-US" baseline="30000" dirty="0"/>
              <a:t>th</a:t>
            </a:r>
            <a:r>
              <a:rPr lang="en-US" baseline="0" dirty="0"/>
              <a:t> percentile</a:t>
            </a:r>
          </a:p>
          <a:p>
            <a:r>
              <a:rPr lang="en-US" baseline="0" dirty="0"/>
              <a:t>15 minute intervals</a:t>
            </a:r>
          </a:p>
          <a:p>
            <a:endParaRPr lang="en-US" baseline="0" dirty="0"/>
          </a:p>
          <a:p>
            <a:r>
              <a:rPr lang="en-US" baseline="0" dirty="0"/>
              <a:t>Max Positive Forecast Error:</a:t>
            </a:r>
          </a:p>
          <a:p>
            <a:r>
              <a:rPr lang="en-US" baseline="0" dirty="0"/>
              <a:t>7/12/2021 13:15 -&gt; 2230 MW</a:t>
            </a:r>
          </a:p>
          <a:p>
            <a:endParaRPr lang="en-US" baseline="0" dirty="0"/>
          </a:p>
          <a:p>
            <a:r>
              <a:rPr lang="en-US" baseline="0" dirty="0"/>
              <a:t>Max Negative Forecast Error:</a:t>
            </a:r>
          </a:p>
          <a:p>
            <a:r>
              <a:rPr lang="en-US" baseline="0" dirty="0"/>
              <a:t>7/28/2021 11:00-&gt; -357 MW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976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429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81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08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00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77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87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98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22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/>
              <a:t>July 2021</a:t>
            </a:r>
          </a:p>
          <a:p>
            <a:endParaRPr lang="en-US" dirty="0"/>
          </a:p>
          <a:p>
            <a:r>
              <a:rPr lang="en-US" dirty="0"/>
              <a:t>ERCOT</a:t>
            </a:r>
          </a:p>
          <a:p>
            <a:r>
              <a:rPr lang="en-US" dirty="0"/>
              <a:t>Operations Planning</a:t>
            </a:r>
          </a:p>
          <a:p>
            <a:endParaRPr lang="en-US" dirty="0"/>
          </a:p>
          <a:p>
            <a:r>
              <a:rPr lang="en-US" dirty="0"/>
              <a:t>PDCWG | Aug 11th,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Total Regulation Deployed Comparison - Monthly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3F57C2-471B-400C-9A59-7BBADBDBFC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219200"/>
            <a:ext cx="8229600" cy="4607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Deployed Comparison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FC1B17-1F7B-48C0-9661-C4DCF6FF18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524000"/>
            <a:ext cx="5560828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Deployed Comparison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EAA772-BF24-4926-A0C0-1032EA2E1D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990600"/>
            <a:ext cx="836443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Deployed Comparison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98521D-C406-4010-A844-774E267B83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781" y="862361"/>
            <a:ext cx="836443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hours.</a:t>
            </a:r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Regulation Deployed Comparison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5B729-10F4-4512-AC1A-2045743C96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781" y="862361"/>
            <a:ext cx="836443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down.</a:t>
            </a:r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Regulation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D7B3C1-51E6-4A79-9D43-B81B2537D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2593" y="914400"/>
            <a:ext cx="5738813" cy="526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Parameters &amp; References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for last three months.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2018, 2019, and 2020 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Regulation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02DD297-48B6-4FBF-803E-6B470A1B85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318" y="2428875"/>
            <a:ext cx="7167563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5%.)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EA30BC4-1A2C-4A94-90D7-A27AAB347B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154" y="862361"/>
            <a:ext cx="8443692" cy="51332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Exhaustion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303CD79-21F3-4683-A381-888F70BD28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068615"/>
              </p:ext>
            </p:extLst>
          </p:nvPr>
        </p:nvGraphicFramePr>
        <p:xfrm>
          <a:off x="2286000" y="1417493"/>
          <a:ext cx="2565401" cy="962892"/>
        </p:xfrm>
        <a:graphic>
          <a:graphicData uri="http://schemas.openxmlformats.org/drawingml/2006/table">
            <a:tbl>
              <a:tblPr/>
              <a:tblGrid>
                <a:gridCol w="789354">
                  <a:extLst>
                    <a:ext uri="{9D8B030D-6E8A-4147-A177-3AD203B41FA5}">
                      <a16:colId xmlns:a16="http://schemas.microsoft.com/office/drawing/2014/main" val="1260849627"/>
                    </a:ext>
                  </a:extLst>
                </a:gridCol>
                <a:gridCol w="582467">
                  <a:extLst>
                    <a:ext uri="{9D8B030D-6E8A-4147-A177-3AD203B41FA5}">
                      <a16:colId xmlns:a16="http://schemas.microsoft.com/office/drawing/2014/main" val="187711316"/>
                    </a:ext>
                  </a:extLst>
                </a:gridCol>
                <a:gridCol w="611113">
                  <a:extLst>
                    <a:ext uri="{9D8B030D-6E8A-4147-A177-3AD203B41FA5}">
                      <a16:colId xmlns:a16="http://schemas.microsoft.com/office/drawing/2014/main" val="3660452218"/>
                    </a:ext>
                  </a:extLst>
                </a:gridCol>
                <a:gridCol w="582467">
                  <a:extLst>
                    <a:ext uri="{9D8B030D-6E8A-4147-A177-3AD203B41FA5}">
                      <a16:colId xmlns:a16="http://schemas.microsoft.com/office/drawing/2014/main" val="4064417142"/>
                    </a:ext>
                  </a:extLst>
                </a:gridCol>
              </a:tblGrid>
              <a:tr h="1905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Regulation-Up</a:t>
                      </a:r>
                    </a:p>
                  </a:txBody>
                  <a:tcPr marL="0" marR="0" marT="41564" marB="41564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0430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13683E"/>
                          </a:solidFill>
                          <a:effectLst/>
                          <a:latin typeface="Calibri" panose="020F0502020204030204" pitchFamily="34" charset="0"/>
                        </a:rPr>
                        <a:t>Jul-19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2E3438"/>
                          </a:solidFill>
                          <a:effectLst/>
                          <a:latin typeface="Calibri" panose="020F0502020204030204" pitchFamily="34" charset="0"/>
                        </a:rPr>
                        <a:t>Jul-20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5764"/>
                          </a:solidFill>
                          <a:effectLst/>
                          <a:latin typeface="Calibri" panose="020F0502020204030204" pitchFamily="34" charset="0"/>
                        </a:rPr>
                        <a:t>Jul-21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252812"/>
                  </a:ext>
                </a:extLst>
              </a:tr>
              <a:tr h="5368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Hours Average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005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7D4CDE5-E5E3-4D4C-865A-3E6523EB1D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990600"/>
            <a:ext cx="8443692" cy="51332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Exhaustion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C096BDF-601E-418A-AF94-76DAFB8606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954102"/>
              </p:ext>
            </p:extLst>
          </p:nvPr>
        </p:nvGraphicFramePr>
        <p:xfrm>
          <a:off x="5257800" y="1600200"/>
          <a:ext cx="2565401" cy="981075"/>
        </p:xfrm>
        <a:graphic>
          <a:graphicData uri="http://schemas.openxmlformats.org/drawingml/2006/table">
            <a:tbl>
              <a:tblPr/>
              <a:tblGrid>
                <a:gridCol w="789354">
                  <a:extLst>
                    <a:ext uri="{9D8B030D-6E8A-4147-A177-3AD203B41FA5}">
                      <a16:colId xmlns:a16="http://schemas.microsoft.com/office/drawing/2014/main" val="2444286671"/>
                    </a:ext>
                  </a:extLst>
                </a:gridCol>
                <a:gridCol w="582467">
                  <a:extLst>
                    <a:ext uri="{9D8B030D-6E8A-4147-A177-3AD203B41FA5}">
                      <a16:colId xmlns:a16="http://schemas.microsoft.com/office/drawing/2014/main" val="438581704"/>
                    </a:ext>
                  </a:extLst>
                </a:gridCol>
                <a:gridCol w="611113">
                  <a:extLst>
                    <a:ext uri="{9D8B030D-6E8A-4147-A177-3AD203B41FA5}">
                      <a16:colId xmlns:a16="http://schemas.microsoft.com/office/drawing/2014/main" val="1196600331"/>
                    </a:ext>
                  </a:extLst>
                </a:gridCol>
                <a:gridCol w="582467">
                  <a:extLst>
                    <a:ext uri="{9D8B030D-6E8A-4147-A177-3AD203B41FA5}">
                      <a16:colId xmlns:a16="http://schemas.microsoft.com/office/drawing/2014/main" val="4114159230"/>
                    </a:ext>
                  </a:extLst>
                </a:gridCol>
              </a:tblGrid>
              <a:tr h="1905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Regulation-Down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34648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3683E"/>
                          </a:solidFill>
                          <a:effectLst/>
                          <a:latin typeface="Calibri" panose="020F0502020204030204" pitchFamily="34" charset="0"/>
                        </a:rPr>
                        <a:t>Jul-19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2E3438"/>
                          </a:solidFill>
                          <a:effectLst/>
                          <a:latin typeface="Calibri" panose="020F0502020204030204" pitchFamily="34" charset="0"/>
                        </a:rPr>
                        <a:t>Jul-20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5764"/>
                          </a:solidFill>
                          <a:effectLst/>
                          <a:latin typeface="Calibri" panose="020F0502020204030204" pitchFamily="34" charset="0"/>
                        </a:rPr>
                        <a:t>Jul-21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286388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Hours Average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42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hours.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C729280-CCB4-430F-9B2D-8E6C4A07A0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" y="1143000"/>
            <a:ext cx="8412480" cy="48582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Bias for Consecutive SCED Intervals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ED73FFA-711B-4B33-8E30-E07FEB5A3E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468062"/>
              </p:ext>
            </p:extLst>
          </p:nvPr>
        </p:nvGraphicFramePr>
        <p:xfrm>
          <a:off x="1295400" y="1752600"/>
          <a:ext cx="2286001" cy="762000"/>
        </p:xfrm>
        <a:graphic>
          <a:graphicData uri="http://schemas.openxmlformats.org/drawingml/2006/table">
            <a:tbl>
              <a:tblPr/>
              <a:tblGrid>
                <a:gridCol w="499462">
                  <a:extLst>
                    <a:ext uri="{9D8B030D-6E8A-4147-A177-3AD203B41FA5}">
                      <a16:colId xmlns:a16="http://schemas.microsoft.com/office/drawing/2014/main" val="2754871911"/>
                    </a:ext>
                  </a:extLst>
                </a:gridCol>
                <a:gridCol w="585908">
                  <a:extLst>
                    <a:ext uri="{9D8B030D-6E8A-4147-A177-3AD203B41FA5}">
                      <a16:colId xmlns:a16="http://schemas.microsoft.com/office/drawing/2014/main" val="1295327955"/>
                    </a:ext>
                  </a:extLst>
                </a:gridCol>
                <a:gridCol w="614723">
                  <a:extLst>
                    <a:ext uri="{9D8B030D-6E8A-4147-A177-3AD203B41FA5}">
                      <a16:colId xmlns:a16="http://schemas.microsoft.com/office/drawing/2014/main" val="591780160"/>
                    </a:ext>
                  </a:extLst>
                </a:gridCol>
                <a:gridCol w="585908">
                  <a:extLst>
                    <a:ext uri="{9D8B030D-6E8A-4147-A177-3AD203B41FA5}">
                      <a16:colId xmlns:a16="http://schemas.microsoft.com/office/drawing/2014/main" val="1067393920"/>
                    </a:ext>
                  </a:extLst>
                </a:gridCol>
              </a:tblGrid>
              <a:tr h="18184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Regulation-Up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233406"/>
                  </a:ext>
                </a:extLst>
              </a:tr>
              <a:tr h="1818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3683E"/>
                          </a:solidFill>
                          <a:effectLst/>
                          <a:latin typeface="Calibri" panose="020F0502020204030204" pitchFamily="34" charset="0"/>
                        </a:rPr>
                        <a:t>Jul-19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2E3438"/>
                          </a:solidFill>
                          <a:effectLst/>
                          <a:latin typeface="Calibri" panose="020F0502020204030204" pitchFamily="34" charset="0"/>
                        </a:rPr>
                        <a:t>Jul-20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5764"/>
                          </a:solidFill>
                          <a:effectLst/>
                          <a:latin typeface="Calibri" panose="020F0502020204030204" pitchFamily="34" charset="0"/>
                        </a:rPr>
                        <a:t>Jul-21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897974"/>
                  </a:ext>
                </a:extLst>
              </a:tr>
              <a:tr h="1991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2E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221187"/>
                  </a:ext>
                </a:extLst>
              </a:tr>
              <a:tr h="1991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Peak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281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B6E9F8-3FD7-417A-8700-F32CB19E36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" y="1248803"/>
            <a:ext cx="8412480" cy="47860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Bias for Consecutive SCED Intervals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775412"/>
              </p:ext>
            </p:extLst>
          </p:nvPr>
        </p:nvGraphicFramePr>
        <p:xfrm>
          <a:off x="4495800" y="1828800"/>
          <a:ext cx="2438400" cy="790575"/>
        </p:xfrm>
        <a:graphic>
          <a:graphicData uri="http://schemas.openxmlformats.org/drawingml/2006/table">
            <a:tbl>
              <a:tblPr/>
              <a:tblGrid>
                <a:gridCol w="49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Regulation-Down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3683E"/>
                          </a:solidFill>
                          <a:effectLst/>
                          <a:latin typeface="Calibri" panose="020F0502020204030204" pitchFamily="34" charset="0"/>
                        </a:rPr>
                        <a:t>Jun-19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2E3438"/>
                          </a:solidFill>
                          <a:effectLst/>
                          <a:latin typeface="Calibri" panose="020F0502020204030204" pitchFamily="34" charset="0"/>
                        </a:rPr>
                        <a:t>Jun-20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5764"/>
                          </a:solidFill>
                          <a:effectLst/>
                          <a:latin typeface="Calibri" panose="020F0502020204030204" pitchFamily="34" charset="0"/>
                        </a:rPr>
                        <a:t>Jun-21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2E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Peak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Load and Wind Ramp, PWRR Error, Start-Up/Shut-Down Hours, STLF Error, and Expected Generation Deviation.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Error Accumulation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69CE64-2904-469A-B1F7-FFC1706509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362" y="990600"/>
            <a:ext cx="838272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Profile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0EF9AF-F27E-47C5-93A7-0386A3A29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565" y="990600"/>
            <a:ext cx="8657070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b="13953"/>
          <a:stretch/>
        </p:blipFill>
        <p:spPr>
          <a:xfrm>
            <a:off x="381000" y="6148919"/>
            <a:ext cx="3886200" cy="2380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753177"/>
            <a:ext cx="6829425" cy="53025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52755" y="6139544"/>
            <a:ext cx="4408102" cy="28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Load Profile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13F99C-8579-418F-8FAD-7E3E2CEC92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561" y="862361"/>
            <a:ext cx="864487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Ramp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84C193-C1AE-4D4B-ADBE-8A005BB27A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61" y="914400"/>
            <a:ext cx="864487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 Profile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8EC6CF-5A09-4F8C-A932-99C6F893E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781" y="862361"/>
            <a:ext cx="836443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Start-Up &amp; Shut-Down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03ED687-0663-400D-99B2-3ADE6670CD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227" y="990600"/>
            <a:ext cx="8699746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Short-Term Load Forecast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95956B-C27D-4E0B-9767-4C1FDC4B4C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106" y="990600"/>
            <a:ext cx="8449788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STLF Error Chart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23B477-6205-46B4-B626-2BAB7566C3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219200"/>
            <a:ext cx="8839200" cy="4636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9CB263-DE4D-488E-A50D-6B57722123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816" y="990600"/>
            <a:ext cx="8486368" cy="51332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36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208C3B4-A413-45E5-A3B3-02E864726D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430172"/>
              </p:ext>
            </p:extLst>
          </p:nvPr>
        </p:nvGraphicFramePr>
        <p:xfrm>
          <a:off x="4535311" y="1981200"/>
          <a:ext cx="3045180" cy="628650"/>
        </p:xfrm>
        <a:graphic>
          <a:graphicData uri="http://schemas.openxmlformats.org/drawingml/2006/table">
            <a:tbl>
              <a:tblPr/>
              <a:tblGrid>
                <a:gridCol w="1397787">
                  <a:extLst>
                    <a:ext uri="{9D8B030D-6E8A-4147-A177-3AD203B41FA5}">
                      <a16:colId xmlns:a16="http://schemas.microsoft.com/office/drawing/2014/main" val="1945397408"/>
                    </a:ext>
                  </a:extLst>
                </a:gridCol>
                <a:gridCol w="540811">
                  <a:extLst>
                    <a:ext uri="{9D8B030D-6E8A-4147-A177-3AD203B41FA5}">
                      <a16:colId xmlns:a16="http://schemas.microsoft.com/office/drawing/2014/main" val="3499316464"/>
                    </a:ext>
                  </a:extLst>
                </a:gridCol>
                <a:gridCol w="565771">
                  <a:extLst>
                    <a:ext uri="{9D8B030D-6E8A-4147-A177-3AD203B41FA5}">
                      <a16:colId xmlns:a16="http://schemas.microsoft.com/office/drawing/2014/main" val="1489037641"/>
                    </a:ext>
                  </a:extLst>
                </a:gridCol>
                <a:gridCol w="540811">
                  <a:extLst>
                    <a:ext uri="{9D8B030D-6E8A-4147-A177-3AD203B41FA5}">
                      <a16:colId xmlns:a16="http://schemas.microsoft.com/office/drawing/2014/main" val="3892513920"/>
                    </a:ext>
                  </a:extLst>
                </a:gridCol>
              </a:tblGrid>
              <a:tr h="20955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Expected Generation Deviation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1507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3683E"/>
                          </a:solidFill>
                          <a:effectLst/>
                          <a:latin typeface="Calibri" panose="020F0502020204030204" pitchFamily="34" charset="0"/>
                        </a:rPr>
                        <a:t>Jul-19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2E3438"/>
                          </a:solidFill>
                          <a:effectLst/>
                          <a:latin typeface="Calibri" panose="020F0502020204030204" pitchFamily="34" charset="0"/>
                        </a:rPr>
                        <a:t>Jul-20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5764"/>
                          </a:solidFill>
                          <a:effectLst/>
                          <a:latin typeface="Calibri" panose="020F0502020204030204" pitchFamily="34" charset="0"/>
                        </a:rPr>
                        <a:t>Jul-21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75463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Hours Average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-57.29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-74.78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-58.67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487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EBADE25-CFDE-4B5F-9659-2A6371284C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23" y="1334842"/>
            <a:ext cx="8333954" cy="418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3080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84A887-A6BC-4D3B-BEF4-DFB4152ED2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074" y="1671052"/>
            <a:ext cx="8340051" cy="398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2958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Wind Ramp Rate MAE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6383553"/>
              </p:ext>
            </p:extLst>
          </p:nvPr>
        </p:nvGraphicFramePr>
        <p:xfrm>
          <a:off x="405063" y="1143000"/>
          <a:ext cx="8046720" cy="4824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43656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Wind Ramp Rate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8B15E74-FFCD-4091-B3E1-E42CA2A571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707" y="914400"/>
            <a:ext cx="7984586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7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Solar Ramp Rate MAE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6AE4FC-8AA5-4953-8172-9834DBEBF3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114" y="868680"/>
            <a:ext cx="7849772" cy="512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917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Solar Ramp Rate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FCA05B-3BA2-4160-AA5C-AA4A695AA5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747" y="990600"/>
            <a:ext cx="7844506" cy="512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57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8372DA-6212-4A42-B624-209919E5C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1007" y="2362200"/>
            <a:ext cx="6081986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Metrics to Measure 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hour.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85% for the number of  intervals where regulation deployment  was both up and down for peak 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Track the Regulation exhaustion rate for all hours (not to exceed 5%).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hours.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openxmlformats.org/package/2006/metadata/core-properties"/>
    <ds:schemaRef ds:uri="http://purl.org/dc/terms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67250</TotalTime>
  <Words>884</Words>
  <Application>Microsoft Office PowerPoint</Application>
  <PresentationFormat>On-screen Show (4:3)</PresentationFormat>
  <Paragraphs>207</Paragraphs>
  <Slides>39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Projected Wind Ramp Rate MAE</vt:lpstr>
      <vt:lpstr>Projected Wind Ramp Rate Error</vt:lpstr>
      <vt:lpstr>Projected Solar Ramp Rate MAE</vt:lpstr>
      <vt:lpstr>Projected Solar Ramp Rate Error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Expected Generation Deviation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Li, Weifeng</cp:lastModifiedBy>
  <cp:revision>684</cp:revision>
  <cp:lastPrinted>2016-01-21T20:53:15Z</cp:lastPrinted>
  <dcterms:created xsi:type="dcterms:W3CDTF">2016-01-21T15:20:31Z</dcterms:created>
  <dcterms:modified xsi:type="dcterms:W3CDTF">2021-08-10T15:55:55Z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