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8" r:id="rId8"/>
    <p:sldId id="318" r:id="rId9"/>
    <p:sldId id="345" r:id="rId10"/>
    <p:sldId id="347" r:id="rId11"/>
    <p:sldId id="348" r:id="rId12"/>
    <p:sldId id="29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6721" autoAdjust="0"/>
  </p:normalViewPr>
  <p:slideViewPr>
    <p:cSldViewPr showGuides="1">
      <p:cViewPr varScale="1">
        <p:scale>
          <a:sx n="92" d="100"/>
          <a:sy n="92" d="100"/>
        </p:scale>
        <p:origin x="136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565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47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3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August 2021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/inde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 and Summary of </a:t>
            </a:r>
          </a:p>
          <a:p>
            <a:r>
              <a:rPr lang="en-US" sz="2400" b="1" dirty="0"/>
              <a:t>Project Priority List (PPL) Activity </a:t>
            </a:r>
          </a:p>
          <a:p>
            <a:endParaRPr lang="en-US" dirty="0"/>
          </a:p>
          <a:p>
            <a:r>
              <a:rPr lang="en-US" dirty="0"/>
              <a:t>August 12, 2021</a:t>
            </a:r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Sr. Mgr. Portfolio </a:t>
            </a:r>
            <a:r>
              <a:rPr lang="en-US" dirty="0" err="1"/>
              <a:t>Managment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95400" y="990600"/>
            <a:ext cx="6934200" cy="4724400"/>
          </a:xfrm>
        </p:spPr>
        <p:txBody>
          <a:bodyPr/>
          <a:lstStyle/>
          <a:p>
            <a:r>
              <a:rPr lang="en-US" sz="2400" dirty="0"/>
              <a:t>Project Portfolio Update</a:t>
            </a:r>
          </a:p>
          <a:p>
            <a:pPr lvl="1"/>
            <a:r>
              <a:rPr lang="en-US" sz="1800" dirty="0"/>
              <a:t>Recent / Upcoming Project Highlights</a:t>
            </a:r>
          </a:p>
          <a:p>
            <a:pPr lvl="1"/>
            <a:r>
              <a:rPr lang="en-US" sz="1800" dirty="0"/>
              <a:t>2021 Release Targets</a:t>
            </a:r>
          </a:p>
          <a:p>
            <a:pPr lvl="1"/>
            <a:r>
              <a:rPr lang="en-US" sz="1800" dirty="0"/>
              <a:t>ESR and DGR Pre-Passport Projects</a:t>
            </a:r>
          </a:p>
          <a:p>
            <a:pPr lvl="1"/>
            <a:r>
              <a:rPr lang="en-US" sz="1800" dirty="0"/>
              <a:t>DGR/DESR Moratorium Market Notice</a:t>
            </a:r>
          </a:p>
          <a:p>
            <a:pPr lvl="1"/>
            <a:r>
              <a:rPr lang="en-US" sz="1800" dirty="0"/>
              <a:t>Priority/Rank Options for Revision Requests with Impacts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093470" y="6096000"/>
            <a:ext cx="7795260" cy="560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b="0" dirty="0"/>
              <a:t>Location of Project Priority List (PPL):   </a:t>
            </a:r>
            <a:r>
              <a:rPr lang="en-US" b="0" dirty="0">
                <a:hlinkClick r:id="rId3"/>
              </a:rPr>
              <a:t>http://www.ercot.com/services/projects/index</a:t>
            </a:r>
            <a:endParaRPr lang="en-US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243682"/>
            <a:ext cx="4343400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0960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Recent / Upcoming Project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124620"/>
          </a:xfrm>
        </p:spPr>
        <p:txBody>
          <a:bodyPr/>
          <a:lstStyle/>
          <a:p>
            <a:pPr>
              <a:tabLst>
                <a:tab pos="2176463" algn="l"/>
                <a:tab pos="7199313" algn="l"/>
              </a:tabLst>
            </a:pPr>
            <a:r>
              <a:rPr lang="en-US" sz="1600" dirty="0"/>
              <a:t>2021 July Release – 7/14/2021</a:t>
            </a:r>
            <a:r>
              <a:rPr lang="en-US" sz="1800" i="1" dirty="0">
                <a:solidFill>
                  <a:srgbClr val="00B050"/>
                </a:solidFill>
              </a:rPr>
              <a:t>	 Complete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SCR789 – Update NMMS Topology Processor to PSSE 34 Capability</a:t>
            </a:r>
          </a:p>
          <a:p>
            <a:pPr marL="0" indent="0">
              <a:buNone/>
              <a:tabLst>
                <a:tab pos="2176463" algn="l"/>
                <a:tab pos="7199313" algn="l"/>
              </a:tabLst>
            </a:pPr>
            <a:endParaRPr lang="en-US" sz="800" dirty="0"/>
          </a:p>
          <a:p>
            <a:pPr>
              <a:tabLst>
                <a:tab pos="2176463" algn="l"/>
                <a:tab pos="7199313" algn="l"/>
              </a:tabLst>
            </a:pPr>
            <a:r>
              <a:rPr lang="en-US" sz="1600" dirty="0"/>
              <a:t>2021 July Release Off-Cycle – 7/23/2021	</a:t>
            </a:r>
            <a:r>
              <a:rPr lang="en-US" sz="1800" i="1" dirty="0">
                <a:solidFill>
                  <a:srgbClr val="00B050"/>
                </a:solidFill>
              </a:rPr>
              <a:t> Complete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NPRR1062 – Modify IDR Meter Requirement and Eliminate IDR Meter Requirement Report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RMGRR164 – Related to NPRR1062</a:t>
            </a:r>
          </a:p>
          <a:p>
            <a:pPr>
              <a:tabLst>
                <a:tab pos="2176463" algn="l"/>
                <a:tab pos="7199313" algn="l"/>
              </a:tabLst>
            </a:pPr>
            <a:endParaRPr lang="en-US" sz="800" dirty="0"/>
          </a:p>
          <a:p>
            <a:pPr>
              <a:tabLst>
                <a:tab pos="2176463" algn="l"/>
                <a:tab pos="7199313" algn="l"/>
              </a:tabLst>
            </a:pPr>
            <a:r>
              <a:rPr lang="en-US" sz="1600" dirty="0"/>
              <a:t>2021 July Release – R4 – 7/27/2021 – 7/29/2021</a:t>
            </a:r>
            <a:r>
              <a:rPr lang="en-US" sz="1800" i="1" dirty="0">
                <a:solidFill>
                  <a:srgbClr val="00B050"/>
                </a:solidFill>
              </a:rPr>
              <a:t>	 Complete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NPRR902(b) – ERCOT Critical Energy Infrastructure Information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NPRR905 – CRR Balancing Account Resettlement </a:t>
            </a:r>
            <a:r>
              <a:rPr lang="en-US" sz="1200" i="1" dirty="0"/>
              <a:t>(8/1/2021 effective date)</a:t>
            </a:r>
            <a:endParaRPr lang="en-US" sz="1400" i="1" dirty="0"/>
          </a:p>
          <a:p>
            <a:pPr marL="971550" lvl="2" indent="-17145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kern="0" dirty="0"/>
          </a:p>
          <a:p>
            <a:pPr>
              <a:tabLst>
                <a:tab pos="2176463" algn="l"/>
                <a:tab pos="7199313" algn="l"/>
              </a:tabLst>
            </a:pPr>
            <a:r>
              <a:rPr lang="en-US" sz="1600" dirty="0"/>
              <a:t>2021 July Release Off-Cycle – 7/29/2021	</a:t>
            </a:r>
            <a:r>
              <a:rPr lang="en-US" sz="1800" i="1" dirty="0">
                <a:solidFill>
                  <a:srgbClr val="00B050"/>
                </a:solidFill>
              </a:rPr>
              <a:t> Complete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 err="1"/>
              <a:t>ListServ</a:t>
            </a:r>
            <a:r>
              <a:rPr lang="en-US" sz="1400" dirty="0"/>
              <a:t> redundancy implemented</a:t>
            </a:r>
            <a:endParaRPr lang="en-US" sz="1200" kern="0" dirty="0"/>
          </a:p>
          <a:p>
            <a:pPr>
              <a:tabLst>
                <a:tab pos="2176463" algn="l"/>
                <a:tab pos="7199313" algn="l"/>
              </a:tabLst>
            </a:pPr>
            <a:endParaRPr lang="en-US" sz="800" dirty="0"/>
          </a:p>
          <a:p>
            <a:pPr>
              <a:tabLst>
                <a:tab pos="2176463" algn="l"/>
                <a:tab pos="7199313" algn="l"/>
              </a:tabLst>
            </a:pPr>
            <a:r>
              <a:rPr lang="en-US" sz="1600" dirty="0"/>
              <a:t>2021 August Release Off-Cycle – 8/1/2021	</a:t>
            </a:r>
            <a:r>
              <a:rPr lang="en-US" sz="1800" i="1" dirty="0">
                <a:solidFill>
                  <a:srgbClr val="00B050"/>
                </a:solidFill>
              </a:rPr>
              <a:t> Complete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NPRR1031 – Notices for Curtailment of Load</a:t>
            </a:r>
            <a:endParaRPr lang="en-US" sz="1200" kern="0" dirty="0"/>
          </a:p>
          <a:p>
            <a:pPr marL="0" indent="0">
              <a:buNone/>
              <a:tabLst>
                <a:tab pos="2176463" algn="l"/>
                <a:tab pos="7199313" algn="l"/>
              </a:tabLst>
            </a:pPr>
            <a:endParaRPr lang="en-US" sz="800" dirty="0"/>
          </a:p>
          <a:p>
            <a:pPr>
              <a:tabLst>
                <a:tab pos="2176463" algn="l"/>
                <a:tab pos="7199313" algn="l"/>
              </a:tabLst>
            </a:pPr>
            <a:r>
              <a:rPr lang="en-US" sz="1600" dirty="0"/>
              <a:t>2021 September Release Off-Cycle – 9/10/2021	</a:t>
            </a:r>
            <a:r>
              <a:rPr lang="en-US" sz="1800" i="1" dirty="0">
                <a:solidFill>
                  <a:srgbClr val="00B050"/>
                </a:solidFill>
              </a:rPr>
              <a:t> In Flight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NPRR867 – Revisions to CRR Auction Credit Lock Amount to Reduce Excess Collateral</a:t>
            </a:r>
            <a:endParaRPr lang="en-US" sz="1200" kern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438400" y="6216817"/>
            <a:ext cx="5257800" cy="4365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/>
              <a:t>Note:  Projected Go-Live dates are subject to change.</a:t>
            </a:r>
            <a:br>
              <a:rPr lang="en-US" sz="1400" b="0" dirty="0"/>
            </a:br>
            <a:r>
              <a:rPr lang="en-US" sz="1400" b="0" dirty="0"/>
              <a:t>Please watch for market notices as the effective dates approach.</a:t>
            </a:r>
          </a:p>
        </p:txBody>
      </p:sp>
    </p:spTree>
    <p:extLst>
      <p:ext uri="{BB962C8B-B14F-4D97-AF65-F5344CB8AC3E}">
        <p14:creationId xmlns:p14="http://schemas.microsoft.com/office/powerpoint/2010/main" val="406425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27613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2021 Release Targets – Board Approved NPRRs / SCRs / </a:t>
            </a:r>
            <a:r>
              <a:rPr lang="en-US" sz="2200" b="1" dirty="0" err="1">
                <a:solidFill>
                  <a:schemeClr val="accent1"/>
                </a:solidFill>
              </a:rPr>
              <a:t>xGRRs</a:t>
            </a:r>
            <a:r>
              <a:rPr lang="en-US" sz="2200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545329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6002529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43195" y="554532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2822885"/>
              </p:ext>
            </p:extLst>
          </p:nvPr>
        </p:nvGraphicFramePr>
        <p:xfrm>
          <a:off x="160280" y="798446"/>
          <a:ext cx="8839200" cy="469634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9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 – 2/4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3/30 – 4/1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5/25 – 5/27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7/27 – 7/29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10/5 – 10/7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12/7 – 12/9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14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NPRR902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NOGRR195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NPRR1055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OBDRR023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NPRR971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NOGRR213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VCMRR027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PGRR070</a:t>
                      </a: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kern="1200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NPRR1060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NPRR974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NPRR978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(c)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NPRR1048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NPRR1051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ECMS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ECMS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NPRR902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NPRR1062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RMGRR164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NPRR1031 </a:t>
                      </a: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OBDRR023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SCR781</a:t>
                      </a: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FFR Advancement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(NPRR863 FFR)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NPRR1015</a:t>
                      </a: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DGR/DESR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(See next slide)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5194363" y="554598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9779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80603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2" name="Flowchart: Alternate Process 51"/>
          <p:cNvSpPr/>
          <p:nvPr/>
        </p:nvSpPr>
        <p:spPr>
          <a:xfrm>
            <a:off x="3124200" y="79616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80205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9743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80205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sp>
        <p:nvSpPr>
          <p:cNvPr id="18" name="TextBox 21"/>
          <p:cNvSpPr txBox="1">
            <a:spLocks noChangeArrowheads="1"/>
          </p:cNvSpPr>
          <p:nvPr/>
        </p:nvSpPr>
        <p:spPr bwMode="auto">
          <a:xfrm>
            <a:off x="6470115" y="5546943"/>
            <a:ext cx="2505302" cy="83099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NPRR902(a) – ECEII Market Participant MPIM role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NPRR902(b) – MIS links updated for ECEII reports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NPRR978(c) – Forecast Zone scope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SCR781(b) – “Add” capability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OBDRR023(a) – ERS Expenditure Limit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OBDRR023(b) – 4 Standard Contract Terms/Year</a:t>
            </a: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592185"/>
              </p:ext>
            </p:extLst>
          </p:nvPr>
        </p:nvGraphicFramePr>
        <p:xfrm>
          <a:off x="176358" y="5098190"/>
          <a:ext cx="8799059" cy="365760"/>
        </p:xfrm>
        <a:graphic>
          <a:graphicData uri="http://schemas.openxmlformats.org/drawingml/2006/table">
            <a:tbl>
              <a:tblPr firstRow="1" bandRow="1"/>
              <a:tblGrid>
                <a:gridCol w="966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24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3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TBD Items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NPRRs: 484, 825(b), 826, 829, 841, 857, 879, 885, 904, 918, 930, 935(b), 936, 939, 941, 945, 962, 965, </a:t>
                      </a:r>
                      <a:r>
                        <a:rPr lang="en-US" sz="900" b="0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1004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1006, 1019, 1023, 1030, 1032, 1034, 1040, 1057                  SCRs: 799, 800, 805, 809, 812                Market Guides: PGRR066, PGRR076       Other Binding Docs: OBDRR009</a:t>
                      </a:r>
                      <a:endParaRPr lang="en-US" sz="900" b="0" strike="sng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7162800" y="4430524"/>
            <a:ext cx="37054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kumimoji="0" lang="en-US" sz="1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18545" y="1366208"/>
            <a:ext cx="370549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r>
              <a:rPr lang="en-US" sz="105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6" name="TextBox 12"/>
          <p:cNvSpPr txBox="1">
            <a:spLocks noChangeArrowheads="1"/>
          </p:cNvSpPr>
          <p:nvPr/>
        </p:nvSpPr>
        <p:spPr bwMode="auto">
          <a:xfrm>
            <a:off x="3080013" y="2633361"/>
            <a:ext cx="149047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900" b="0" dirty="0"/>
              <a:t>Replace </a:t>
            </a:r>
            <a:r>
              <a:rPr lang="en-US" sz="900" b="0" dirty="0" err="1"/>
              <a:t>NoticeBuilder</a:t>
            </a:r>
            <a:endParaRPr lang="en-US" sz="900" b="0" kern="0" dirty="0"/>
          </a:p>
        </p:txBody>
      </p:sp>
      <p:sp>
        <p:nvSpPr>
          <p:cNvPr id="57" name="TextBox 12"/>
          <p:cNvSpPr txBox="1">
            <a:spLocks noChangeArrowheads="1"/>
          </p:cNvSpPr>
          <p:nvPr/>
        </p:nvSpPr>
        <p:spPr bwMode="auto">
          <a:xfrm>
            <a:off x="6024731" y="2911054"/>
            <a:ext cx="1445090" cy="52322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ECMS – Nov. </a:t>
            </a:r>
          </a:p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800" b="0" dirty="0">
                <a:solidFill>
                  <a:srgbClr val="FF0000"/>
                </a:solidFill>
              </a:rPr>
              <a:t>Infrastructure replace</a:t>
            </a:r>
            <a:endParaRPr lang="en-US" sz="800" b="0" kern="0" dirty="0">
              <a:solidFill>
                <a:srgbClr val="FF0000"/>
              </a:solidFill>
            </a:endParaRPr>
          </a:p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800" b="0" kern="0" dirty="0"/>
              <a:t>New navigation</a:t>
            </a:r>
          </a:p>
        </p:txBody>
      </p:sp>
      <p:sp>
        <p:nvSpPr>
          <p:cNvPr id="40" name="TextBox 12"/>
          <p:cNvSpPr txBox="1">
            <a:spLocks noChangeArrowheads="1"/>
          </p:cNvSpPr>
          <p:nvPr/>
        </p:nvSpPr>
        <p:spPr bwMode="auto">
          <a:xfrm>
            <a:off x="160279" y="1943100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  <a:endParaRPr lang="en-US" sz="1200" kern="0" dirty="0"/>
          </a:p>
        </p:txBody>
      </p:sp>
      <p:sp>
        <p:nvSpPr>
          <p:cNvPr id="44" name="TextBox 43"/>
          <p:cNvSpPr txBox="1"/>
          <p:nvPr/>
        </p:nvSpPr>
        <p:spPr>
          <a:xfrm>
            <a:off x="1271547" y="22225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676655" y="2468482"/>
            <a:ext cx="37054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kumimoji="0" lang="en-US" sz="1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03041" y="1366733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303789" y="156946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60" name="TextBox 12"/>
          <p:cNvSpPr txBox="1">
            <a:spLocks noChangeArrowheads="1"/>
          </p:cNvSpPr>
          <p:nvPr/>
        </p:nvSpPr>
        <p:spPr bwMode="auto">
          <a:xfrm>
            <a:off x="152400" y="2644001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</a:t>
            </a:r>
            <a:endParaRPr lang="en-US" sz="1200" kern="0" dirty="0"/>
          </a:p>
        </p:txBody>
      </p:sp>
      <p:sp>
        <p:nvSpPr>
          <p:cNvPr id="61" name="TextBox 12"/>
          <p:cNvSpPr txBox="1">
            <a:spLocks noChangeArrowheads="1"/>
          </p:cNvSpPr>
          <p:nvPr/>
        </p:nvSpPr>
        <p:spPr bwMode="auto">
          <a:xfrm>
            <a:off x="6024781" y="1939635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10/1</a:t>
            </a:r>
            <a:endParaRPr lang="en-US" sz="1200" kern="0" dirty="0"/>
          </a:p>
        </p:txBody>
      </p:sp>
      <p:sp>
        <p:nvSpPr>
          <p:cNvPr id="42" name="TextBox 12"/>
          <p:cNvSpPr txBox="1">
            <a:spLocks noChangeArrowheads="1"/>
          </p:cNvSpPr>
          <p:nvPr/>
        </p:nvSpPr>
        <p:spPr bwMode="auto">
          <a:xfrm>
            <a:off x="1598860" y="3276600"/>
            <a:ext cx="15270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5/1</a:t>
            </a:r>
            <a:endParaRPr lang="en-US" sz="1200" kern="0" dirty="0"/>
          </a:p>
        </p:txBody>
      </p:sp>
      <p:sp>
        <p:nvSpPr>
          <p:cNvPr id="41" name="TextBox 12"/>
          <p:cNvSpPr txBox="1">
            <a:spLocks noChangeArrowheads="1"/>
          </p:cNvSpPr>
          <p:nvPr/>
        </p:nvSpPr>
        <p:spPr bwMode="auto">
          <a:xfrm>
            <a:off x="160279" y="3349975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3/15</a:t>
            </a:r>
            <a:endParaRPr lang="en-US" sz="1200" kern="0" dirty="0"/>
          </a:p>
        </p:txBody>
      </p:sp>
      <p:sp>
        <p:nvSpPr>
          <p:cNvPr id="46" name="TextBox 45"/>
          <p:cNvSpPr txBox="1"/>
          <p:nvPr/>
        </p:nvSpPr>
        <p:spPr>
          <a:xfrm>
            <a:off x="1282700" y="294005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289384" y="3639979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796058" y="1391005"/>
            <a:ext cx="37054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5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7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707403" y="1353552"/>
            <a:ext cx="3705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65" name="TextBox 12"/>
          <p:cNvSpPr txBox="1">
            <a:spLocks noChangeArrowheads="1"/>
          </p:cNvSpPr>
          <p:nvPr/>
        </p:nvSpPr>
        <p:spPr bwMode="auto">
          <a:xfrm>
            <a:off x="160283" y="4226684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4/22</a:t>
            </a:r>
            <a:endParaRPr lang="en-US" sz="1200" kern="0" dirty="0"/>
          </a:p>
        </p:txBody>
      </p:sp>
      <p:sp>
        <p:nvSpPr>
          <p:cNvPr id="66" name="TextBox 65"/>
          <p:cNvSpPr txBox="1"/>
          <p:nvPr/>
        </p:nvSpPr>
        <p:spPr>
          <a:xfrm>
            <a:off x="1295400" y="4493945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67" name="TextBox 12"/>
          <p:cNvSpPr txBox="1">
            <a:spLocks noChangeArrowheads="1"/>
          </p:cNvSpPr>
          <p:nvPr/>
        </p:nvSpPr>
        <p:spPr bwMode="auto">
          <a:xfrm>
            <a:off x="1598861" y="4136293"/>
            <a:ext cx="15270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6/1</a:t>
            </a:r>
            <a:endParaRPr lang="en-US" sz="1200" kern="0" dirty="0"/>
          </a:p>
        </p:txBody>
      </p:sp>
      <p:sp>
        <p:nvSpPr>
          <p:cNvPr id="70" name="TextBox 69"/>
          <p:cNvSpPr txBox="1"/>
          <p:nvPr/>
        </p:nvSpPr>
        <p:spPr>
          <a:xfrm>
            <a:off x="2805337" y="355014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651670" y="1489843"/>
            <a:ext cx="370549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5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6019800" y="3960654"/>
            <a:ext cx="1905000" cy="41549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RIOO – Q4 2021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0" kern="0" dirty="0"/>
              <a:t>RARF Add Functionality Go-Live</a:t>
            </a:r>
          </a:p>
        </p:txBody>
      </p:sp>
      <p:sp>
        <p:nvSpPr>
          <p:cNvPr id="71" name="TextBox 12"/>
          <p:cNvSpPr txBox="1">
            <a:spLocks noChangeArrowheads="1"/>
          </p:cNvSpPr>
          <p:nvPr/>
        </p:nvSpPr>
        <p:spPr bwMode="auto">
          <a:xfrm>
            <a:off x="3120170" y="3048355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6/25</a:t>
            </a:r>
            <a:endParaRPr lang="en-US" sz="1200" kern="0" dirty="0"/>
          </a:p>
        </p:txBody>
      </p:sp>
      <p:sp>
        <p:nvSpPr>
          <p:cNvPr id="62" name="TextBox 61"/>
          <p:cNvSpPr txBox="1"/>
          <p:nvPr/>
        </p:nvSpPr>
        <p:spPr>
          <a:xfrm>
            <a:off x="4277651" y="1371600"/>
            <a:ext cx="370549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7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9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69" name="TextBox 12"/>
          <p:cNvSpPr txBox="1">
            <a:spLocks noChangeArrowheads="1"/>
          </p:cNvSpPr>
          <p:nvPr/>
        </p:nvSpPr>
        <p:spPr bwMode="auto">
          <a:xfrm>
            <a:off x="3078412" y="3512757"/>
            <a:ext cx="1490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800" b="0" dirty="0"/>
              <a:t>New public version of ERCOT.com homepage</a:t>
            </a:r>
            <a:endParaRPr lang="en-US" sz="800" b="0" kern="0" dirty="0"/>
          </a:p>
        </p:txBody>
      </p:sp>
      <p:sp>
        <p:nvSpPr>
          <p:cNvPr id="74" name="TextBox 73"/>
          <p:cNvSpPr txBox="1"/>
          <p:nvPr/>
        </p:nvSpPr>
        <p:spPr>
          <a:xfrm>
            <a:off x="2819400" y="4414679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72" name="TextBox 12"/>
          <p:cNvSpPr txBox="1">
            <a:spLocks noChangeArrowheads="1"/>
          </p:cNvSpPr>
          <p:nvPr/>
        </p:nvSpPr>
        <p:spPr bwMode="auto">
          <a:xfrm>
            <a:off x="3124200" y="3968790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7/1</a:t>
            </a:r>
            <a:endParaRPr lang="en-US" sz="1200" kern="0" dirty="0"/>
          </a:p>
        </p:txBody>
      </p:sp>
      <p:sp>
        <p:nvSpPr>
          <p:cNvPr id="75" name="TextBox 12"/>
          <p:cNvSpPr txBox="1">
            <a:spLocks noChangeArrowheads="1"/>
          </p:cNvSpPr>
          <p:nvPr/>
        </p:nvSpPr>
        <p:spPr bwMode="auto">
          <a:xfrm>
            <a:off x="4572000" y="4469435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9/10</a:t>
            </a:r>
            <a:endParaRPr lang="en-US" sz="1200" kern="0" dirty="0"/>
          </a:p>
        </p:txBody>
      </p:sp>
      <p:sp>
        <p:nvSpPr>
          <p:cNvPr id="76" name="TextBox 12"/>
          <p:cNvSpPr txBox="1">
            <a:spLocks noChangeArrowheads="1"/>
          </p:cNvSpPr>
          <p:nvPr/>
        </p:nvSpPr>
        <p:spPr bwMode="auto">
          <a:xfrm>
            <a:off x="4566239" y="2161060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7/14</a:t>
            </a:r>
            <a:endParaRPr lang="en-US" sz="1200" kern="0" dirty="0">
              <a:solidFill>
                <a:srgbClr val="FF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715000" y="4768375"/>
            <a:ext cx="37054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kumimoji="0" lang="en-US" sz="1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78" name="Straight Arrow Connector 77"/>
          <p:cNvCxnSpPr>
            <a:cxnSpLocks/>
          </p:cNvCxnSpPr>
          <p:nvPr/>
        </p:nvCxnSpPr>
        <p:spPr>
          <a:xfrm>
            <a:off x="5036933" y="2022290"/>
            <a:ext cx="31518" cy="380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12"/>
          <p:cNvSpPr txBox="1">
            <a:spLocks noChangeArrowheads="1"/>
          </p:cNvSpPr>
          <p:nvPr/>
        </p:nvSpPr>
        <p:spPr bwMode="auto">
          <a:xfrm>
            <a:off x="7477701" y="2958952"/>
            <a:ext cx="151389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2022 R1 (Feb.)</a:t>
            </a:r>
            <a:endParaRPr lang="en-US" sz="1200" kern="0" dirty="0"/>
          </a:p>
        </p:txBody>
      </p:sp>
      <p:sp>
        <p:nvSpPr>
          <p:cNvPr id="64" name="TextBox 12"/>
          <p:cNvSpPr txBox="1">
            <a:spLocks noChangeArrowheads="1"/>
          </p:cNvSpPr>
          <p:nvPr/>
        </p:nvSpPr>
        <p:spPr bwMode="auto">
          <a:xfrm>
            <a:off x="4572000" y="2840515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 dirty="0"/>
              <a:t>7/23</a:t>
            </a:r>
          </a:p>
        </p:txBody>
      </p:sp>
      <p:sp>
        <p:nvSpPr>
          <p:cNvPr id="68" name="TextBox 12">
            <a:extLst>
              <a:ext uri="{FF2B5EF4-FFF2-40B4-BE49-F238E27FC236}">
                <a16:creationId xmlns:a16="http://schemas.microsoft.com/office/drawing/2014/main" id="{6A912B95-0CAD-454C-92FB-788C2A8B1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05669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 dirty="0">
                <a:solidFill>
                  <a:srgbClr val="FF0000"/>
                </a:solidFill>
              </a:rPr>
              <a:t>8/1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FC105D2-86E4-456D-971B-1B0D05DD4531}"/>
              </a:ext>
            </a:extLst>
          </p:cNvPr>
          <p:cNvSpPr txBox="1"/>
          <p:nvPr/>
        </p:nvSpPr>
        <p:spPr>
          <a:xfrm>
            <a:off x="5715000" y="4114800"/>
            <a:ext cx="37054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kumimoji="0" lang="en-US" sz="1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45101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9342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In-Flight Pre-Passport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83286"/>
            <a:ext cx="8991600" cy="5334000"/>
          </a:xfrm>
        </p:spPr>
        <p:txBody>
          <a:bodyPr/>
          <a:lstStyle/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PR325-01  Fast-Frequency Response (FFR) Advancement </a:t>
            </a:r>
            <a:r>
              <a:rPr lang="en-US" sz="1400" dirty="0"/>
              <a:t>(Gated to Execution on 6/22/2021)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Planned go-live for 2021-R6  (December 2021)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200" dirty="0"/>
              <a:t>NPRR863, NPRR1015, NOGRR187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9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PR354-01  DGR/DESR Implementation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(Gated to Execution phase on 7/30/2021)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Target go-live 2022-R1 (February 2022)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NPRR917	– Nodal Pricing for SODGs and SOTGs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NPRR1016	– Clarify Requirements for DGRs and Distribution Energy Storage </a:t>
            </a:r>
            <a:r>
              <a:rPr lang="en-US" sz="1100" i="1" dirty="0"/>
              <a:t>Resources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NPRR1052	– Load Zone Pricing for Settlement Only Storage Prior to NPRR995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NPRR1065	– Implementation Adjustment for NPRR917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PGRR082	– Revise Section 5 and Establish Small Generation Interconnection Process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Related RRs 	– NOGRR212, RRGRR026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8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PR353-01  BES Combo Model Implementation – </a:t>
            </a:r>
            <a:r>
              <a:rPr lang="en-US" sz="1400" dirty="0"/>
              <a:t>potential for multiple go-lives</a:t>
            </a:r>
            <a:endParaRPr lang="en-US" sz="1400" dirty="0">
              <a:solidFill>
                <a:srgbClr val="FF0000"/>
              </a:solidFill>
            </a:endParaRP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200" dirty="0">
                <a:solidFill>
                  <a:srgbClr val="FF0000"/>
                </a:solidFill>
              </a:rPr>
              <a:t>Target go-live TBD  (core project On Hold until resources are available after FFR and DGR)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NPRR963 	– Base Point Deviation Settlement &amp; Deployment Performance Metrics for ESRs (Combo Model)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NPRR987	– BESTF-3 ESR Contribution to Physical Responsive Capability and RT On-Line Reserve Capacity </a:t>
            </a:r>
            <a:r>
              <a:rPr lang="en-US" sz="1100" dirty="0" err="1"/>
              <a:t>Calcs</a:t>
            </a:r>
            <a:endParaRPr lang="en-US" sz="1100" dirty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NPRR989</a:t>
            </a:r>
            <a:r>
              <a:rPr lang="en-US" sz="11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	– BESTF-1 ESR Technical Requirements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NPRR1002	– BESTF-5 ESR Single Model Registration and Charging Restrictions in Emergency Conditions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NPRR1026	– BESTF-7 Self-Limiting Facilities and Self-Limiting Resources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NPRR1038</a:t>
            </a:r>
            <a:r>
              <a:rPr lang="en-US" sz="11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	– BESTF-8 Limited Exemption from Reactive Power Requirements for Certain ESRs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NPRR1069	– Align Ancillary Service Responsibility for ESRs with NPRR987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Related RRs	– </a:t>
            </a:r>
            <a:r>
              <a:rPr lang="en-US" sz="11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NOGRR204</a:t>
            </a:r>
            <a:r>
              <a:rPr lang="en-US" sz="1100" dirty="0"/>
              <a:t>, NOGRR208, OBDRR017, PGRR081, RRGRR023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6172200" y="155053"/>
            <a:ext cx="2819400" cy="6093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ESR: Energy Storage Resource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DGR: Distributed Generation Resource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BES: Battery Energy Storage</a:t>
            </a: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6781800" y="5410200"/>
            <a:ext cx="1828800" cy="4985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1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Blue text</a:t>
            </a:r>
            <a:r>
              <a:rPr lang="en-US" sz="1100" b="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:  ERCOT considering removing from project for earlier delivery </a:t>
            </a:r>
          </a:p>
        </p:txBody>
      </p:sp>
    </p:spTree>
    <p:extLst>
      <p:ext uri="{BB962C8B-B14F-4D97-AF65-F5344CB8AC3E}">
        <p14:creationId xmlns:p14="http://schemas.microsoft.com/office/powerpoint/2010/main" val="344161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467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DGR/DESR Moratorium Market Notice – 8/9/2021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B9B80D-C3FA-408C-89B8-C36C604D4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83" y="1136695"/>
            <a:ext cx="8826325" cy="4584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032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229600" cy="518318"/>
          </a:xfrm>
        </p:spPr>
        <p:txBody>
          <a:bodyPr/>
          <a:lstStyle/>
          <a:p>
            <a:r>
              <a:rPr lang="en-US" sz="2200" dirty="0"/>
              <a:t>Priority / Rank Options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241318"/>
              </p:ext>
            </p:extLst>
          </p:nvPr>
        </p:nvGraphicFramePr>
        <p:xfrm>
          <a:off x="89933" y="902879"/>
          <a:ext cx="8955921" cy="2862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9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3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96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71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NMMS Jointly-Rated Equipment Coordination Confirmation</a:t>
                      </a:r>
                      <a:endParaRPr lang="en-US" sz="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3510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$100k-$150k, 5-7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Impacted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Systems: NMMS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 project start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71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Point-to-Point (PTP) Obligation Bid Interval Limit</a:t>
                      </a:r>
                      <a:endParaRPr lang="en-US" sz="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$10k-$25k, 3-5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Impacted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Systems: MMS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Candidate for 2021 start but must be assessed for resource availability with other Not Started projects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718738" y="6299528"/>
            <a:ext cx="3034172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2021 Rank in Business Strategy 	= 3350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Rank in Regulatory	=   320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011350"/>
              </p:ext>
            </p:extLst>
          </p:nvPr>
        </p:nvGraphicFramePr>
        <p:xfrm>
          <a:off x="3467410" y="685313"/>
          <a:ext cx="1645404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Options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262596</TotalTime>
  <Words>1033</Words>
  <Application>Microsoft Office PowerPoint</Application>
  <PresentationFormat>On-screen Show (4:3)</PresentationFormat>
  <Paragraphs>362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Highlights</vt:lpstr>
      <vt:lpstr>2021 Release Targets – Board Approved NPRRs / SCRs / xGRRs </vt:lpstr>
      <vt:lpstr>In-Flight Pre-Passport Projects</vt:lpstr>
      <vt:lpstr>DGR/DESR Moratorium Market Notice – 8/9/2021</vt:lpstr>
      <vt:lpstr>Priority / Rank Options for Revision Requests with Impacts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Clifton, Suzy</cp:lastModifiedBy>
  <cp:revision>2660</cp:revision>
  <cp:lastPrinted>2020-02-05T17:47:59Z</cp:lastPrinted>
  <dcterms:created xsi:type="dcterms:W3CDTF">2016-01-21T15:20:31Z</dcterms:created>
  <dcterms:modified xsi:type="dcterms:W3CDTF">2021-08-10T20:46:44Z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