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345" r:id="rId10"/>
    <p:sldId id="347" r:id="rId11"/>
    <p:sldId id="348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92" d="100"/>
          <a:sy n="92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 and Summary of </a:t>
            </a:r>
          </a:p>
          <a:p>
            <a:r>
              <a:rPr lang="en-US" sz="2400" b="1" dirty="0"/>
              <a:t>Project Priority List (PPL) Activity </a:t>
            </a:r>
          </a:p>
          <a:p>
            <a:endParaRPr lang="en-US" dirty="0"/>
          </a:p>
          <a:p>
            <a:r>
              <a:rPr lang="en-US" dirty="0"/>
              <a:t>August 12, 2021</a:t>
            </a:r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Sr. Mgr. Portfolio </a:t>
            </a:r>
            <a:r>
              <a:rPr lang="en-US" dirty="0" err="1"/>
              <a:t>Managment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/>
              <a:t>Project Portfolio Update</a:t>
            </a:r>
          </a:p>
          <a:p>
            <a:pPr lvl="1"/>
            <a:r>
              <a:rPr lang="en-US" sz="1800" dirty="0"/>
              <a:t>Recent / Upcoming Project Highlights</a:t>
            </a:r>
          </a:p>
          <a:p>
            <a:pPr lvl="1"/>
            <a:r>
              <a:rPr lang="en-US" sz="1800" dirty="0"/>
              <a:t>2021 Release Targets</a:t>
            </a:r>
          </a:p>
          <a:p>
            <a:pPr lvl="1"/>
            <a:r>
              <a:rPr lang="en-US" sz="1800" dirty="0"/>
              <a:t>ESR and DGR Pre-Passport Projects</a:t>
            </a:r>
          </a:p>
          <a:p>
            <a:pPr lvl="1"/>
            <a:r>
              <a:rPr lang="en-US" sz="1800" dirty="0"/>
              <a:t>DGR/DESR Moratorium Market Notice</a:t>
            </a:r>
          </a:p>
          <a:p>
            <a:pPr lvl="1"/>
            <a:r>
              <a:rPr lang="en-US" sz="1800" dirty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12462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July Release – 7/14/2021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SCR789 – Update NMMS Topology Processor to PSSE 34 Capability</a:t>
            </a:r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July Release Off-Cycle – 7/23/2021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NPRR1062 – Modify IDR Meter Requirement and Eliminate IDR Meter Requirement Report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RMGRR164 – Related to NPRR1062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July Release – R4 – 7/27/2021 – 7/29/2021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NPRR902(b) – ERCOT Critical Energy Infrastructure Information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NPRR905 – CRR Balancing Account Resettlement </a:t>
            </a:r>
            <a:r>
              <a:rPr lang="en-US" sz="1200" i="1" dirty="0"/>
              <a:t>(8/1/2021 effective date)</a:t>
            </a:r>
            <a:endParaRPr lang="en-US" sz="1400" i="1" dirty="0"/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July Release Off-Cycle – 7/29/2021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err="1"/>
              <a:t>ListServ</a:t>
            </a:r>
            <a:r>
              <a:rPr lang="en-US" sz="1400" dirty="0"/>
              <a:t> redundancy implemented</a:t>
            </a:r>
            <a:endParaRPr lang="en-US" sz="1200" kern="0" dirty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August Release Off-Cycle – 8/1/2021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NPRR1031 – Notices for Curtailment of Load</a:t>
            </a:r>
            <a:endParaRPr lang="en-US" sz="1200" kern="0" dirty="0"/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September Release Off-Cycle – 9/10/2021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NPRR867 – Revisions to CRR Auction Credit Lock Amount to Reduce Excess Collateral</a:t>
            </a:r>
            <a:endParaRPr lang="en-US" sz="12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16817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822885"/>
              </p:ext>
            </p:extLst>
          </p:nvPr>
        </p:nvGraphicFramePr>
        <p:xfrm>
          <a:off x="160280" y="798446"/>
          <a:ext cx="8839200" cy="469634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SCR781(b) – 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92185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939, 941, 945, 962, 965, </a:t>
                      </a:r>
                      <a:r>
                        <a:rPr lang="en-US" sz="9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1006, 1019, 1023, 1030, 1032, 1034, 1040, 1057                  SCRs: 799, 800, 805, 809,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4430524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2911054"/>
            <a:ext cx="1445090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>
                <a:solidFill>
                  <a:srgbClr val="FF0000"/>
                </a:solidFill>
              </a:rPr>
              <a:t>Infrastructure replace</a:t>
            </a:r>
            <a:endParaRPr lang="en-US" sz="800" b="0" kern="0" dirty="0">
              <a:solidFill>
                <a:srgbClr val="FF0000"/>
              </a:solidFill>
            </a:endParaRP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07403" y="1353552"/>
            <a:ext cx="370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19800" y="396065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/>
              <a:t>RARF Add Functionality Go-Live</a:t>
            </a:r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46943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9/10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216106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7/14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15000" y="4768375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8" name="Straight Arrow Connector 77"/>
          <p:cNvCxnSpPr>
            <a:cxnSpLocks/>
          </p:cNvCxnSpPr>
          <p:nvPr/>
        </p:nvCxnSpPr>
        <p:spPr>
          <a:xfrm>
            <a:off x="5036933" y="2022290"/>
            <a:ext cx="31518" cy="38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2"/>
          <p:cNvSpPr txBox="1">
            <a:spLocks noChangeArrowheads="1"/>
          </p:cNvSpPr>
          <p:nvPr/>
        </p:nvSpPr>
        <p:spPr bwMode="auto">
          <a:xfrm>
            <a:off x="7477701" y="2958952"/>
            <a:ext cx="151389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2022 R1 (Feb.)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84051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0566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0000"/>
                </a:solidFill>
              </a:rPr>
              <a:t>8/1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FC105D2-86E4-456D-971B-1B0D05DD4531}"/>
              </a:ext>
            </a:extLst>
          </p:cNvPr>
          <p:cNvSpPr txBox="1"/>
          <p:nvPr/>
        </p:nvSpPr>
        <p:spPr>
          <a:xfrm>
            <a:off x="5715000" y="4114800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Pre-Passport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</a:t>
            </a:r>
            <a:r>
              <a:rPr lang="en-US" sz="1100" i="1" dirty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 after FFR and DGR)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ESR Contribution to Physical Responsive Capability and 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467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DGR/DESR Moratorium Market Notice – 8/9/2021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9B80D-C3FA-408C-89B8-C36C604D4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83" y="1136695"/>
            <a:ext cx="8826325" cy="45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41318"/>
              </p:ext>
            </p:extLst>
          </p:nvPr>
        </p:nvGraphicFramePr>
        <p:xfrm>
          <a:off x="89933" y="902879"/>
          <a:ext cx="8955921" cy="286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9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NMMS Jointly-Rated Equipment Coordination Confirmation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Systems: NMMS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project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Point-to-Point (PTP) Obligation Bid Interval Limit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$10k-$25k,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Systems: 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Candidate for 2021 start but must be assessed for resource availability with other Not Started projects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2021 Rank in Business Strategy 	= 3350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11350"/>
              </p:ext>
            </p:extLst>
          </p:nvPr>
        </p:nvGraphicFramePr>
        <p:xfrm>
          <a:off x="3467410" y="68531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262596</TotalTime>
  <Words>1033</Words>
  <Application>Microsoft Office PowerPoint</Application>
  <PresentationFormat>On-screen Show (4:3)</PresentationFormat>
  <Paragraphs>362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In-Flight Pre-Passport Projects</vt:lpstr>
      <vt:lpstr>DGR/DESR Moratorium Market Notice – 8/9/2021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2660</cp:revision>
  <cp:lastPrinted>2020-02-05T17:47:59Z</cp:lastPrinted>
  <dcterms:created xsi:type="dcterms:W3CDTF">2016-01-21T15:20:31Z</dcterms:created>
  <dcterms:modified xsi:type="dcterms:W3CDTF">2021-08-10T20:46:44Z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