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330" r:id="rId8"/>
    <p:sldId id="348" r:id="rId9"/>
    <p:sldId id="338" r:id="rId10"/>
    <p:sldId id="337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261" r:id="rId22"/>
    <p:sldId id="328" r:id="rId23"/>
    <p:sldId id="329" r:id="rId24"/>
    <p:sldId id="327" r:id="rId25"/>
    <p:sldId id="324" r:id="rId26"/>
    <p:sldId id="340" r:id="rId27"/>
    <p:sldId id="32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3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25" d="100"/>
          <a:sy n="125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April 21,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Feb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6322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TPEA generally exceeds actual/invoice exposure</a:t>
            </a:r>
          </a:p>
          <a:p>
            <a:r>
              <a:rPr lang="en-US" sz="1400" dirty="0">
                <a:solidFill>
                  <a:srgbClr val="5B6770"/>
                </a:solidFill>
              </a:rPr>
              <a:t>During the 2021 winter event, Invoice Exposure was slightly higher than TPEA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44211"/>
            <a:ext cx="7462151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Feb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577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During the 2021 winter event, Invoice Exposure was higher than TPEA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43" y="1295400"/>
            <a:ext cx="7553599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Feb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7160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TPEA closely approximates actual/invoice exposure except during the Winter 2021 event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7821846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Feb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6981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TPEA generally exceeds actual/invoice exposure except during the Winter 2021 event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7096359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Feb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TPES mostly exceeds actual/invoice exposure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56" y="990600"/>
            <a:ext cx="7151228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Feb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Feb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533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TPEA closely approximates actual/invoice exposure except during weather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15182"/>
            <a:ext cx="7760881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05899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055" y="1305258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98601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1295400"/>
            <a:ext cx="8229600" cy="27896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Feb 2021-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Mar 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$ 4,521.1 million in February to $ 716.6 million in March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lower Real-Time and Day-Ahead Settlement Point prices and lower Forward adjustment Factors  in March compared to February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the winter event, adjustments were made to the TPE calculation in February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ranged from $ 317.01 million to $13.95 billion in February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 $3,251.2 million to $2,091.7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Excess collateral doesn’t include Unsecured Credit Limit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219200"/>
            <a:ext cx="8517864" cy="3042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9229" y="5986126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B6770"/>
                </a:solidFill>
                <a:latin typeface="+mj-lt"/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B6770"/>
                </a:solidFill>
                <a:latin typeface="+mj-lt"/>
              </a:rPr>
              <a:t>The analysis was performed for the period, Feb 2020 -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Feb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B6770"/>
                </a:solidFill>
                <a:latin typeface="+mj-lt"/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B6770"/>
                </a:solidFill>
                <a:latin typeface="+mj-lt"/>
              </a:rPr>
              <a:t>M1 values as of May 28, 2020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800" b="1" u="sng" dirty="0">
                <a:solidFill>
                  <a:srgbClr val="5B6770"/>
                </a:solidFill>
                <a:latin typeface="+mj-lt"/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5B6770"/>
                </a:solidFill>
                <a:latin typeface="+mj-lt"/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with /without Short Pay Entities Feb 2021- Mar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315834" cy="40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Mar 2020- Mar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7888908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Mar 2020- Mar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7742591" cy="3724979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4191000" y="1371600"/>
            <a:ext cx="765298" cy="2285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RTSPP</a:t>
            </a: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4956298" y="1485910"/>
            <a:ext cx="312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/>
          <p:nvPr/>
        </p:nvSpPr>
        <p:spPr>
          <a:xfrm>
            <a:off x="5278471" y="1381110"/>
            <a:ext cx="1315722" cy="21588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2/17/2021, $9,025.97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4191000" y="1653417"/>
            <a:ext cx="765298" cy="2285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DASPP</a:t>
            </a: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4956298" y="1767682"/>
            <a:ext cx="3120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3"/>
          <p:cNvSpPr txBox="1"/>
          <p:nvPr/>
        </p:nvSpPr>
        <p:spPr>
          <a:xfrm>
            <a:off x="5278471" y="1681994"/>
            <a:ext cx="1315722" cy="20636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2/17/2021, $8,833.66</a:t>
            </a:r>
          </a:p>
        </p:txBody>
      </p:sp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Mar 2020- Mar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Numbers are as of month-end except for Max TPE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86682"/>
            <a:ext cx="842275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Feb 2021 - Mar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3568" y="673938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Average Discretionary Collateral increased to $3.2 bn in February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Discretionary collateral doesn’t include Unsecured Credit Limit or parent guarantees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309738" cy="399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Mar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52" y="1447628"/>
            <a:ext cx="7736495" cy="39627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Mar 2019- Mar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14400"/>
            <a:ext cx="7352413" cy="4389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5715000"/>
            <a:ext cx="8001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for March 2021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114961</TotalTime>
  <Words>713</Words>
  <Application>Microsoft Office PowerPoint</Application>
  <PresentationFormat>On-screen Show (4:3)</PresentationFormat>
  <Paragraphs>118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Feb 2021- Mar 2021</vt:lpstr>
      <vt:lpstr>TPE with /without Short Pay Entities Feb 2021- Mar 2021</vt:lpstr>
      <vt:lpstr>TPE and Forward Adjustment Factors Mar 2020- Mar 2021</vt:lpstr>
      <vt:lpstr>TPE/Real-Time &amp; Day-Ahead Daily Average Settlement Point Prices for HB_NORTH Mar 2020- Mar 2021</vt:lpstr>
      <vt:lpstr>Available Credit by Type Compared to Total Potential Exposure (TPE) Mar 2020- Mar 2021</vt:lpstr>
      <vt:lpstr>Discretionary Collateral Feb 2021 - Mar 2021</vt:lpstr>
      <vt:lpstr>TPE and Discretionary Collateral by Market Segment- Mar 2021*</vt:lpstr>
      <vt:lpstr>Discretionary Collateral by Market Segment Mar 2019- Mar 2021</vt:lpstr>
      <vt:lpstr>TPE Coverage of Settlements Feb 2020 - Feb 2021</vt:lpstr>
      <vt:lpstr>TPE Coverage of Settlements Feb 2020 - Feb 2021</vt:lpstr>
      <vt:lpstr>TPE Coverage of Settlements Feb 2020 - Feb 2021</vt:lpstr>
      <vt:lpstr>TPE Coverage of Settlements Feb 2020 - Feb 2021</vt:lpstr>
      <vt:lpstr>TPE Coverage of Settlements Feb 2020 - Feb 2021</vt:lpstr>
      <vt:lpstr>TPE Coverage of Settlements Feb 2020 - Feb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731</cp:revision>
  <cp:lastPrinted>2019-06-18T19:02:16Z</cp:lastPrinted>
  <dcterms:created xsi:type="dcterms:W3CDTF">2016-01-21T15:20:31Z</dcterms:created>
  <dcterms:modified xsi:type="dcterms:W3CDTF">2021-08-07T03:03:59Z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