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9"/>
  </p:notesMasterIdLst>
  <p:handoutMasterIdLst>
    <p:handoutMasterId r:id="rId30"/>
  </p:handoutMasterIdLst>
  <p:sldIdLst>
    <p:sldId id="260" r:id="rId7"/>
    <p:sldId id="330" r:id="rId8"/>
    <p:sldId id="348" r:id="rId9"/>
    <p:sldId id="338" r:id="rId10"/>
    <p:sldId id="337" r:id="rId11"/>
    <p:sldId id="305" r:id="rId12"/>
    <p:sldId id="314" r:id="rId13"/>
    <p:sldId id="295" r:id="rId14"/>
    <p:sldId id="347" r:id="rId15"/>
    <p:sldId id="341" r:id="rId16"/>
    <p:sldId id="342" r:id="rId17"/>
    <p:sldId id="343" r:id="rId18"/>
    <p:sldId id="344" r:id="rId19"/>
    <p:sldId id="345" r:id="rId20"/>
    <p:sldId id="346" r:id="rId21"/>
    <p:sldId id="261" r:id="rId22"/>
    <p:sldId id="328" r:id="rId23"/>
    <p:sldId id="329" r:id="rId24"/>
    <p:sldId id="327" r:id="rId25"/>
    <p:sldId id="324" r:id="rId26"/>
    <p:sldId id="340" r:id="rId27"/>
    <p:sldId id="322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3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25" d="100"/>
          <a:sy n="125" d="100"/>
        </p:scale>
        <p:origin x="9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38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83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April 21,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Feb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Feb 202</a:t>
            </a:r>
            <a:r>
              <a:rPr lang="en-US" sz="1800" dirty="0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63225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TPEA generally exceeds actual/invoice exposure</a:t>
            </a:r>
          </a:p>
          <a:p>
            <a:r>
              <a:rPr lang="en-US" sz="1400" dirty="0">
                <a:solidFill>
                  <a:srgbClr val="5B6770"/>
                </a:solidFill>
              </a:rPr>
              <a:t>During the 2021 winter event, Invoice Exposure was slightly higher than TPEA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844211"/>
            <a:ext cx="7462151" cy="435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Feb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Feb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5029200"/>
            <a:ext cx="57742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During the 2021 winter event, Invoice Exposure was higher than TPEA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143" y="1295400"/>
            <a:ext cx="7553599" cy="342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03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Feb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Feb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7160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TPEA closely approximates actual/invoice exposure except during the Winter 2021 event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43000"/>
            <a:ext cx="7821846" cy="332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Feb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Feb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6981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TPEA generally exceeds actual/invoice exposure except during the Winter 2021 event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43000"/>
            <a:ext cx="7096359" cy="318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Settlements Feb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Feb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221" y="4886446"/>
            <a:ext cx="3858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TPES mostly exceeds actual/invoice exposure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356" y="990600"/>
            <a:ext cx="7151228" cy="340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Settlements Feb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Feb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6533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TPEA closely approximates actual/invoice exposure except during weather event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815182"/>
            <a:ext cx="7760881" cy="452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Market Segment*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867400"/>
            <a:ext cx="83439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Note: Excess collateral doesn’t include Unsecured Credit Limit and is defined as Collateral in excess of TPE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6005899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55" y="1305258"/>
            <a:ext cx="7527189" cy="153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Rating Group*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98601"/>
            <a:ext cx="7527189" cy="235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1295400"/>
            <a:ext cx="8229600" cy="27896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3400" y="5715000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Feb 2021-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Mar 2021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decreased from $ 4,521.1 million in February to $ 716.6 million in March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decreased mainly due to lower Real-Time and Day-Ahead Settlement Point prices and lower Forward adjustment Factors  in March compared to February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Due to the winter event, adjustments were made to the TPE calculation in February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ranged from $ 317.01 million to $13.95 billion in February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 $3,251.2 million to $2,091.7 million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Collateral is largely due to decrease in Secured Collateral.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Short pay entities are excluded from the above calculations to remove data skew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Excess Collateral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Excess collateral doesn’t include Unsecured Credit Limit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1219200"/>
            <a:ext cx="8517864" cy="30423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59229" y="5986126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5B6770"/>
                </a:solidFill>
                <a:latin typeface="+mj-lt"/>
              </a:rPr>
              <a:t>TPEA covers Settlement/Invoice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5B6770"/>
                </a:solidFill>
                <a:latin typeface="+mj-lt"/>
              </a:rPr>
              <a:t>The analysis was performed for the period, Feb 2020 -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800" dirty="0">
                <a:solidFill>
                  <a:srgbClr val="5B6770"/>
                </a:solidFill>
                <a:latin typeface="+mj-lt"/>
              </a:rPr>
              <a:t>Feb 2021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5B6770"/>
                </a:solidFill>
                <a:latin typeface="+mj-lt"/>
              </a:rPr>
              <a:t>Only Settlement invoices due to ERCOT are considered in the calculation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5B6770"/>
                </a:solidFill>
                <a:latin typeface="+mj-lt"/>
              </a:rPr>
              <a:t>M1 values as of May 28, 2020 were used for the period Feb 2020- May 2020 and M1 values effective as of each day were used since Jun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800" b="1" u="sng" dirty="0">
                <a:solidFill>
                  <a:srgbClr val="5B6770"/>
                </a:solidFill>
                <a:latin typeface="+mj-lt"/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5B6770"/>
                </a:solidFill>
                <a:latin typeface="+mj-lt"/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with /without Short Pay Entities Feb 2021- Mar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90600"/>
            <a:ext cx="7315834" cy="403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Mar 2020- Mar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43000"/>
            <a:ext cx="7888908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Mar 2020- Mar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90600"/>
            <a:ext cx="7742591" cy="3724979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4191000" y="1371600"/>
            <a:ext cx="765298" cy="22857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RTSPP</a:t>
            </a:r>
          </a:p>
        </p:txBody>
      </p:sp>
      <p:cxnSp>
        <p:nvCxnSpPr>
          <p:cNvPr id="8" name="Straight Arrow Connector 7"/>
          <p:cNvCxnSpPr>
            <a:stCxn id="7" idx="3"/>
          </p:cNvCxnSpPr>
          <p:nvPr/>
        </p:nvCxnSpPr>
        <p:spPr>
          <a:xfrm>
            <a:off x="4956298" y="1485910"/>
            <a:ext cx="3120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3"/>
          <p:cNvSpPr txBox="1"/>
          <p:nvPr/>
        </p:nvSpPr>
        <p:spPr>
          <a:xfrm>
            <a:off x="5278471" y="1381110"/>
            <a:ext cx="1315722" cy="21588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2/17/2021, $9,025.97</a:t>
            </a:r>
          </a:p>
        </p:txBody>
      </p:sp>
      <p:sp>
        <p:nvSpPr>
          <p:cNvPr id="10" name="TextBox 2"/>
          <p:cNvSpPr txBox="1"/>
          <p:nvPr/>
        </p:nvSpPr>
        <p:spPr>
          <a:xfrm>
            <a:off x="4191000" y="1653417"/>
            <a:ext cx="765298" cy="22857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DASPP</a:t>
            </a:r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4956298" y="1767682"/>
            <a:ext cx="3120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3"/>
          <p:cNvSpPr txBox="1"/>
          <p:nvPr/>
        </p:nvSpPr>
        <p:spPr>
          <a:xfrm>
            <a:off x="5278471" y="1681994"/>
            <a:ext cx="1315722" cy="206369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2/17/2021, $8,833.66</a:t>
            </a:r>
          </a:p>
        </p:txBody>
      </p:sp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Mar 2020- Mar 2021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Numbers are as of month-end except for Max TPE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386682"/>
            <a:ext cx="8422759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Feb 2021 - Mar 2021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53568" y="673938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Average Discretionary Collateral increased to $3.2 bn in February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Discretionary collateral doesn’t include Unsecured Credit Limit or parent guarantees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19200"/>
            <a:ext cx="7309738" cy="399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Mar 2021*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752" y="1447628"/>
            <a:ext cx="7736495" cy="396274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3400" y="5715000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by Market Segment Mar 2019- Mar 2021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914400"/>
            <a:ext cx="7352413" cy="43895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3400" y="5715000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for March 2021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114961</TotalTime>
  <Words>713</Words>
  <Application>Microsoft Office PowerPoint</Application>
  <PresentationFormat>On-screen Show (4:3)</PresentationFormat>
  <Paragraphs>118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Monthly Highlights Feb 2021- Mar 2021</vt:lpstr>
      <vt:lpstr>TPE with /without Short Pay Entities Feb 2021- Mar 2021</vt:lpstr>
      <vt:lpstr>TPE and Forward Adjustment Factors Mar 2020- Mar 2021</vt:lpstr>
      <vt:lpstr>TPE/Real-Time &amp; Day-Ahead Daily Average Settlement Point Prices for HB_NORTH Mar 2020- Mar 2021</vt:lpstr>
      <vt:lpstr>Available Credit by Type Compared to Total Potential Exposure (TPE) Mar 2020- Mar 2021</vt:lpstr>
      <vt:lpstr>Discretionary Collateral Feb 2021 - Mar 2021</vt:lpstr>
      <vt:lpstr>TPE and Discretionary Collateral by Market Segment- Mar 2021*</vt:lpstr>
      <vt:lpstr>Discretionary Collateral by Market Segment Mar 2019- Mar 2021</vt:lpstr>
      <vt:lpstr>TPE Coverage of Settlements Feb 2020 - Feb 2021</vt:lpstr>
      <vt:lpstr>TPE Coverage of Settlements Feb 2020 - Feb 2021</vt:lpstr>
      <vt:lpstr>TPE Coverage of Settlements Feb 2020 - Feb 2021</vt:lpstr>
      <vt:lpstr>TPE Coverage of Settlements Feb 2020 - Feb 2021</vt:lpstr>
      <vt:lpstr>TPE Coverage of Settlements Feb 2020 - Feb 2021</vt:lpstr>
      <vt:lpstr>TPE Coverage of Settlements Feb 2020 - Feb 2021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731</cp:revision>
  <cp:lastPrinted>2019-06-18T19:02:16Z</cp:lastPrinted>
  <dcterms:created xsi:type="dcterms:W3CDTF">2016-01-21T15:20:31Z</dcterms:created>
  <dcterms:modified xsi:type="dcterms:W3CDTF">2021-08-07T03:03:59Z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