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407" r:id="rId8"/>
    <p:sldId id="408" r:id="rId9"/>
    <p:sldId id="410" r:id="rId10"/>
    <p:sldId id="384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BC10"/>
    <a:srgbClr val="C4FB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68" autoAdjust="0"/>
  </p:normalViewPr>
  <p:slideViewPr>
    <p:cSldViewPr showGuides="1">
      <p:cViewPr varScale="1">
        <p:scale>
          <a:sx n="93" d="100"/>
          <a:sy n="93" d="100"/>
        </p:scale>
        <p:origin x="96" y="55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8/5/2021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Welcome to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514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1589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ntent/wcm/lists/219844/2020_ERCOT_Reserve_Margin_Study_Report_FINAL_1-15-2021.pdf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057400"/>
            <a:ext cx="5646034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endParaRPr lang="en-US" altLang="en-US" sz="2600" b="1" dirty="0"/>
          </a:p>
          <a:p>
            <a:pPr>
              <a:spcBef>
                <a:spcPct val="0"/>
              </a:spcBef>
            </a:pPr>
            <a:r>
              <a:rPr lang="en-US" altLang="en-US" sz="2600" b="1" dirty="0"/>
              <a:t>Comparison of Renewable Capacity Contribution Methods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endParaRPr lang="en-US" altLang="en-US" sz="2400" b="1" dirty="0"/>
          </a:p>
          <a:p>
            <a:pPr>
              <a:spcBef>
                <a:spcPct val="0"/>
              </a:spcBef>
            </a:pPr>
            <a:r>
              <a:rPr lang="en-US" altLang="en-US" sz="2000" b="1" dirty="0"/>
              <a:t>Supply Analysis Working Group</a:t>
            </a:r>
          </a:p>
          <a:p>
            <a:pPr algn="ctr">
              <a:spcBef>
                <a:spcPct val="0"/>
              </a:spcBef>
            </a:pPr>
            <a:endParaRPr lang="en-US" dirty="0"/>
          </a:p>
          <a:p>
            <a:r>
              <a:rPr lang="en-US" dirty="0"/>
              <a:t>Pete Warnken</a:t>
            </a:r>
          </a:p>
          <a:p>
            <a:r>
              <a:rPr lang="en-US" dirty="0"/>
              <a:t>Resource Adequacy</a:t>
            </a:r>
          </a:p>
          <a:p>
            <a:endParaRPr lang="en-US" dirty="0"/>
          </a:p>
          <a:p>
            <a:r>
              <a:rPr lang="en-US" dirty="0"/>
              <a:t>August 6, 2021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/>
              <a:t>Methods Evaluated – Summer Season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02442"/>
            <a:ext cx="8534400" cy="5269758"/>
          </a:xfrm>
        </p:spPr>
        <p:txBody>
          <a:bodyPr/>
          <a:lstStyle/>
          <a:p>
            <a:r>
              <a:rPr lang="en-US" sz="2300" u="sng" dirty="0">
                <a:solidFill>
                  <a:srgbClr val="5B6770"/>
                </a:solidFill>
              </a:rPr>
              <a:t>Current Protocol approach</a:t>
            </a:r>
            <a:r>
              <a:rPr lang="en-US" sz="2300" dirty="0">
                <a:solidFill>
                  <a:srgbClr val="5B6770"/>
                </a:solidFill>
              </a:rPr>
              <a:t>: Average telemetered High Sustained Limits for the highest 20 seasonal peak load hours, averaged over the past seven seasons. Values calculated as a percentage of the weighted-average installed wind capacities.</a:t>
            </a:r>
          </a:p>
          <a:p>
            <a:pPr lvl="1"/>
            <a:r>
              <a:rPr lang="en-US" sz="2000" dirty="0">
                <a:solidFill>
                  <a:srgbClr val="5B6770"/>
                </a:solidFill>
              </a:rPr>
              <a:t>Seven-season history for wind; three seasons for solar</a:t>
            </a:r>
          </a:p>
          <a:p>
            <a:pPr marL="457200" lvl="1" indent="0">
              <a:buNone/>
            </a:pPr>
            <a:endParaRPr lang="en-US" sz="1900" dirty="0">
              <a:solidFill>
                <a:srgbClr val="5B6770"/>
              </a:solidFill>
            </a:endParaRPr>
          </a:p>
          <a:p>
            <a:r>
              <a:rPr lang="en-US" sz="2300" u="sng" dirty="0">
                <a:solidFill>
                  <a:srgbClr val="5B6770"/>
                </a:solidFill>
              </a:rPr>
              <a:t>Current Protocols approach using Net Peak Loads</a:t>
            </a:r>
            <a:r>
              <a:rPr lang="en-US" sz="2300" dirty="0">
                <a:solidFill>
                  <a:srgbClr val="5B6770"/>
                </a:solidFill>
              </a:rPr>
              <a:t>: Average telemetered High Sustained Limits for the highest 20 net peak load hours (load minus wind output), averaged over the past seven seasons. Values calculated as a percentage of the weighted-average installed wind capacities.</a:t>
            </a:r>
          </a:p>
          <a:p>
            <a:pPr lvl="1"/>
            <a:r>
              <a:rPr lang="en-US" sz="2000" dirty="0">
                <a:solidFill>
                  <a:srgbClr val="5B6770"/>
                </a:solidFill>
              </a:rPr>
              <a:t>Seven-season history for wind regions; three seasons for solar</a:t>
            </a:r>
          </a:p>
          <a:p>
            <a:endParaRPr lang="en-US" sz="1900" dirty="0">
              <a:solidFill>
                <a:srgbClr val="5B677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22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/>
              <a:t>Methods Evaluated – Summer Season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42750"/>
            <a:ext cx="8610600" cy="5505649"/>
          </a:xfrm>
        </p:spPr>
        <p:txBody>
          <a:bodyPr/>
          <a:lstStyle/>
          <a:p>
            <a:r>
              <a:rPr lang="en-US" sz="2300" u="sng" dirty="0">
                <a:solidFill>
                  <a:srgbClr val="5B6770"/>
                </a:solidFill>
              </a:rPr>
              <a:t>Effective Load Carrying Capability</a:t>
            </a:r>
            <a:r>
              <a:rPr lang="en-US" sz="2300" dirty="0">
                <a:solidFill>
                  <a:srgbClr val="5B6770"/>
                </a:solidFill>
              </a:rPr>
              <a:t>: A measure of the incremental load that the system can meet with renewable capacity, with no net change in reliability</a:t>
            </a:r>
          </a:p>
          <a:p>
            <a:pPr lvl="1"/>
            <a:r>
              <a:rPr lang="en-US" sz="1900" dirty="0">
                <a:solidFill>
                  <a:srgbClr val="5B6770"/>
                </a:solidFill>
              </a:rPr>
              <a:t>Values determined using a probabilistic loss-of-load model (SERVM)</a:t>
            </a:r>
          </a:p>
          <a:p>
            <a:pPr lvl="1"/>
            <a:r>
              <a:rPr lang="en-US" sz="1900" dirty="0">
                <a:solidFill>
                  <a:srgbClr val="5B6770"/>
                </a:solidFill>
              </a:rPr>
              <a:t>Values come from Appendix 2 of the 2020 Reserve Margin study report: </a:t>
            </a:r>
            <a:r>
              <a:rPr lang="en-US" sz="1900" dirty="0">
                <a:solidFill>
                  <a:srgbClr val="5B6770"/>
                </a:solidFill>
                <a:hlinkClick r:id="rId2"/>
              </a:rPr>
              <a:t>http://www.ercot.com/content/wcm/lists/219844/2020_ERCOT_Reserve_Margin_Study_Report_FINAL_1-15-2021.pdf</a:t>
            </a:r>
            <a:endParaRPr lang="en-US" sz="1900" dirty="0">
              <a:solidFill>
                <a:srgbClr val="5B6770"/>
              </a:solidFill>
            </a:endParaRPr>
          </a:p>
          <a:p>
            <a:pPr lvl="1"/>
            <a:endParaRPr lang="en-US" sz="1900" dirty="0">
              <a:solidFill>
                <a:srgbClr val="5B6770"/>
              </a:solidFill>
            </a:endParaRPr>
          </a:p>
          <a:p>
            <a:r>
              <a:rPr lang="en-US" sz="2300" u="sng" dirty="0">
                <a:solidFill>
                  <a:srgbClr val="5B6770"/>
                </a:solidFill>
              </a:rPr>
              <a:t>Median (P50) Value of the Profile Distributions for HE 13-20</a:t>
            </a:r>
            <a:r>
              <a:rPr lang="en-US" sz="1900" u="sng" dirty="0">
                <a:solidFill>
                  <a:srgbClr val="5B6770"/>
                </a:solidFill>
              </a:rPr>
              <a:t>:</a:t>
            </a:r>
            <a:r>
              <a:rPr lang="en-US" sz="1900" dirty="0">
                <a:solidFill>
                  <a:srgbClr val="5B6770"/>
                </a:solidFill>
              </a:rPr>
              <a:t> </a:t>
            </a:r>
            <a:r>
              <a:rPr lang="en-US" sz="2300" dirty="0">
                <a:solidFill>
                  <a:srgbClr val="5B6770"/>
                </a:solidFill>
              </a:rPr>
              <a:t>The median of all values of the UL Renewables profile distributions for summer 2021 SARA operation/planned resources (covering HE 13-20), as a percentage of the nameplate capacity</a:t>
            </a:r>
          </a:p>
          <a:p>
            <a:pPr lvl="1"/>
            <a:r>
              <a:rPr lang="en-US" sz="2000" dirty="0">
                <a:solidFill>
                  <a:srgbClr val="5B6770"/>
                </a:solidFill>
              </a:rPr>
              <a:t>Profile distributions represent the summer hourly MW output values over the last 40 years (1980-2020) based on the corresponding historical weather patterns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770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/>
              <a:t>Methods Evaluated – Summer Season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45202"/>
            <a:ext cx="8610600" cy="4743650"/>
          </a:xfrm>
        </p:spPr>
        <p:txBody>
          <a:bodyPr/>
          <a:lstStyle/>
          <a:p>
            <a:r>
              <a:rPr lang="en-US" sz="2300" u="sng" dirty="0">
                <a:solidFill>
                  <a:srgbClr val="5B6770"/>
                </a:solidFill>
              </a:rPr>
              <a:t>Current Protocol Approach, but calculated for individual hours, HE 16-18</a:t>
            </a:r>
          </a:p>
          <a:p>
            <a:endParaRPr lang="en-US" sz="1900" dirty="0">
              <a:solidFill>
                <a:srgbClr val="5B6770"/>
              </a:solidFill>
            </a:endParaRPr>
          </a:p>
          <a:p>
            <a:r>
              <a:rPr lang="en-US" sz="2300" u="sng" dirty="0">
                <a:solidFill>
                  <a:srgbClr val="5B6770"/>
                </a:solidFill>
              </a:rPr>
              <a:t>Current Protocols approach using Net Peak Loads, but calculated for individual hours, HE 16-18</a:t>
            </a:r>
          </a:p>
          <a:p>
            <a:endParaRPr lang="en-US" sz="2300" u="sng" dirty="0">
              <a:solidFill>
                <a:srgbClr val="5B6770"/>
              </a:solidFill>
            </a:endParaRPr>
          </a:p>
          <a:p>
            <a:r>
              <a:rPr lang="en-US" sz="2300" u="sng" dirty="0">
                <a:solidFill>
                  <a:srgbClr val="5B6770"/>
                </a:solidFill>
              </a:rPr>
              <a:t>Median (P50) Value of the Profile Distributions for individual hours, HE 16-18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792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/>
              <a:t>Method Comparison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ED1EA36-710E-4DF9-8BCB-587B290BDD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512" y="1252537"/>
            <a:ext cx="7038975" cy="435292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05601306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RCOT Identity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CC8"/>
    </a:accent1>
    <a:accent2>
      <a:srgbClr val="5B6770"/>
    </a:accent2>
    <a:accent3>
      <a:srgbClr val="00CE7D"/>
    </a:accent3>
    <a:accent4>
      <a:srgbClr val="003764"/>
    </a:accent4>
    <a:accent5>
      <a:srgbClr val="6650B1"/>
    </a:accent5>
    <a:accent6>
      <a:srgbClr val="910258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58221</TotalTime>
  <Words>338</Words>
  <Application>Microsoft Office PowerPoint</Application>
  <PresentationFormat>On-screen Show (4:3)</PresentationFormat>
  <Paragraphs>35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Custom Design</vt:lpstr>
      <vt:lpstr>PowerPoint Presentation</vt:lpstr>
      <vt:lpstr>Methods Evaluated – Summer Season Examples</vt:lpstr>
      <vt:lpstr>Methods Evaluated – Summer Season Examples</vt:lpstr>
      <vt:lpstr>Methods Evaluated – Summer Season Examples</vt:lpstr>
      <vt:lpstr>Method Comparison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711</cp:revision>
  <cp:lastPrinted>2016-11-14T19:26:45Z</cp:lastPrinted>
  <dcterms:created xsi:type="dcterms:W3CDTF">2016-01-21T15:20:31Z</dcterms:created>
  <dcterms:modified xsi:type="dcterms:W3CDTF">2021-08-05T21:27:17Z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