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22" r:id="rId8"/>
    <p:sldId id="285" r:id="rId9"/>
    <p:sldId id="32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84" autoAdjust="0"/>
    <p:restoredTop sz="92597" autoAdjust="0"/>
  </p:normalViewPr>
  <p:slideViewPr>
    <p:cSldViewPr showGuides="1">
      <p:cViewPr varScale="1">
        <p:scale>
          <a:sx n="99" d="100"/>
          <a:sy n="99" d="100"/>
        </p:scale>
        <p:origin x="78" y="3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597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3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5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NERC 2021 LTRA Status</a:t>
            </a:r>
          </a:p>
          <a:p>
            <a:endParaRPr lang="en-US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Manager, Resource Adequacy</a:t>
            </a:r>
          </a:p>
          <a:p>
            <a:endParaRPr lang="en-US" dirty="0"/>
          </a:p>
          <a:p>
            <a:r>
              <a:rPr lang="en-US" dirty="0"/>
              <a:t>August 6,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7796"/>
          </a:xfrm>
        </p:spPr>
        <p:txBody>
          <a:bodyPr/>
          <a:lstStyle/>
          <a:p>
            <a:r>
              <a:rPr lang="en-US" dirty="0"/>
              <a:t>2022 Summer Anticipated Reserve Margin</a:t>
            </a:r>
            <a:br>
              <a:rPr lang="en-US" dirty="0"/>
            </a:br>
            <a:r>
              <a:rPr lang="en-US" sz="2200" dirty="0"/>
              <a:t>Changes since 2020 LTRA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2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19200"/>
            <a:ext cx="8350733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52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Tier 1, 2 and 3 Resource Categorization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792676"/>
            <a:ext cx="8648700" cy="5487320"/>
          </a:xfrm>
        </p:spPr>
        <p:txBody>
          <a:bodyPr/>
          <a:lstStyle/>
          <a:p>
            <a:r>
              <a:rPr lang="en-US" sz="2600" dirty="0"/>
              <a:t>Operational – Includes units undergoing commissioning that have been approved by ERCOT for grid synchronization (Change from 2020 LTRA)</a:t>
            </a:r>
          </a:p>
          <a:p>
            <a:r>
              <a:rPr lang="en-US" sz="2600" dirty="0"/>
              <a:t>Tier 1 – Same as CDR criteria</a:t>
            </a:r>
          </a:p>
          <a:p>
            <a:r>
              <a:rPr lang="en-US" sz="2600" dirty="0"/>
              <a:t>Tier 2 – All projects for which an ERCOT steady-state Security Screening Study was completed and a Full Interconnection Study has been requested</a:t>
            </a:r>
          </a:p>
          <a:p>
            <a:r>
              <a:rPr lang="en-US" sz="2600" dirty="0"/>
              <a:t>Tier 3 – Projects for which an interconnection application has been completed, and that do not meet Tier 1 or Tier 2 criteria</a:t>
            </a:r>
          </a:p>
          <a:p>
            <a:r>
              <a:rPr lang="en-US" sz="2600" dirty="0"/>
              <a:t>July 15 remains the summer cut-off date for including resources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944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Remaining LTRA Preparation Schedule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FE5BDF-DC88-45C5-9D03-180D5985A764}"/>
              </a:ext>
            </a:extLst>
          </p:cNvPr>
          <p:cNvSpPr txBox="1"/>
          <p:nvPr/>
        </p:nvSpPr>
        <p:spPr>
          <a:xfrm>
            <a:off x="1524000" y="55405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RAS – Reliability Assessment Subcommittee</a:t>
            </a:r>
          </a:p>
          <a:p>
            <a:r>
              <a:rPr lang="en-US" dirty="0"/>
              <a:t>RSTC – Reliability and Security Technical Committee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72EF51D-483A-446F-834A-E39E69E5C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994334"/>
            <a:ext cx="8267309" cy="454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76145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infopath/2007/PartnerControls"/>
    <ds:schemaRef ds:uri="http://purl.org/dc/dcmitype/"/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14335</TotalTime>
  <Words>139</Words>
  <Application>Microsoft Office PowerPoint</Application>
  <PresentationFormat>On-screen Show (4:3)</PresentationFormat>
  <Paragraphs>22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2022 Summer Anticipated Reserve Margin Changes since 2020 LTRA</vt:lpstr>
      <vt:lpstr>Tier 1, 2 and 3 Resource Categorization</vt:lpstr>
      <vt:lpstr>Remaining LTRA Preparation Schedule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340</cp:revision>
  <cp:lastPrinted>2016-01-21T20:53:15Z</cp:lastPrinted>
  <dcterms:created xsi:type="dcterms:W3CDTF">2016-01-21T15:20:31Z</dcterms:created>
  <dcterms:modified xsi:type="dcterms:W3CDTF">2021-08-06T00:27:21Z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