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29" r:id="rId7"/>
    <p:sldId id="327" r:id="rId8"/>
    <p:sldId id="331" r:id="rId9"/>
    <p:sldId id="324" r:id="rId10"/>
    <p:sldId id="326" r:id="rId11"/>
    <p:sldId id="32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890C58"/>
    <a:srgbClr val="685BC7"/>
    <a:srgbClr val="00AEC7"/>
    <a:srgbClr val="26D07C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 showGuides="1">
      <p:cViewPr varScale="1">
        <p:scale>
          <a:sx n="82" d="100"/>
          <a:sy n="82" d="100"/>
        </p:scale>
        <p:origin x="12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aggio\Desktop\ERCOT%20AS%20Quantities%202021%20Effective%200712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aggio\Desktop\ERCOT%20AS%20Quantities%202021%20Effective%200712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4881421072366"/>
          <c:y val="4.0044625750218776E-2"/>
          <c:w val="0.86407386576677914"/>
          <c:h val="0.82404993308023766"/>
        </c:manualLayout>
      </c:layout>
      <c:barChart>
        <c:barDir val="col"/>
        <c:grouping val="stacked"/>
        <c:varyColors val="0"/>
        <c:ser>
          <c:idx val="0"/>
          <c:order val="0"/>
          <c:tx>
            <c:v>July 1-11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'2021 NSRS'!$H$3:$H$26</c:f>
              <c:numCache>
                <c:formatCode>_(* #,##0_);_(* \(#,##0\);_(* "-"??_);_(@_)</c:formatCode>
                <c:ptCount val="24"/>
                <c:pt idx="0">
                  <c:v>1110</c:v>
                </c:pt>
                <c:pt idx="1">
                  <c:v>1110</c:v>
                </c:pt>
                <c:pt idx="2">
                  <c:v>1245</c:v>
                </c:pt>
                <c:pt idx="3">
                  <c:v>1245</c:v>
                </c:pt>
                <c:pt idx="4">
                  <c:v>1245</c:v>
                </c:pt>
                <c:pt idx="5">
                  <c:v>1245</c:v>
                </c:pt>
                <c:pt idx="6">
                  <c:v>1577</c:v>
                </c:pt>
                <c:pt idx="7">
                  <c:v>1577</c:v>
                </c:pt>
                <c:pt idx="8">
                  <c:v>1577</c:v>
                </c:pt>
                <c:pt idx="9">
                  <c:v>1577</c:v>
                </c:pt>
                <c:pt idx="10">
                  <c:v>1599</c:v>
                </c:pt>
                <c:pt idx="11">
                  <c:v>1599</c:v>
                </c:pt>
                <c:pt idx="12">
                  <c:v>1599</c:v>
                </c:pt>
                <c:pt idx="13">
                  <c:v>1599</c:v>
                </c:pt>
                <c:pt idx="14">
                  <c:v>1406</c:v>
                </c:pt>
                <c:pt idx="15">
                  <c:v>1406</c:v>
                </c:pt>
                <c:pt idx="16">
                  <c:v>1406</c:v>
                </c:pt>
                <c:pt idx="17">
                  <c:v>1406</c:v>
                </c:pt>
                <c:pt idx="18">
                  <c:v>1276</c:v>
                </c:pt>
                <c:pt idx="19">
                  <c:v>1276</c:v>
                </c:pt>
                <c:pt idx="20">
                  <c:v>1276</c:v>
                </c:pt>
                <c:pt idx="21">
                  <c:v>1276</c:v>
                </c:pt>
                <c:pt idx="22">
                  <c:v>1110</c:v>
                </c:pt>
                <c:pt idx="23">
                  <c:v>1110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DD-41F3-A1AC-9063A6D3576F}"/>
            </c:ext>
          </c:extLst>
        </c:ser>
        <c:ser>
          <c:idx val="1"/>
          <c:order val="1"/>
          <c:tx>
            <c:v>July 12-31</c:v>
          </c:tx>
          <c:spPr>
            <a:solidFill>
              <a:schemeClr val="accent2">
                <a:alpha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'2021 NSRS'!$I$3:$I$26</c:f>
              <c:numCache>
                <c:formatCode>_(* #,##0_);_(* \(#,##0\);_(* "-"??_);_(@_)</c:formatCode>
                <c:ptCount val="24"/>
                <c:pt idx="0">
                  <c:v>2725</c:v>
                </c:pt>
                <c:pt idx="1">
                  <c:v>2766</c:v>
                </c:pt>
                <c:pt idx="2">
                  <c:v>2544</c:v>
                </c:pt>
                <c:pt idx="3">
                  <c:v>2511</c:v>
                </c:pt>
                <c:pt idx="4">
                  <c:v>2467</c:v>
                </c:pt>
                <c:pt idx="5">
                  <c:v>2386</c:v>
                </c:pt>
                <c:pt idx="6">
                  <c:v>2099</c:v>
                </c:pt>
                <c:pt idx="7">
                  <c:v>2084</c:v>
                </c:pt>
                <c:pt idx="8">
                  <c:v>2032</c:v>
                </c:pt>
                <c:pt idx="9">
                  <c:v>1944</c:v>
                </c:pt>
                <c:pt idx="10">
                  <c:v>2029</c:v>
                </c:pt>
                <c:pt idx="11">
                  <c:v>2032</c:v>
                </c:pt>
                <c:pt idx="12">
                  <c:v>2110</c:v>
                </c:pt>
                <c:pt idx="13">
                  <c:v>2154</c:v>
                </c:pt>
                <c:pt idx="14">
                  <c:v>1922</c:v>
                </c:pt>
                <c:pt idx="15">
                  <c:v>1976</c:v>
                </c:pt>
                <c:pt idx="16">
                  <c:v>1999</c:v>
                </c:pt>
                <c:pt idx="17">
                  <c:v>2005</c:v>
                </c:pt>
                <c:pt idx="18">
                  <c:v>2185</c:v>
                </c:pt>
                <c:pt idx="19">
                  <c:v>2225</c:v>
                </c:pt>
                <c:pt idx="20">
                  <c:v>2208</c:v>
                </c:pt>
                <c:pt idx="21">
                  <c:v>2276</c:v>
                </c:pt>
                <c:pt idx="22">
                  <c:v>2703</c:v>
                </c:pt>
                <c:pt idx="23">
                  <c:v>2812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DD-41F3-A1AC-9063A6D35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631381343"/>
        <c:axId val="1631383423"/>
      </c:barChart>
      <c:catAx>
        <c:axId val="16313813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383423"/>
        <c:crosses val="autoZero"/>
        <c:auto val="1"/>
        <c:lblAlgn val="ctr"/>
        <c:lblOffset val="100"/>
        <c:noMultiLvlLbl val="0"/>
      </c:catAx>
      <c:valAx>
        <c:axId val="1631383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381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476495125609298"/>
          <c:y val="4.9723748628267943E-2"/>
          <c:w val="0.32426320664647151"/>
          <c:h val="6.71063654166176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4881421072366"/>
          <c:y val="4.0044625750218776E-2"/>
          <c:w val="0.86407386576677914"/>
          <c:h val="0.84035981920427016"/>
        </c:manualLayout>
      </c:layout>
      <c:barChart>
        <c:barDir val="col"/>
        <c:grouping val="stacked"/>
        <c:varyColors val="0"/>
        <c:ser>
          <c:idx val="0"/>
          <c:order val="0"/>
          <c:tx>
            <c:v>July 1-11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'2021_RRS_table'!$H$3:$H$26</c:f>
              <c:numCache>
                <c:formatCode>_(* #,##0_);_(* \(#,##0\);_(* "-"??_);_(@_)</c:formatCode>
                <c:ptCount val="24"/>
                <c:pt idx="0">
                  <c:v>2469</c:v>
                </c:pt>
                <c:pt idx="1">
                  <c:v>2469</c:v>
                </c:pt>
                <c:pt idx="2">
                  <c:v>2566</c:v>
                </c:pt>
                <c:pt idx="3">
                  <c:v>2566</c:v>
                </c:pt>
                <c:pt idx="4">
                  <c:v>2566</c:v>
                </c:pt>
                <c:pt idx="5">
                  <c:v>2566</c:v>
                </c:pt>
                <c:pt idx="6">
                  <c:v>2469</c:v>
                </c:pt>
                <c:pt idx="7">
                  <c:v>2469</c:v>
                </c:pt>
                <c:pt idx="8">
                  <c:v>2469</c:v>
                </c:pt>
                <c:pt idx="9">
                  <c:v>2469</c:v>
                </c:pt>
                <c:pt idx="10">
                  <c:v>2300</c:v>
                </c:pt>
                <c:pt idx="11">
                  <c:v>2300</c:v>
                </c:pt>
                <c:pt idx="12">
                  <c:v>2300</c:v>
                </c:pt>
                <c:pt idx="13">
                  <c:v>2300</c:v>
                </c:pt>
                <c:pt idx="14">
                  <c:v>2300</c:v>
                </c:pt>
                <c:pt idx="15">
                  <c:v>2300</c:v>
                </c:pt>
                <c:pt idx="16">
                  <c:v>2300</c:v>
                </c:pt>
                <c:pt idx="17">
                  <c:v>2300</c:v>
                </c:pt>
                <c:pt idx="18">
                  <c:v>2300</c:v>
                </c:pt>
                <c:pt idx="19">
                  <c:v>2300</c:v>
                </c:pt>
                <c:pt idx="20">
                  <c:v>2300</c:v>
                </c:pt>
                <c:pt idx="21">
                  <c:v>2300</c:v>
                </c:pt>
                <c:pt idx="22">
                  <c:v>2469</c:v>
                </c:pt>
                <c:pt idx="23">
                  <c:v>2469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99-4D6D-9319-BF3EF59DA9B5}"/>
            </c:ext>
          </c:extLst>
        </c:ser>
        <c:ser>
          <c:idx val="1"/>
          <c:order val="1"/>
          <c:tx>
            <c:v>July 12-31</c:v>
          </c:tx>
          <c:spPr>
            <a:solidFill>
              <a:schemeClr val="accent6">
                <a:alpha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'2021_RRS_table'!$I$3:$I$26</c:f>
              <c:numCache>
                <c:formatCode>_(* #,##0_);_(* \(#,##0\);_(* "-"??_);_(@_)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99-4D6D-9319-BF3EF59DA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631381343"/>
        <c:axId val="1631383423"/>
      </c:barChart>
      <c:catAx>
        <c:axId val="16313813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383423"/>
        <c:crosses val="autoZero"/>
        <c:auto val="1"/>
        <c:lblAlgn val="ctr"/>
        <c:lblOffset val="100"/>
        <c:noMultiLvlLbl val="0"/>
      </c:catAx>
      <c:valAx>
        <c:axId val="1631383423"/>
        <c:scaling>
          <c:orientation val="minMax"/>
          <c:max val="3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381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583298181477307"/>
          <c:y val="6.3315320398295127E-2"/>
          <c:w val="0.32426320664647151"/>
          <c:h val="6.71063654166176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0.67411</cdr:x>
      <cdr:y>0.03262</cdr:y>
    </cdr:from>
    <cdr:to>
      <cdr:x>0.99554</cdr:x>
      <cdr:y>0.12485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972DC5A8-508B-4C22-B54A-91C544D4745C}"/>
            </a:ext>
          </a:extLst>
        </cdr:cNvPr>
        <cdr:cNvSpPr txBox="1"/>
      </cdr:nvSpPr>
      <cdr:spPr>
        <a:xfrm xmlns:a="http://schemas.openxmlformats.org/drawingml/2006/main">
          <a:off x="5753100" y="152400"/>
          <a:ext cx="2743200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Lighter color reflects the incremental change for the latter part of the month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9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2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6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Impact of Additional Procurement on Day-Ahead Market Ancillary Service Prices and Costs for July ‘21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August 6,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332D-F855-45A3-BAAF-C50275370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Summary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F30B1-1D70-4A70-9E7F-C2A2E56A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2000" dirty="0"/>
              <a:t>The following information is provided in these slides:</a:t>
            </a:r>
          </a:p>
          <a:p>
            <a:pPr lvl="1"/>
            <a:r>
              <a:rPr lang="en-US" sz="1800" dirty="0"/>
              <a:t>Graphs of changes in the Ancillary Service Plan amounts for Responsive Reserve Service (RRS) and Non-Spinning Reserve (Non-Spin) in July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Comparison of recent Market Clearing Prices for Capacity (MCPCs) looking at the various Ancillary Service types:  Regulation Down Service (Reg-Down), Regulation Up Service (Reg-Up), RRS, and Non-Spin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Comparison of recent total Day-Ahead Market (DAM) Ancillary Service costs looking at the various Ancillary Service types:  Reg-Down, Reg-Up, RRS, and Non-Spin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8041-59D1-4979-A134-82CD34FD4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EFC0-A9DC-413A-86FA-E70C0534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Change in Ancillary Service Plan Amounts for July – Non-Spin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B0123-EA96-4C4C-B032-CAD477A05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0DDB5A4-9C8E-4CF4-A8E0-CD558FB789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265570"/>
              </p:ext>
            </p:extLst>
          </p:nvPr>
        </p:nvGraphicFramePr>
        <p:xfrm>
          <a:off x="304800" y="1371600"/>
          <a:ext cx="8534400" cy="467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25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EFC0-A9DC-413A-86FA-E70C0534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Change in Ancillary Service Plan Amounts for July – RRS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B0123-EA96-4C4C-B032-CAD477A05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9056C9E-7C1D-4BCA-B53D-3B25D74D2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992663"/>
              </p:ext>
            </p:extLst>
          </p:nvPr>
        </p:nvGraphicFramePr>
        <p:xfrm>
          <a:off x="304800" y="1371600"/>
          <a:ext cx="8534400" cy="467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6">
            <a:extLst>
              <a:ext uri="{FF2B5EF4-FFF2-40B4-BE49-F238E27FC236}">
                <a16:creationId xmlns:a16="http://schemas.microsoft.com/office/drawing/2014/main" id="{85C968EA-8629-45E4-B614-FE6D633FC1D0}"/>
              </a:ext>
            </a:extLst>
          </p:cNvPr>
          <p:cNvSpPr txBox="1"/>
          <p:nvPr/>
        </p:nvSpPr>
        <p:spPr>
          <a:xfrm>
            <a:off x="6057900" y="1600200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Lighter color reflects the incremental change for the latter part of the month</a:t>
            </a:r>
          </a:p>
        </p:txBody>
      </p:sp>
    </p:spTree>
    <p:extLst>
      <p:ext uri="{BB962C8B-B14F-4D97-AF65-F5344CB8AC3E}">
        <p14:creationId xmlns:p14="http://schemas.microsoft.com/office/powerpoint/2010/main" val="147259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Average DAM MCPCs for July ‘21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3EE48D-5890-4BB4-BCB3-62F6F54895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901" y="1143000"/>
            <a:ext cx="8458198" cy="5074918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BD49FBF-5C2D-4B43-8C3F-A68C83939F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692507"/>
              </p:ext>
            </p:extLst>
          </p:nvPr>
        </p:nvGraphicFramePr>
        <p:xfrm>
          <a:off x="2590800" y="799780"/>
          <a:ext cx="4206240" cy="205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224854302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4087294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80984491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868829047"/>
                    </a:ext>
                  </a:extLst>
                </a:gridCol>
              </a:tblGrid>
              <a:tr h="342265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Comparison of Monthly Avg. DAM MCPCs ($/MWh)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5700062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July ‘20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June ‘21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July ‘21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99694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kern="1200" dirty="0">
                          <a:solidFill>
                            <a:schemeClr val="bg2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Reg-Up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9.52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25.24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18.44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4646798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kern="1200" dirty="0">
                          <a:solidFill>
                            <a:schemeClr val="bg2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Reg-Down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9.18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1116464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kern="1200" dirty="0">
                          <a:solidFill>
                            <a:schemeClr val="bg2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RRS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9.80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30.86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19.08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3676745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kern="1200" dirty="0">
                          <a:solidFill>
                            <a:schemeClr val="bg2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Non-Spin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16.97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16.55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97327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72DC5A8-508B-4C22-B54A-91C544D4745C}"/>
              </a:ext>
            </a:extLst>
          </p:cNvPr>
          <p:cNvSpPr txBox="1"/>
          <p:nvPr/>
        </p:nvSpPr>
        <p:spPr>
          <a:xfrm>
            <a:off x="3810000" y="3249572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Dotted line indicates when the changes in procurement amounts took effect</a:t>
            </a:r>
          </a:p>
        </p:txBody>
      </p:sp>
    </p:spTree>
    <p:extLst>
      <p:ext uri="{BB962C8B-B14F-4D97-AF65-F5344CB8AC3E}">
        <p14:creationId xmlns:p14="http://schemas.microsoft.com/office/powerpoint/2010/main" val="335034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237676E-DB81-4441-8358-56B4D88FEB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642411"/>
            <a:ext cx="7200902" cy="5600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Hourly </a:t>
            </a:r>
            <a:r>
              <a:rPr lang="en-US" sz="2400" b="1" dirty="0">
                <a:solidFill>
                  <a:schemeClr val="accent1"/>
                </a:solidFill>
              </a:rPr>
              <a:t>DAM MCPCs across July ‘21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F910C9-F6DF-45A4-91E7-EBB15864DA12}"/>
              </a:ext>
            </a:extLst>
          </p:cNvPr>
          <p:cNvSpPr txBox="1"/>
          <p:nvPr/>
        </p:nvSpPr>
        <p:spPr>
          <a:xfrm>
            <a:off x="3962400" y="2895600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Dotted line indicates when the changes in procurement amounts took effect</a:t>
            </a:r>
          </a:p>
        </p:txBody>
      </p:sp>
    </p:spTree>
    <p:extLst>
      <p:ext uri="{BB962C8B-B14F-4D97-AF65-F5344CB8AC3E}">
        <p14:creationId xmlns:p14="http://schemas.microsoft.com/office/powerpoint/2010/main" val="321767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A8681AE-0412-4E66-9CB0-94FFFBE56E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37" y="1752600"/>
            <a:ext cx="8077363" cy="44874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34EB81-D33F-4E25-9019-0EB2579E2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DAM Ancillary Service Costs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FDA89158-E2EE-4280-8ED3-7082BA6CB1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27234"/>
              </p:ext>
            </p:extLst>
          </p:nvPr>
        </p:nvGraphicFramePr>
        <p:xfrm>
          <a:off x="2506980" y="914400"/>
          <a:ext cx="4206240" cy="208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224854302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4087294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80984491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868829047"/>
                    </a:ext>
                  </a:extLst>
                </a:gridCol>
              </a:tblGrid>
              <a:tr h="342265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Comparison of Monthly Total DAM Ancillary Service Costs ($ Million)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5700062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July ‘20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June ‘21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July ‘21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99694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kern="1200" dirty="0">
                          <a:solidFill>
                            <a:schemeClr val="bg2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Reg-Up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4646798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kern="1200" dirty="0">
                          <a:solidFill>
                            <a:schemeClr val="bg2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Reg-Down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1116464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kern="1200" dirty="0">
                          <a:solidFill>
                            <a:schemeClr val="bg2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RRS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3676745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kern="1200" dirty="0">
                          <a:solidFill>
                            <a:schemeClr val="bg2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Non-Spin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97327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1B7488C-2A4B-4A2D-B10E-464C2356E45F}"/>
              </a:ext>
            </a:extLst>
          </p:cNvPr>
          <p:cNvSpPr txBox="1"/>
          <p:nvPr/>
        </p:nvSpPr>
        <p:spPr>
          <a:xfrm>
            <a:off x="3733800" y="3776166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Dotted line indicates when the changes in procurement amounts took effect</a:t>
            </a:r>
          </a:p>
        </p:txBody>
      </p:sp>
    </p:spTree>
    <p:extLst>
      <p:ext uri="{BB962C8B-B14F-4D97-AF65-F5344CB8AC3E}">
        <p14:creationId xmlns:p14="http://schemas.microsoft.com/office/powerpoint/2010/main" val="237778690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3399</TotalTime>
  <Words>312</Words>
  <Application>Microsoft Office PowerPoint</Application>
  <PresentationFormat>On-screen Show (4:3)</PresentationFormat>
  <Paragraphs>73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Summary of Information</vt:lpstr>
      <vt:lpstr>Change in Ancillary Service Plan Amounts for July – Non-Spin</vt:lpstr>
      <vt:lpstr>Change in Ancillary Service Plan Amounts for July – RRS</vt:lpstr>
      <vt:lpstr>Average DAM MCPCs for July ‘21</vt:lpstr>
      <vt:lpstr>Hourly DAM MCPCs across July ‘21</vt:lpstr>
      <vt:lpstr>DAM Ancillary Service Costs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djm</cp:lastModifiedBy>
  <cp:revision>237</cp:revision>
  <cp:lastPrinted>2016-01-21T20:53:15Z</cp:lastPrinted>
  <dcterms:created xsi:type="dcterms:W3CDTF">2016-01-21T15:20:31Z</dcterms:created>
  <dcterms:modified xsi:type="dcterms:W3CDTF">2021-08-06T17:44:44Z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