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1"/>
  </p:notesMasterIdLst>
  <p:handoutMasterIdLst>
    <p:handoutMasterId r:id="rId12"/>
  </p:handoutMasterIdLst>
  <p:sldIdLst>
    <p:sldId id="260" r:id="rId6"/>
    <p:sldId id="301" r:id="rId7"/>
    <p:sldId id="306" r:id="rId8"/>
    <p:sldId id="304" r:id="rId9"/>
    <p:sldId id="30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00"/>
    <a:srgbClr val="FF8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12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859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259449"/>
            <a:ext cx="51054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Operational Reserves Update</a:t>
            </a:r>
            <a:endParaRPr lang="en-US" sz="2000" b="1" dirty="0" smtClean="0">
              <a:solidFill>
                <a:schemeClr val="tx2"/>
              </a:solidFill>
            </a:endParaRPr>
          </a:p>
          <a:p>
            <a:endParaRPr lang="en-US" sz="2000" b="1" dirty="0" smtClean="0">
              <a:solidFill>
                <a:schemeClr val="tx2"/>
              </a:solidFill>
            </a:endParaRPr>
          </a:p>
          <a:p>
            <a:endParaRPr lang="en-US" sz="2000" b="1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Jeff Billo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TAC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July 28, </a:t>
            </a:r>
            <a:r>
              <a:rPr lang="en-US" dirty="0" smtClean="0">
                <a:solidFill>
                  <a:schemeClr val="tx2"/>
                </a:solidFill>
              </a:rPr>
              <a:t>2021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At the June 30, 2021 Special TAC meeting, ERCOT announced changes in Ancillary Services quantities effective July 12 through August 31 based on recent operating conditions.  </a:t>
            </a:r>
          </a:p>
          <a:p>
            <a:pPr lvl="1"/>
            <a:r>
              <a:rPr lang="en-US" sz="1600" dirty="0" smtClean="0"/>
              <a:t>At that meeting TAC also approved OBDRR031 which changed Non-Spinning Reserve Service (Non-Spin) </a:t>
            </a:r>
            <a:r>
              <a:rPr lang="en-US" sz="1600" dirty="0" smtClean="0"/>
              <a:t>Deployment.</a:t>
            </a:r>
            <a:endParaRPr lang="en-US" sz="1600" dirty="0" smtClean="0"/>
          </a:p>
          <a:p>
            <a:pPr lvl="1"/>
            <a:endParaRPr lang="en-US" sz="1600" dirty="0"/>
          </a:p>
          <a:p>
            <a:r>
              <a:rPr lang="en-US" sz="1800" dirty="0" smtClean="0"/>
              <a:t>Based on stakeholder feedback and further discussion, ERCOT proposes to make an additional change to Ancillary Service quantities for September through December.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17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 For September-December 2021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Procure additional Non-Spin such that Regulation Up, Non-Spin and RRS, </a:t>
            </a:r>
            <a:r>
              <a:rPr lang="en-US" sz="1800" dirty="0" smtClean="0">
                <a:solidFill>
                  <a:srgbClr val="FF0000"/>
                </a:solidFill>
              </a:rPr>
              <a:t>less RRS expected to be provided by Load Resources (CLR and NCLR)</a:t>
            </a:r>
            <a:r>
              <a:rPr lang="en-US" sz="1800" dirty="0" smtClean="0"/>
              <a:t>, is equal to 6500 MW.</a:t>
            </a:r>
          </a:p>
          <a:p>
            <a:pPr lvl="1"/>
            <a:r>
              <a:rPr lang="en-US" sz="1600" dirty="0"/>
              <a:t>i</a:t>
            </a:r>
            <a:r>
              <a:rPr lang="en-US" sz="1600" dirty="0" smtClean="0"/>
              <a:t>.e.: Regulation Up + Non-Spin + RRS </a:t>
            </a:r>
            <a:r>
              <a:rPr lang="en-US" sz="1600" dirty="0" smtClean="0">
                <a:solidFill>
                  <a:srgbClr val="FF0000"/>
                </a:solidFill>
              </a:rPr>
              <a:t>– (RRS expected to be provided by Load Resources)</a:t>
            </a:r>
            <a:r>
              <a:rPr lang="en-US" sz="1600" dirty="0" smtClean="0"/>
              <a:t> = 6500 MW</a:t>
            </a:r>
          </a:p>
          <a:p>
            <a:pPr lvl="1"/>
            <a:endParaRPr lang="en-US" sz="1600" dirty="0"/>
          </a:p>
          <a:p>
            <a:r>
              <a:rPr lang="en-US" sz="1800" dirty="0" smtClean="0"/>
              <a:t>What is not changing:</a:t>
            </a:r>
          </a:p>
          <a:p>
            <a:pPr lvl="1"/>
            <a:r>
              <a:rPr lang="en-US" sz="1600" dirty="0"/>
              <a:t>Continue to procure </a:t>
            </a:r>
            <a:r>
              <a:rPr lang="en-US" sz="1600" dirty="0" smtClean="0"/>
              <a:t>a floor of 2800 </a:t>
            </a:r>
            <a:r>
              <a:rPr lang="en-US" sz="1600" dirty="0"/>
              <a:t>MW of RRS over peak hours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The minimum 6500 MW </a:t>
            </a:r>
            <a:r>
              <a:rPr lang="en-US" sz="1600" dirty="0"/>
              <a:t>sum of </a:t>
            </a:r>
            <a:r>
              <a:rPr lang="en-US" sz="1600" dirty="0" smtClean="0"/>
              <a:t>upward </a:t>
            </a:r>
            <a:r>
              <a:rPr lang="en-US" sz="1600" dirty="0"/>
              <a:t>Ancillary Services as described above </a:t>
            </a:r>
            <a:r>
              <a:rPr lang="en-US" sz="1600" dirty="0" smtClean="0"/>
              <a:t>will be procured in all hours.</a:t>
            </a:r>
          </a:p>
          <a:p>
            <a:pPr lvl="1"/>
            <a:r>
              <a:rPr lang="en-US" sz="1600" dirty="0" smtClean="0"/>
              <a:t>An additional up to 1000 MW of Non-Spin will be procured on days identified as having the potential for high variability in the weather forecast.</a:t>
            </a:r>
          </a:p>
          <a:p>
            <a:pPr lvl="1"/>
            <a:endParaRPr lang="en-US" sz="1600" dirty="0"/>
          </a:p>
          <a:p>
            <a:r>
              <a:rPr lang="en-US" sz="1800" dirty="0" smtClean="0"/>
              <a:t>See accompanying spreadsheet for Ancillary Service quantity details by month.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19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ERCOT </a:t>
            </a:r>
            <a:r>
              <a:rPr lang="en-US" sz="1800" dirty="0" smtClean="0"/>
              <a:t>requests stakeholders </a:t>
            </a:r>
            <a:r>
              <a:rPr lang="en-US" sz="1800" dirty="0" smtClean="0"/>
              <a:t>to provide comments on the proposed change by </a:t>
            </a:r>
            <a:r>
              <a:rPr lang="en-US" sz="1800" b="1" dirty="0" smtClean="0"/>
              <a:t>Noon on August 3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 smtClean="0"/>
              <a:t>ERCOT will send a market notice in early August to inform the market of the September-December Ancillary Service quantities.</a:t>
            </a:r>
          </a:p>
          <a:p>
            <a:endParaRPr lang="en-US" sz="1800" dirty="0"/>
          </a:p>
          <a:p>
            <a:r>
              <a:rPr lang="en-US" sz="1800" dirty="0" smtClean="0"/>
              <a:t>ERCOT has begun the process of considering changes for the 2022 Methodologies for Determining Ancillary Services and will bring initial thoughts on changes to future stakeholder meetings.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04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0" y="2667000"/>
            <a:ext cx="3124200" cy="518318"/>
          </a:xfrm>
        </p:spPr>
        <p:txBody>
          <a:bodyPr/>
          <a:lstStyle/>
          <a:p>
            <a:r>
              <a:rPr lang="en-US" sz="4000" dirty="0" smtClean="0"/>
              <a:t>Questions?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7553712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10858</TotalTime>
  <Words>287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PowerPoint Presentation</vt:lpstr>
      <vt:lpstr>Background</vt:lpstr>
      <vt:lpstr>Proposed Change For September-December 2021</vt:lpstr>
      <vt:lpstr>Next Steps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Jeff Billo</cp:lastModifiedBy>
  <cp:revision>251</cp:revision>
  <cp:lastPrinted>2016-01-21T20:53:15Z</cp:lastPrinted>
  <dcterms:created xsi:type="dcterms:W3CDTF">2016-01-21T15:20:31Z</dcterms:created>
  <dcterms:modified xsi:type="dcterms:W3CDTF">2021-07-27T12:56:02Z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