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10"/>
  </p:notesMasterIdLst>
  <p:handoutMasterIdLst>
    <p:handoutMasterId r:id="rId11"/>
  </p:handoutMasterIdLst>
  <p:sldIdLst>
    <p:sldId id="270" r:id="rId4"/>
    <p:sldId id="573" r:id="rId5"/>
    <p:sldId id="575" r:id="rId6"/>
    <p:sldId id="572" r:id="rId7"/>
    <p:sldId id="576" r:id="rId8"/>
    <p:sldId id="57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71907" autoAdjust="0"/>
  </p:normalViewPr>
  <p:slideViewPr>
    <p:cSldViewPr snapToGrid="0">
      <p:cViewPr varScale="1">
        <p:scale>
          <a:sx n="114" d="100"/>
          <a:sy n="114" d="100"/>
        </p:scale>
        <p:origin x="1386" y="102"/>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7/15/2021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7/15/2021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rcot.com/mktrules/puctDirectives/southernCros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000" dirty="0"/>
              <a:t>Public Utility Commission of Texas (PUCT) Oversight Project No. 46304 Relating to DC Tie Project Proposed by Southern Cross Transmission, LLC</a:t>
            </a:r>
          </a:p>
          <a:p>
            <a:endParaRPr lang="en-US" sz="2400" dirty="0"/>
          </a:p>
          <a:p>
            <a:r>
              <a:rPr lang="en-US" sz="2000" b="0" i="1" dirty="0"/>
              <a:t>Directive #9 : Ancillary Services</a:t>
            </a:r>
          </a:p>
        </p:txBody>
      </p:sp>
      <p:sp>
        <p:nvSpPr>
          <p:cNvPr id="3" name="Text Placeholder 2"/>
          <p:cNvSpPr>
            <a:spLocks noGrp="1"/>
          </p:cNvSpPr>
          <p:nvPr>
            <p:ph type="body" sz="quarter" idx="3"/>
          </p:nvPr>
        </p:nvSpPr>
        <p:spPr/>
        <p:txBody>
          <a:bodyPr/>
          <a:lstStyle/>
          <a:p>
            <a:r>
              <a:rPr lang="en-US" dirty="0"/>
              <a:t>July TAC, 2021</a:t>
            </a:r>
          </a:p>
        </p:txBody>
      </p:sp>
      <p:sp>
        <p:nvSpPr>
          <p:cNvPr id="4" name="Text Placeholder 3"/>
          <p:cNvSpPr>
            <a:spLocks noGrp="1"/>
          </p:cNvSpPr>
          <p:nvPr>
            <p:ph type="body" sz="quarter" idx="10"/>
          </p:nvPr>
        </p:nvSpPr>
        <p:spPr/>
        <p:txBody>
          <a:bodyPr/>
          <a:lstStyle/>
          <a:p>
            <a:endParaRPr lang="en-US" i="1" dirty="0"/>
          </a:p>
          <a:p>
            <a:endParaRPr lang="en-US" i="1" dirty="0"/>
          </a:p>
          <a:p>
            <a:r>
              <a:rPr lang="en-US" i="1" dirty="0"/>
              <a:t>ERCOT Staff</a:t>
            </a:r>
          </a:p>
        </p:txBody>
      </p:sp>
    </p:spTree>
    <p:extLst>
      <p:ext uri="{BB962C8B-B14F-4D97-AF65-F5344CB8AC3E}">
        <p14:creationId xmlns:p14="http://schemas.microsoft.com/office/powerpoint/2010/main" val="2188054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Background of Project and PUCT Directives</a:t>
            </a:r>
          </a:p>
        </p:txBody>
      </p:sp>
      <p:sp>
        <p:nvSpPr>
          <p:cNvPr id="3" name="Content Placeholder 2"/>
          <p:cNvSpPr>
            <a:spLocks noGrp="1"/>
          </p:cNvSpPr>
          <p:nvPr>
            <p:ph idx="1"/>
          </p:nvPr>
        </p:nvSpPr>
        <p:spPr>
          <a:xfrm>
            <a:off x="304800" y="838200"/>
            <a:ext cx="8534400" cy="3124200"/>
          </a:xfrm>
        </p:spPr>
        <p:txBody>
          <a:bodyPr/>
          <a:lstStyle/>
          <a:p>
            <a:r>
              <a:rPr lang="en-US" sz="1600" dirty="0"/>
              <a:t>Southern Cross Transmission LLC/Pattern Power Marketing LLC received FERC approval (FERC Docket No. TX 11-1-001) to interconnect DC Tie line.</a:t>
            </a:r>
          </a:p>
          <a:p>
            <a:endParaRPr lang="en-US" sz="800" dirty="0"/>
          </a:p>
          <a:p>
            <a:r>
              <a:rPr lang="en-US" sz="1600" dirty="0"/>
              <a:t>PUCT imposed conditions for interconnection of the SCT DC Tie line in two PUCT proceedings:</a:t>
            </a:r>
          </a:p>
          <a:p>
            <a:pPr lvl="1"/>
            <a:r>
              <a:rPr lang="en-US" sz="1200" dirty="0"/>
              <a:t>City of Garland docket – Docket No. 45624</a:t>
            </a:r>
          </a:p>
          <a:p>
            <a:pPr lvl="1"/>
            <a:r>
              <a:rPr lang="en-US" sz="1200" dirty="0"/>
              <a:t>Oversight proceeding arising out of City of Garland docket – Project No. 46304</a:t>
            </a:r>
          </a:p>
          <a:p>
            <a:endParaRPr lang="en-US" sz="800" dirty="0"/>
          </a:p>
          <a:p>
            <a:r>
              <a:rPr lang="en-US" sz="1600" dirty="0"/>
              <a:t>As part of the oversight proceeding, PUCT issued 14 Directives to ERCOT, requiring certain studies and determinations be made to accommodate the SCT DC Tie.</a:t>
            </a:r>
          </a:p>
          <a:p>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pic>
        <p:nvPicPr>
          <p:cNvPr id="5" name="Picture 4"/>
          <p:cNvPicPr>
            <a:picLocks noChangeAspect="1"/>
          </p:cNvPicPr>
          <p:nvPr/>
        </p:nvPicPr>
        <p:blipFill>
          <a:blip r:embed="rId2"/>
          <a:stretch>
            <a:fillRect/>
          </a:stretch>
        </p:blipFill>
        <p:spPr>
          <a:xfrm>
            <a:off x="4782075" y="3429000"/>
            <a:ext cx="4285725" cy="3099104"/>
          </a:xfrm>
          <a:prstGeom prst="rect">
            <a:avLst/>
          </a:prstGeom>
        </p:spPr>
      </p:pic>
    </p:spTree>
    <p:extLst>
      <p:ext uri="{BB962C8B-B14F-4D97-AF65-F5344CB8AC3E}">
        <p14:creationId xmlns:p14="http://schemas.microsoft.com/office/powerpoint/2010/main" val="3589936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Summary of Directive 9 Related to Ancillary Services</a:t>
            </a:r>
          </a:p>
        </p:txBody>
      </p:sp>
      <p:sp>
        <p:nvSpPr>
          <p:cNvPr id="3" name="Content Placeholder 2"/>
          <p:cNvSpPr>
            <a:spLocks noGrp="1"/>
          </p:cNvSpPr>
          <p:nvPr>
            <p:ph idx="1"/>
          </p:nvPr>
        </p:nvSpPr>
        <p:spPr/>
        <p:txBody>
          <a:bodyPr/>
          <a:lstStyle/>
          <a:p>
            <a:r>
              <a:rPr lang="en-US" sz="1400" dirty="0"/>
              <a:t>Directive 9 requires ERCOT </a:t>
            </a:r>
            <a:r>
              <a:rPr lang="en-US" sz="1400" i="1" dirty="0">
                <a:solidFill>
                  <a:srgbClr val="C00000"/>
                </a:solidFill>
              </a:rPr>
              <a:t>to evaluate what modifications to existing and additional ancillary services, if any, are necessary for reliable interconnection of the Southern Cross DC Tie</a:t>
            </a:r>
            <a:r>
              <a:rPr lang="en-US" sz="1400" dirty="0">
                <a:solidFill>
                  <a:srgbClr val="5B6770"/>
                </a:solidFill>
              </a:rPr>
              <a:t> (SCT DC Tie).</a:t>
            </a:r>
          </a:p>
          <a:p>
            <a:endParaRPr lang="en-US" sz="800" dirty="0">
              <a:solidFill>
                <a:srgbClr val="5B6770"/>
              </a:solidFill>
            </a:endParaRPr>
          </a:p>
          <a:p>
            <a:r>
              <a:rPr lang="en-US" sz="1400" b="1" u="sng" dirty="0">
                <a:solidFill>
                  <a:srgbClr val="5B6770"/>
                </a:solidFill>
              </a:rPr>
              <a:t>Determination (summarized from the whitepaper)</a:t>
            </a:r>
            <a:r>
              <a:rPr lang="en-US" sz="1400" b="1" dirty="0">
                <a:solidFill>
                  <a:srgbClr val="5B6770"/>
                </a:solidFill>
              </a:rPr>
              <a:t>: </a:t>
            </a:r>
          </a:p>
          <a:p>
            <a:pPr lvl="1"/>
            <a:r>
              <a:rPr lang="en-US" sz="1400" dirty="0"/>
              <a:t>Procurement of additional new Ancillary Services is unnecessary because NPRR1034, Frequency-Based Limits on DC Tie Imports and Exports, gives ERCOT authority to establish limits on DC Tie transfers and to curtail DC Tie Schedules when necessary to address the risk of unacceptable frequency deviations. </a:t>
            </a:r>
          </a:p>
          <a:p>
            <a:pPr lvl="1"/>
            <a:endParaRPr lang="en-US" sz="1400" dirty="0"/>
          </a:p>
          <a:p>
            <a:pPr lvl="1"/>
            <a:r>
              <a:rPr lang="en-US" sz="1400" dirty="0"/>
              <a:t>No adjustment to Responsive Reserve Service (RRS) or Non-Spinning Reserve Service is necessary if SCT DC Tie is implemented with the proposed design as a bi-pole DC Tie that is capable of operating in single-pole mode. This is based on NERC Reliability Standard BAL-003-2, which clarifies that the loss of a bi-pole DC Tie that is capable of operating in single-pole mode would count as two separate contingencies.  While the loss of the Southern Cross DC Tie at its maximum import of 2,000 MW would exceed ERCOT’s single largest contingency of 1,430 MW, this reliability standard treats the Tie as 2 – 1000MW contingencies.</a:t>
            </a:r>
          </a:p>
          <a:p>
            <a:pPr lvl="1"/>
            <a:endParaRPr lang="en-US" sz="1400" dirty="0"/>
          </a:p>
          <a:p>
            <a:pPr lvl="1"/>
            <a:r>
              <a:rPr lang="en-US" sz="1400" dirty="0"/>
              <a:t>No changes to Regulation Service are necessary because DC Tie ramp will be adequately addressed by SCR 800, Addition of DC Tie Ramp to GTBD Calculation, and NPRR 999, DC Tie Ramp Limitations.  </a:t>
            </a:r>
          </a:p>
          <a:p>
            <a:pPr marL="342900" lvl="1" indent="0">
              <a:buNone/>
            </a:pPr>
            <a:endParaRPr lang="en-US" sz="1400" dirty="0">
              <a:solidFill>
                <a:srgbClr val="5B677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3175366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Summary of Directive 9 Related to Ancillary Services</a:t>
            </a:r>
          </a:p>
        </p:txBody>
      </p:sp>
      <p:sp>
        <p:nvSpPr>
          <p:cNvPr id="3" name="Content Placeholder 2"/>
          <p:cNvSpPr>
            <a:spLocks noGrp="1"/>
          </p:cNvSpPr>
          <p:nvPr>
            <p:ph idx="1"/>
          </p:nvPr>
        </p:nvSpPr>
        <p:spPr/>
        <p:txBody>
          <a:bodyPr/>
          <a:lstStyle/>
          <a:p>
            <a:endParaRPr lang="en-US" sz="800" dirty="0">
              <a:solidFill>
                <a:srgbClr val="5B6770"/>
              </a:solidFill>
            </a:endParaRPr>
          </a:p>
          <a:p>
            <a:r>
              <a:rPr lang="en-US" sz="1400" b="1" u="sng" dirty="0">
                <a:solidFill>
                  <a:srgbClr val="5B6770"/>
                </a:solidFill>
              </a:rPr>
              <a:t>Basis for Determination (summarized from the whitepaper):</a:t>
            </a:r>
          </a:p>
          <a:p>
            <a:pPr lvl="1"/>
            <a:r>
              <a:rPr lang="en-US" sz="1200" dirty="0"/>
              <a:t>Between October 2018 and February 2019, ERCOT studied the potential Ancillary Service needs associate with the interconnection of the Southern Cross DC Tie.  This study and its findings are based on protocols, standards, and limits in effect at that time.  ERCOT’s determination reflects protocols, standards, and limits now in effect.</a:t>
            </a:r>
          </a:p>
          <a:p>
            <a:r>
              <a:rPr lang="en-US" sz="1200" i="1" dirty="0">
                <a:solidFill>
                  <a:srgbClr val="5B6770"/>
                </a:solidFill>
              </a:rPr>
              <a:t>Ancillary Services for Significant Frequency Excursions</a:t>
            </a:r>
            <a:endParaRPr lang="en-US" sz="1200" dirty="0"/>
          </a:p>
          <a:p>
            <a:pPr lvl="1"/>
            <a:r>
              <a:rPr lang="en-US" sz="1200" dirty="0"/>
              <a:t>When importing energy over the SCT DC Tie, studies initially determined that ERCOT would need to procure additional RRS to address the potential negative impact on frequency.  </a:t>
            </a:r>
          </a:p>
          <a:p>
            <a:pPr lvl="1"/>
            <a:r>
              <a:rPr lang="en-US" sz="1200" dirty="0"/>
              <a:t>Subsequently, NERC BAL-003-2 went into effect on December 1, 2020 and clarified that the loss of a bi-pole DC Tie that is capable of operating in single-pole mode would count as two separate contingencies.  </a:t>
            </a:r>
          </a:p>
          <a:p>
            <a:pPr lvl="1"/>
            <a:r>
              <a:rPr lang="en-US" sz="1200" dirty="0"/>
              <a:t>Because Southern Cross has informed ERCOT that the SCT DC Tie project will be built using this bi-pole configuration, BAL-003-2 will apply assuming this design is implemented </a:t>
            </a:r>
          </a:p>
          <a:p>
            <a:pPr lvl="1"/>
            <a:r>
              <a:rPr lang="en-US" sz="1200" dirty="0"/>
              <a:t>As a result, the interconnection of SCT DC Tie is not expected to impact ERCOT’s RLPC or require additional RRS to address the risk of an import-side frequency deviation. </a:t>
            </a:r>
          </a:p>
          <a:p>
            <a:pPr lvl="1"/>
            <a:endParaRPr lang="en-US" sz="1200" dirty="0">
              <a:solidFill>
                <a:srgbClr val="5B6770"/>
              </a:solidFill>
            </a:endParaRPr>
          </a:p>
          <a:p>
            <a:pPr lvl="1"/>
            <a:r>
              <a:rPr lang="en-US" sz="1200" dirty="0"/>
              <a:t>When exporting energy over the SCT DC Tie, studies identified the risk of unacceptable frequency overshoot in the event of the loss of the SCT DC Tie when exporting above certain levels under certain low-inertia conditions.</a:t>
            </a:r>
          </a:p>
          <a:p>
            <a:pPr lvl="1"/>
            <a:r>
              <a:rPr lang="en-US" sz="1200" dirty="0"/>
              <a:t>ERCOT determined that a new Ancillary Service (or a new form of RRS) would be necessary.  </a:t>
            </a:r>
          </a:p>
          <a:p>
            <a:pPr lvl="1"/>
            <a:r>
              <a:rPr lang="en-US" sz="1200" dirty="0"/>
              <a:t>ERCOT also determined that if the SCT DC Tie were subject to an export limit during those certain hours, then a new Ancillary Service (such as a new form of RRS) would not be necessary. </a:t>
            </a:r>
            <a:endParaRPr lang="en-US" sz="1200" dirty="0">
              <a:solidFill>
                <a:srgbClr val="5B6770"/>
              </a:solidFill>
            </a:endParaRPr>
          </a:p>
          <a:p>
            <a:pPr lvl="1"/>
            <a:r>
              <a:rPr lang="en-US" sz="1200" dirty="0"/>
              <a:t>Southern Cross submitted NPRR 1034, Frequency-Based Limits on DC Tie Imports and Exports, which addresses the risk to exporting from ERCOT and negates the need for procuring additional Ancillary Services.</a:t>
            </a:r>
          </a:p>
          <a:p>
            <a:pPr marL="0" indent="0">
              <a:buNone/>
            </a:pPr>
            <a:endParaRPr lang="en-US" sz="1200" dirty="0">
              <a:solidFill>
                <a:srgbClr val="5B6770"/>
              </a:solidFill>
            </a:endParaRPr>
          </a:p>
          <a:p>
            <a:pPr lvl="1"/>
            <a:endParaRPr lang="en-US" sz="1200" dirty="0"/>
          </a:p>
          <a:p>
            <a:pPr lvl="1"/>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288664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Summary of Directive 9</a:t>
            </a:r>
          </a:p>
        </p:txBody>
      </p:sp>
      <p:sp>
        <p:nvSpPr>
          <p:cNvPr id="3" name="Content Placeholder 2"/>
          <p:cNvSpPr>
            <a:spLocks noGrp="1"/>
          </p:cNvSpPr>
          <p:nvPr>
            <p:ph idx="1"/>
          </p:nvPr>
        </p:nvSpPr>
        <p:spPr/>
        <p:txBody>
          <a:bodyPr/>
          <a:lstStyle/>
          <a:p>
            <a:pPr marL="0" indent="0">
              <a:buNone/>
            </a:pPr>
            <a:endParaRPr lang="en-US" sz="800" dirty="0">
              <a:solidFill>
                <a:srgbClr val="5B6770"/>
              </a:solidFill>
            </a:endParaRPr>
          </a:p>
          <a:p>
            <a:r>
              <a:rPr lang="en-US" sz="1400" b="1" u="sng" dirty="0">
                <a:solidFill>
                  <a:srgbClr val="5B6770"/>
                </a:solidFill>
              </a:rPr>
              <a:t>Basis for Determination (summarized from the whitepaper):</a:t>
            </a:r>
          </a:p>
          <a:p>
            <a:r>
              <a:rPr lang="en-US" sz="1400" i="1" dirty="0"/>
              <a:t>Non-Spinning Reserve Service</a:t>
            </a:r>
          </a:p>
          <a:p>
            <a:pPr lvl="1"/>
            <a:r>
              <a:rPr lang="en-US" sz="1400" dirty="0"/>
              <a:t>Since the time of the study, ERCOT has modified its procurement practices to eliminate the Non-Spin procurement floor which was 1,375MW, equal to the MSSC, at the time of the study.  Therefore, interconnection of the SCT DC Tie will not impact the Non-Spin quantities that are procured.</a:t>
            </a:r>
          </a:p>
          <a:p>
            <a:endParaRPr lang="en-US" sz="1400" i="1" dirty="0"/>
          </a:p>
          <a:p>
            <a:r>
              <a:rPr lang="en-US" sz="1400" i="1" dirty="0"/>
              <a:t>Regulation Service</a:t>
            </a:r>
          </a:p>
          <a:p>
            <a:pPr lvl="1"/>
            <a:r>
              <a:rPr lang="en-US" sz="1400" dirty="0"/>
              <a:t>ERCOT has determined that tow changes to ERCOT rules and systems also make the procurement of additional Regulation Service due the interconnection of the SCT DC Tie unnecessary:</a:t>
            </a:r>
          </a:p>
          <a:p>
            <a:pPr lvl="2"/>
            <a:r>
              <a:rPr lang="en-US" sz="1400" dirty="0"/>
              <a:t>SCR800, Addition of DC Tie Ramp to GTBD Calculation, which was approved in December 2019, will integrate scheduled DC Tie ramp into the Generation to be Dispatched (GTBD) value used by SCED</a:t>
            </a:r>
          </a:p>
          <a:p>
            <a:pPr lvl="2"/>
            <a:r>
              <a:rPr lang="en-US" sz="1400" dirty="0"/>
              <a:t>NPRR 999, DC Tie Ramp Limitations, which was approved in October 2020, clarifies ERCOT’s authority to curtail DC Tie Schedules that would otherwise exceed the ramp capability of the system, and potentially impact system frequency</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795014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Next Steps</a:t>
            </a:r>
          </a:p>
        </p:txBody>
      </p:sp>
      <p:sp>
        <p:nvSpPr>
          <p:cNvPr id="3" name="Content Placeholder 2"/>
          <p:cNvSpPr>
            <a:spLocks noGrp="1"/>
          </p:cNvSpPr>
          <p:nvPr>
            <p:ph idx="1"/>
          </p:nvPr>
        </p:nvSpPr>
        <p:spPr>
          <a:xfrm>
            <a:off x="304800" y="936088"/>
            <a:ext cx="8534400" cy="5064627"/>
          </a:xfrm>
        </p:spPr>
        <p:txBody>
          <a:bodyPr/>
          <a:lstStyle/>
          <a:p>
            <a:r>
              <a:rPr lang="en-US" sz="1400" b="1" i="1" dirty="0">
                <a:solidFill>
                  <a:srgbClr val="C00000"/>
                </a:solidFill>
              </a:rPr>
              <a:t>Request that TAC endorse the Directive 9 whitepaper as presented and posted with the TAC materials</a:t>
            </a:r>
            <a:r>
              <a:rPr lang="en-US" sz="1400" dirty="0"/>
              <a:t>.</a:t>
            </a:r>
          </a:p>
          <a:p>
            <a:endParaRPr lang="en-US" sz="1400" dirty="0"/>
          </a:p>
          <a:p>
            <a:r>
              <a:rPr lang="en-US" sz="1400" dirty="0"/>
              <a:t>Upon endorsement of the whitepaper, ERCOT will take it to the ERCOT Board for approval at its August 10, 2021 meeting. </a:t>
            </a:r>
          </a:p>
          <a:p>
            <a:endParaRPr lang="en-US" sz="1400" dirty="0"/>
          </a:p>
          <a:p>
            <a:r>
              <a:rPr lang="en-US" sz="1400" dirty="0"/>
              <a:t>ERCOT staff continues to work with stakeholders on remaining Directives</a:t>
            </a:r>
          </a:p>
          <a:p>
            <a:pPr lvl="1"/>
            <a:r>
              <a:rPr lang="en-US" sz="1400" dirty="0">
                <a:hlinkClick r:id="rId2"/>
              </a:rPr>
              <a:t>http://www.ercot.com/mktrules/puctDirectives/southernCross</a:t>
            </a:r>
            <a:r>
              <a:rPr lang="en-US" sz="1400" dirty="0"/>
              <a:t> </a:t>
            </a:r>
          </a:p>
          <a:p>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3072456702"/>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28510</TotalTime>
  <Words>963</Words>
  <Application>Microsoft Office PowerPoint</Application>
  <PresentationFormat>On-screen Show (4:3)</PresentationFormat>
  <Paragraphs>63</Paragraphs>
  <Slides>6</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6</vt:i4>
      </vt:variant>
    </vt:vector>
  </HeadingPairs>
  <TitlesOfParts>
    <vt:vector size="13" baseType="lpstr">
      <vt:lpstr>Arial</vt:lpstr>
      <vt:lpstr>Calibri</vt:lpstr>
      <vt:lpstr>Courier New</vt:lpstr>
      <vt:lpstr>Wingdings</vt:lpstr>
      <vt:lpstr>1_Office Theme</vt:lpstr>
      <vt:lpstr>2_Custom Design</vt:lpstr>
      <vt:lpstr>3_Custom Design</vt:lpstr>
      <vt:lpstr>PowerPoint Presentation</vt:lpstr>
      <vt:lpstr>Background of Project and PUCT Directives</vt:lpstr>
      <vt:lpstr>Summary of Directive 9 Related to Ancillary Services</vt:lpstr>
      <vt:lpstr>Summary of Directive 9 Related to Ancillary Services</vt:lpstr>
      <vt:lpstr>Summary of Directive 9</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Ayson, Janice</cp:lastModifiedBy>
  <cp:revision>609</cp:revision>
  <dcterms:created xsi:type="dcterms:W3CDTF">2016-04-16T13:25:21Z</dcterms:created>
  <dcterms:modified xsi:type="dcterms:W3CDTF">2021-07-15T20:52:37Z</dcterms:modified>
</cp:coreProperties>
</file>