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7" r:id="rId1"/>
    <p:sldMasterId id="2147483846" r:id="rId2"/>
    <p:sldMasterId id="2147483858" r:id="rId3"/>
    <p:sldMasterId id="2147483870" r:id="rId4"/>
  </p:sldMasterIdLst>
  <p:notesMasterIdLst>
    <p:notesMasterId r:id="rId23"/>
  </p:notesMasterIdLst>
  <p:sldIdLst>
    <p:sldId id="256" r:id="rId5"/>
    <p:sldId id="257" r:id="rId6"/>
    <p:sldId id="271" r:id="rId7"/>
    <p:sldId id="307" r:id="rId8"/>
    <p:sldId id="308" r:id="rId9"/>
    <p:sldId id="269" r:id="rId10"/>
    <p:sldId id="270" r:id="rId11"/>
    <p:sldId id="309" r:id="rId12"/>
    <p:sldId id="310" r:id="rId13"/>
    <p:sldId id="260" r:id="rId14"/>
    <p:sldId id="313" r:id="rId15"/>
    <p:sldId id="272" r:id="rId16"/>
    <p:sldId id="314" r:id="rId17"/>
    <p:sldId id="311" r:id="rId18"/>
    <p:sldId id="312" r:id="rId19"/>
    <p:sldId id="304" r:id="rId20"/>
    <p:sldId id="315" r:id="rId21"/>
    <p:sldId id="305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23" autoAdjust="0"/>
    <p:restoredTop sz="90952" autoAdjust="0"/>
  </p:normalViewPr>
  <p:slideViewPr>
    <p:cSldViewPr snapToGrid="0">
      <p:cViewPr varScale="1">
        <p:scale>
          <a:sx n="104" d="100"/>
          <a:sy n="104" d="100"/>
        </p:scale>
        <p:origin x="58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840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865B2F-F21E-4F77-989B-FF40EED96EB5}" type="datetimeFigureOut">
              <a:rPr lang="en-US" smtClean="0"/>
              <a:t>2021-07-29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C617F5-F7E7-4082-A0B7-487022105C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705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C617F5-F7E7-4082-A0B7-487022105C2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4686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C617F5-F7E7-4082-A0B7-487022105C2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4586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C617F5-F7E7-4082-A0B7-487022105C2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2798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C617F5-F7E7-4082-A0B7-487022105C2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6003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C617F5-F7E7-4082-A0B7-487022105C2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2510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C617F5-F7E7-4082-A0B7-487022105C2B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032698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C617F5-F7E7-4082-A0B7-487022105C2B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40910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C617F5-F7E7-4082-A0B7-487022105C2B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8183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C617F5-F7E7-4082-A0B7-487022105C2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0381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C617F5-F7E7-4082-A0B7-487022105C2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2909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C617F5-F7E7-4082-A0B7-487022105C2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186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C617F5-F7E7-4082-A0B7-487022105C2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0856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C617F5-F7E7-4082-A0B7-487022105C2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8938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C617F5-F7E7-4082-A0B7-487022105C2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837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C617F5-F7E7-4082-A0B7-487022105C2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5955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C617F5-F7E7-4082-A0B7-487022105C2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4904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2021-07-29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2655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2021-07-29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3698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2021-07-29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5166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2021-07-29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4937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63527"/>
            <a:ext cx="10058400" cy="1450757"/>
          </a:xfrm>
        </p:spPr>
        <p:txBody>
          <a:bodyPr/>
          <a:lstStyle>
            <a:lvl1pPr marL="0">
              <a:defRPr u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2021-07-29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069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2021-07-29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2140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2021-07-29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92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2021-07-29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2010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2021-07-29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7169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2021-07-29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1947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29A29B3E-34B0-4887-8974-26878BAFF8D7}" type="datetimeFigureOut">
              <a:rPr lang="en-US" smtClean="0"/>
              <a:t>2021-07-29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537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2021-07-29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3515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2021-07-29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8617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2021-07-29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677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2021-07-29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4094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2021-07-29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238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2021-07-29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525946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2021-07-29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33141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2021-07-29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96309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2021-07-29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35417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2021-07-29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58054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2021-07-29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269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2021-07-29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07478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2021-07-29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07044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29A29B3E-34B0-4887-8974-26878BAFF8D7}" type="datetimeFigureOut">
              <a:rPr lang="en-US" smtClean="0"/>
              <a:t>2021-07-29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51835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2021-07-29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86520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2021-07-29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56180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2021-07-29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50795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2021-07-29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82350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2021-07-29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01475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2021-07-29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305310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2021-07-29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05760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2021-07-29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159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2021-07-29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16369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2021-07-29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93620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2021-07-29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23435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29A29B3E-34B0-4887-8974-26878BAFF8D7}" type="datetimeFigureOut">
              <a:rPr lang="en-US" smtClean="0"/>
              <a:t>2021-07-29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3954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2021-07-29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48285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2021-07-29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73700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2021-07-29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9643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2021-07-29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9787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2021-07-29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3819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2021-07-29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560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29A29B3E-34B0-4887-8974-26878BAFF8D7}" type="datetimeFigureOut">
              <a:rPr lang="en-US" smtClean="0"/>
              <a:t>2021-07-29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8563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2021-07-29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7962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29A29B3E-34B0-4887-8974-26878BAFF8D7}" type="datetimeFigureOut">
              <a:rPr lang="en-US" smtClean="0"/>
              <a:t>2021-07-29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8014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8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06" r:id="rId9"/>
    <p:sldLayoutId id="2147483807" r:id="rId10"/>
    <p:sldLayoutId id="2147483808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29A29B3E-34B0-4887-8974-26878BAFF8D7}" type="datetimeFigureOut">
              <a:rPr lang="en-US" smtClean="0"/>
              <a:t>2021-07-29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446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9" r:id="rId3"/>
    <p:sldLayoutId id="2147483850" r:id="rId4"/>
    <p:sldLayoutId id="2147483851" r:id="rId5"/>
    <p:sldLayoutId id="2147483852" r:id="rId6"/>
    <p:sldLayoutId id="2147483853" r:id="rId7"/>
    <p:sldLayoutId id="2147483854" r:id="rId8"/>
    <p:sldLayoutId id="2147483855" r:id="rId9"/>
    <p:sldLayoutId id="2147483856" r:id="rId10"/>
    <p:sldLayoutId id="2147483857" r:id="rId11"/>
    <p:sldLayoutId id="2147483833" r:id="rId12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29A29B3E-34B0-4887-8974-26878BAFF8D7}" type="datetimeFigureOut">
              <a:rPr lang="en-US" smtClean="0"/>
              <a:t>2021-07-29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5888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60" r:id="rId2"/>
    <p:sldLayoutId id="2147483861" r:id="rId3"/>
    <p:sldLayoutId id="2147483862" r:id="rId4"/>
    <p:sldLayoutId id="2147483863" r:id="rId5"/>
    <p:sldLayoutId id="2147483864" r:id="rId6"/>
    <p:sldLayoutId id="2147483865" r:id="rId7"/>
    <p:sldLayoutId id="2147483866" r:id="rId8"/>
    <p:sldLayoutId id="2147483867" r:id="rId9"/>
    <p:sldLayoutId id="2147483868" r:id="rId10"/>
    <p:sldLayoutId id="2147483869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29A29B3E-34B0-4887-8974-26878BAFF8D7}" type="datetimeFigureOut">
              <a:rPr lang="en-US" smtClean="0"/>
              <a:t>2021-07-29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3637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72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  <p:sldLayoutId id="214748388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5772" y="571500"/>
            <a:ext cx="11500455" cy="1828800"/>
          </a:xfrm>
        </p:spPr>
        <p:txBody>
          <a:bodyPr anchor="ctr">
            <a:noAutofit/>
          </a:bodyPr>
          <a:lstStyle/>
          <a:p>
            <a:pPr algn="ctr"/>
            <a:r>
              <a:rPr lang="en-US" sz="6000" b="1" dirty="0"/>
              <a:t>System Protection Working Group</a:t>
            </a:r>
            <a:br>
              <a:rPr lang="en-US" sz="6000" b="1" dirty="0"/>
            </a:br>
            <a:r>
              <a:rPr lang="en-US" sz="6000" b="1" dirty="0"/>
              <a:t>(SPWG)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3056" y="4760305"/>
            <a:ext cx="9005888" cy="1183295"/>
          </a:xfrm>
        </p:spPr>
        <p:txBody>
          <a:bodyPr anchor="ctr">
            <a:noAutofit/>
          </a:bodyPr>
          <a:lstStyle/>
          <a:p>
            <a:pPr algn="ctr"/>
            <a:r>
              <a:rPr lang="en-US" sz="2000" b="1" dirty="0"/>
              <a:t>AUGUST 5</a:t>
            </a:r>
            <a:r>
              <a:rPr lang="en-US" sz="2000" b="1" baseline="30000" dirty="0"/>
              <a:t>TH</a:t>
            </a:r>
            <a:r>
              <a:rPr lang="en-US" sz="2000" b="1" dirty="0"/>
              <a:t>, 2021</a:t>
            </a:r>
          </a:p>
          <a:p>
            <a:pPr algn="ctr"/>
            <a:r>
              <a:rPr lang="en-US" sz="2000" b="1" dirty="0"/>
              <a:t>Chair: Vincent Roberts, P.E.</a:t>
            </a:r>
          </a:p>
          <a:p>
            <a:pPr algn="ctr"/>
            <a:r>
              <a:rPr lang="en-US" sz="2000" b="1" dirty="0"/>
              <a:t>Vice-Chair: Glenn Callaghan, P.E.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B9758B5C-2ECD-46D3-BCB9-43203909932D}"/>
              </a:ext>
            </a:extLst>
          </p:cNvPr>
          <p:cNvSpPr txBox="1">
            <a:spLocks/>
          </p:cNvSpPr>
          <p:nvPr/>
        </p:nvSpPr>
        <p:spPr>
          <a:xfrm>
            <a:off x="345772" y="2632320"/>
            <a:ext cx="11500455" cy="13808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8000" kern="12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400" b="1" dirty="0"/>
              <a:t>Update to ROS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0F3195B-A4B7-48E8-840A-9AC721FC20B6}"/>
              </a:ext>
            </a:extLst>
          </p:cNvPr>
          <p:cNvCxnSpPr>
            <a:cxnSpLocks/>
          </p:cNvCxnSpPr>
          <p:nvPr/>
        </p:nvCxnSpPr>
        <p:spPr>
          <a:xfrm>
            <a:off x="438150" y="4245220"/>
            <a:ext cx="11306175" cy="0"/>
          </a:xfrm>
          <a:prstGeom prst="line">
            <a:avLst/>
          </a:prstGeom>
          <a:ln w="19050">
            <a:solidFill>
              <a:schemeClr val="tx1"/>
            </a:solidFill>
          </a:ln>
          <a:effectLst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84815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1719943" y="762000"/>
            <a:ext cx="8686800" cy="5943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600" dirty="0"/>
              <a:t>Summary of Human Performance Issues noted for 2021 Q1:</a:t>
            </a:r>
          </a:p>
          <a:p>
            <a:pPr marL="285750" indent="-285750" algn="l">
              <a:buFontTx/>
              <a:buChar char="-"/>
            </a:pPr>
            <a:r>
              <a:rPr lang="en-US" sz="1600" dirty="0"/>
              <a:t>138kV line breaker tripped due to incorrect CCVT field wiring in the voltage polarizing circuit of the ground directional relays</a:t>
            </a:r>
          </a:p>
          <a:p>
            <a:pPr marL="285750" indent="-285750" algn="l">
              <a:buFontTx/>
              <a:buChar char="-"/>
            </a:pPr>
            <a:r>
              <a:rPr lang="en-US" sz="1600" dirty="0"/>
              <a:t>138kV breaker tripped due to incorrect DC wiring. Wire was not removed as shown on prints</a:t>
            </a:r>
          </a:p>
          <a:p>
            <a:pPr marL="285750" indent="-285750" algn="l">
              <a:buFontTx/>
              <a:buChar char="-"/>
            </a:pPr>
            <a:r>
              <a:rPr lang="en-US" sz="1600" dirty="0"/>
              <a:t>345kV breaker tripped and reclosed twice for a fault and relay declared a breaker failure condition due to and incorrect design in the breaker close circuit and anti-pump relay scheme</a:t>
            </a:r>
          </a:p>
          <a:p>
            <a:pPr marL="285750" indent="-285750" algn="l">
              <a:buFontTx/>
              <a:buChar char="-"/>
            </a:pPr>
            <a:r>
              <a:rPr lang="en-US" sz="1600" dirty="0"/>
              <a:t>138kV breaker tripped due to incorrect ground time overcurrent torque control settings</a:t>
            </a:r>
          </a:p>
          <a:p>
            <a:pPr marL="285750" indent="-285750" algn="l">
              <a:buFontTx/>
              <a:buChar char="-"/>
            </a:pPr>
            <a:endParaRPr lang="en-US" sz="1600" dirty="0"/>
          </a:p>
          <a:p>
            <a:pPr marL="285750" indent="-285750" algn="l">
              <a:buFontTx/>
              <a:buChar char="-"/>
            </a:pPr>
            <a:endParaRPr lang="en-US" sz="1600" dirty="0"/>
          </a:p>
          <a:p>
            <a:pPr algn="l"/>
            <a:endParaRPr lang="en-US" sz="1600" dirty="0"/>
          </a:p>
          <a:p>
            <a:pPr algn="l"/>
            <a:r>
              <a:rPr lang="en-US" sz="1600" dirty="0"/>
              <a:t>Failure to Trip/Slow Trip </a:t>
            </a:r>
            <a:r>
              <a:rPr lang="en-US" sz="1600" dirty="0" err="1"/>
              <a:t>Misoperations</a:t>
            </a:r>
            <a:r>
              <a:rPr lang="en-US" sz="1600" dirty="0"/>
              <a:t> in 2021 Q1:</a:t>
            </a:r>
          </a:p>
          <a:p>
            <a:pPr marL="285750" indent="-285750" algn="l">
              <a:buFontTx/>
              <a:buChar char="-"/>
            </a:pPr>
            <a:r>
              <a:rPr lang="en-US" sz="1600" dirty="0"/>
              <a:t>One 138kV breaker of a double-bus-double breaker scheme was off-line due to scheduled maintenance. Due to design, DC control power to overcurrent relays was fed from breaker trip power. Fault occurred on circuit and overcurrent relays failed to operate.</a:t>
            </a:r>
          </a:p>
          <a:p>
            <a:pPr marL="285750" indent="-285750" algn="l">
              <a:buFontTx/>
              <a:buChar char="-"/>
            </a:pPr>
            <a:r>
              <a:rPr lang="en-US" sz="1600" dirty="0"/>
              <a:t>Generator breaker failed to trip due to failed G60 relay with an active system failure alarm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905000" y="18197"/>
            <a:ext cx="8316686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Protection System </a:t>
            </a:r>
            <a:r>
              <a:rPr lang="en-US" sz="2800" dirty="0" err="1"/>
              <a:t>Misoperations</a:t>
            </a:r>
            <a:r>
              <a:rPr lang="en-US" sz="2800" dirty="0"/>
              <a:t> 2021 Q1</a:t>
            </a:r>
          </a:p>
        </p:txBody>
      </p:sp>
    </p:spTree>
    <p:extLst>
      <p:ext uri="{BB962C8B-B14F-4D97-AF65-F5344CB8AC3E}">
        <p14:creationId xmlns:p14="http://schemas.microsoft.com/office/powerpoint/2010/main" val="16552231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3069520A-1939-4202-AABD-30C856C998F8}"/>
              </a:ext>
            </a:extLst>
          </p:cNvPr>
          <p:cNvSpPr txBox="1">
            <a:spLocks/>
          </p:cNvSpPr>
          <p:nvPr/>
        </p:nvSpPr>
        <p:spPr>
          <a:xfrm>
            <a:off x="345772" y="2028825"/>
            <a:ext cx="11500455" cy="18288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8000" b="0" kern="12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000" b="1" dirty="0"/>
              <a:t>Cold Weather Event</a:t>
            </a:r>
          </a:p>
          <a:p>
            <a:pPr algn="ctr"/>
            <a:r>
              <a:rPr lang="en-US" sz="6000" b="1" dirty="0"/>
              <a:t>Relay </a:t>
            </a:r>
            <a:r>
              <a:rPr lang="en-US" sz="6000" b="1" dirty="0" err="1"/>
              <a:t>Misoperations</a:t>
            </a:r>
            <a:endParaRPr lang="en-US" sz="6000" b="1" dirty="0"/>
          </a:p>
          <a:p>
            <a:pPr algn="ctr"/>
            <a:endParaRPr lang="en-US" sz="2800" b="1" dirty="0">
              <a:solidFill>
                <a:srgbClr val="FF0000"/>
              </a:solidFill>
            </a:endParaRPr>
          </a:p>
          <a:p>
            <a:pPr algn="ctr"/>
            <a:r>
              <a:rPr lang="en-US" sz="6000" b="1" dirty="0">
                <a:solidFill>
                  <a:srgbClr val="002060"/>
                </a:solidFill>
              </a:rPr>
              <a:t>February 2021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544FA14-8B74-4A8B-843E-CD1A406A56F3}"/>
              </a:ext>
            </a:extLst>
          </p:cNvPr>
          <p:cNvCxnSpPr>
            <a:cxnSpLocks/>
          </p:cNvCxnSpPr>
          <p:nvPr/>
        </p:nvCxnSpPr>
        <p:spPr>
          <a:xfrm>
            <a:off x="438150" y="4245220"/>
            <a:ext cx="11306175" cy="0"/>
          </a:xfrm>
          <a:prstGeom prst="line">
            <a:avLst/>
          </a:prstGeom>
          <a:ln w="19050">
            <a:solidFill>
              <a:schemeClr val="tx1"/>
            </a:solidFill>
          </a:ln>
          <a:effectLst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60184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1719943" y="762000"/>
            <a:ext cx="8686800" cy="5943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600" dirty="0"/>
              <a:t>Summary of </a:t>
            </a:r>
            <a:r>
              <a:rPr lang="en-US" sz="1600" dirty="0" err="1"/>
              <a:t>Misoperations</a:t>
            </a:r>
            <a:r>
              <a:rPr lang="en-US" sz="1600" dirty="0"/>
              <a:t> Occurring Feb 11-18, 2021:</a:t>
            </a:r>
          </a:p>
          <a:p>
            <a:pPr marL="285750" indent="-285750" algn="l">
              <a:buFontTx/>
              <a:buChar char="-"/>
            </a:pPr>
            <a:r>
              <a:rPr lang="en-US" sz="1600" dirty="0"/>
              <a:t>138kV breaker tripped due to incorrect DC wiring. Wire was not removed as shown on prints</a:t>
            </a:r>
          </a:p>
          <a:p>
            <a:pPr marL="285750" indent="-285750" algn="l">
              <a:buFontTx/>
              <a:buChar char="-"/>
            </a:pPr>
            <a:r>
              <a:rPr lang="en-US" sz="1600" dirty="0"/>
              <a:t>138kV line </a:t>
            </a:r>
            <a:r>
              <a:rPr lang="en-US" sz="1600" dirty="0" err="1"/>
              <a:t>misoperated</a:t>
            </a:r>
            <a:r>
              <a:rPr lang="en-US" sz="1600" dirty="0"/>
              <a:t> due to directional detection elements not adequate for a weak source</a:t>
            </a:r>
          </a:p>
          <a:p>
            <a:pPr marL="285750" indent="-285750" algn="l">
              <a:buFontTx/>
              <a:buChar char="-"/>
            </a:pPr>
            <a:r>
              <a:rPr lang="en-US" sz="1600" dirty="0"/>
              <a:t>138kV line </a:t>
            </a:r>
            <a:r>
              <a:rPr lang="en-US" sz="1600" dirty="0" err="1"/>
              <a:t>misoperated</a:t>
            </a:r>
            <a:r>
              <a:rPr lang="en-US" sz="1600" dirty="0"/>
              <a:t> due to loss/chatter on power line carrier signal (3 separate events)</a:t>
            </a:r>
          </a:p>
          <a:p>
            <a:pPr marL="285750" indent="-285750" algn="l">
              <a:buFontTx/>
              <a:buChar char="-"/>
            </a:pPr>
            <a:r>
              <a:rPr lang="en-US" sz="1600" dirty="0"/>
              <a:t>Generator tripped due to a failed negative sequence relay</a:t>
            </a:r>
          </a:p>
          <a:p>
            <a:pPr marL="285750" indent="-285750" algn="l">
              <a:buFontTx/>
              <a:buChar char="-"/>
            </a:pPr>
            <a:r>
              <a:rPr lang="en-US" sz="1600" dirty="0"/>
              <a:t>Solar plant tripped due to corrosion on 35kV PT wiring and fuses causing incorrect voltage signal</a:t>
            </a:r>
          </a:p>
          <a:p>
            <a:pPr marL="285750" indent="-285750" algn="l">
              <a:buFontTx/>
              <a:buChar char="-"/>
            </a:pPr>
            <a:r>
              <a:rPr lang="en-US" sz="1600" dirty="0"/>
              <a:t>Generator tripped due to blown fuses on 4160V aux equipment breaker</a:t>
            </a:r>
          </a:p>
          <a:p>
            <a:pPr marL="285750" indent="-285750" algn="l">
              <a:buFontTx/>
              <a:buChar char="-"/>
            </a:pPr>
            <a:r>
              <a:rPr lang="en-US" sz="1600" dirty="0"/>
              <a:t>138kV bus tripped due to burned CT wiring feeding the bus differential relays</a:t>
            </a:r>
          </a:p>
          <a:p>
            <a:pPr marL="285750" indent="-285750" algn="l">
              <a:buFontTx/>
              <a:buChar char="-"/>
            </a:pPr>
            <a:r>
              <a:rPr lang="en-US" sz="1600" dirty="0"/>
              <a:t>345kV breaker tripped and reclosed twice for a fault and relay declared a breaker failure condition due to and incorrect design in the breaker close circuit and anti-pump relay scheme</a:t>
            </a:r>
          </a:p>
          <a:p>
            <a:pPr marL="285750" indent="-285750" algn="l">
              <a:buFontTx/>
              <a:buChar char="-"/>
            </a:pPr>
            <a:r>
              <a:rPr lang="en-US" sz="1600" dirty="0"/>
              <a:t>138kV bus tripped due to failed lockout relay faceplate circuit board</a:t>
            </a:r>
          </a:p>
          <a:p>
            <a:pPr marL="285750" indent="-285750" algn="l">
              <a:buFontTx/>
              <a:buChar char="-"/>
            </a:pPr>
            <a:endParaRPr lang="en-US" sz="1600" dirty="0"/>
          </a:p>
          <a:p>
            <a:pPr marL="285750" indent="-285750" algn="l">
              <a:buFontTx/>
              <a:buChar char="-"/>
            </a:pPr>
            <a:endParaRPr lang="en-US" sz="1600" dirty="0"/>
          </a:p>
          <a:p>
            <a:pPr marL="285750" indent="-285750" algn="l">
              <a:buFontTx/>
              <a:buChar char="-"/>
            </a:pPr>
            <a:endParaRPr lang="en-US" sz="16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905000" y="18197"/>
            <a:ext cx="8316686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Protection System </a:t>
            </a:r>
            <a:r>
              <a:rPr lang="en-US" sz="2800" dirty="0" err="1"/>
              <a:t>Misoperations</a:t>
            </a:r>
            <a:r>
              <a:rPr lang="en-US" sz="2800" dirty="0"/>
              <a:t> </a:t>
            </a:r>
            <a:r>
              <a:rPr lang="en-US" sz="2800" b="1" dirty="0"/>
              <a:t>Feb 2021</a:t>
            </a:r>
          </a:p>
        </p:txBody>
      </p:sp>
    </p:spTree>
    <p:extLst>
      <p:ext uri="{BB962C8B-B14F-4D97-AF65-F5344CB8AC3E}">
        <p14:creationId xmlns:p14="http://schemas.microsoft.com/office/powerpoint/2010/main" val="8464226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3069520A-1939-4202-AABD-30C856C998F8}"/>
              </a:ext>
            </a:extLst>
          </p:cNvPr>
          <p:cNvSpPr txBox="1">
            <a:spLocks/>
          </p:cNvSpPr>
          <p:nvPr/>
        </p:nvSpPr>
        <p:spPr>
          <a:xfrm>
            <a:off x="345772" y="2028825"/>
            <a:ext cx="11500455" cy="18288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8000" b="0" kern="12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000" b="1" dirty="0"/>
              <a:t>Annual Report</a:t>
            </a:r>
          </a:p>
          <a:p>
            <a:pPr algn="ctr"/>
            <a:r>
              <a:rPr lang="en-US" sz="5400" i="1" dirty="0" err="1"/>
              <a:t>Misoperations</a:t>
            </a:r>
            <a:r>
              <a:rPr lang="en-US" sz="5400" i="1" dirty="0"/>
              <a:t> Caused by Relay Failure</a:t>
            </a:r>
          </a:p>
          <a:p>
            <a:pPr algn="ctr"/>
            <a:endParaRPr lang="en-US" sz="2800" i="1" dirty="0">
              <a:solidFill>
                <a:srgbClr val="FF0000"/>
              </a:solidFill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544FA14-8B74-4A8B-843E-CD1A406A56F3}"/>
              </a:ext>
            </a:extLst>
          </p:cNvPr>
          <p:cNvCxnSpPr>
            <a:cxnSpLocks/>
          </p:cNvCxnSpPr>
          <p:nvPr/>
        </p:nvCxnSpPr>
        <p:spPr>
          <a:xfrm>
            <a:off x="438150" y="4245220"/>
            <a:ext cx="11306175" cy="0"/>
          </a:xfrm>
          <a:prstGeom prst="line">
            <a:avLst/>
          </a:prstGeom>
          <a:ln w="19050">
            <a:solidFill>
              <a:schemeClr val="tx1"/>
            </a:solidFill>
          </a:ln>
          <a:effectLst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86036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113964" y="981397"/>
          <a:ext cx="3835398" cy="365188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55913">
                  <a:extLst>
                    <a:ext uri="{9D8B030D-6E8A-4147-A177-3AD203B41FA5}">
                      <a16:colId xmlns:a16="http://schemas.microsoft.com/office/drawing/2014/main" val="3409286281"/>
                    </a:ext>
                  </a:extLst>
                </a:gridCol>
                <a:gridCol w="1380392">
                  <a:extLst>
                    <a:ext uri="{9D8B030D-6E8A-4147-A177-3AD203B41FA5}">
                      <a16:colId xmlns:a16="http://schemas.microsoft.com/office/drawing/2014/main" val="2655465770"/>
                    </a:ext>
                  </a:extLst>
                </a:gridCol>
                <a:gridCol w="1399093">
                  <a:extLst>
                    <a:ext uri="{9D8B030D-6E8A-4147-A177-3AD203B41FA5}">
                      <a16:colId xmlns:a16="http://schemas.microsoft.com/office/drawing/2014/main" val="3758809414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sng" strike="noStrike" dirty="0">
                          <a:effectLst/>
                        </a:rPr>
                        <a:t>Manufacturer</a:t>
                      </a:r>
                      <a:endParaRPr lang="en-US" sz="1200" b="0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sng" strike="noStrike" dirty="0">
                          <a:effectLst/>
                        </a:rPr>
                        <a:t>Relay Type</a:t>
                      </a:r>
                      <a:endParaRPr lang="en-US" sz="1200" b="0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sng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3-Year (2018-2020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094079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GE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B30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9602372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GE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B90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7553142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GE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BDD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4880546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GE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CFD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97273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GE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D60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4574986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GE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DBF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9838189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GE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F35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2277441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GE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FANUC PLC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7424446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GE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G60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7879463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GE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GCX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3772268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GE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ICW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007797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GE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L90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8242219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GE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SAM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2358458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GE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SBC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4476992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GE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SLY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4365501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GE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SPD11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2523294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GE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T60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6616883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65062" y="4731215"/>
          <a:ext cx="3804892" cy="1920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79910">
                  <a:extLst>
                    <a:ext uri="{9D8B030D-6E8A-4147-A177-3AD203B41FA5}">
                      <a16:colId xmlns:a16="http://schemas.microsoft.com/office/drawing/2014/main" val="3560111818"/>
                    </a:ext>
                  </a:extLst>
                </a:gridCol>
                <a:gridCol w="1148759">
                  <a:extLst>
                    <a:ext uri="{9D8B030D-6E8A-4147-A177-3AD203B41FA5}">
                      <a16:colId xmlns:a16="http://schemas.microsoft.com/office/drawing/2014/main" val="3434860826"/>
                    </a:ext>
                  </a:extLst>
                </a:gridCol>
                <a:gridCol w="1376223">
                  <a:extLst>
                    <a:ext uri="{9D8B030D-6E8A-4147-A177-3AD203B41FA5}">
                      <a16:colId xmlns:a16="http://schemas.microsoft.com/office/drawing/2014/main" val="694508706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sng" strike="noStrike" dirty="0">
                          <a:effectLst/>
                        </a:rPr>
                        <a:t>Manufacturer</a:t>
                      </a:r>
                      <a:endParaRPr lang="en-US" sz="1200" b="0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sng" strike="noStrike" dirty="0">
                          <a:effectLst/>
                        </a:rPr>
                        <a:t>Relay Type</a:t>
                      </a:r>
                      <a:endParaRPr lang="en-US" sz="1200" b="0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sng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3-Year(2018-2020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993195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SEL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311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818964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SEL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321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5974587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SEL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351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2281677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SEL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411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1384727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SEL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421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1479517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SEL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451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879471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SEL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387/487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72398032"/>
                  </a:ext>
                </a:extLst>
              </a:tr>
              <a:tr h="12448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SEL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551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4412426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4113963" y="4933145"/>
          <a:ext cx="3804893" cy="171831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57201">
                  <a:extLst>
                    <a:ext uri="{9D8B030D-6E8A-4147-A177-3AD203B41FA5}">
                      <a16:colId xmlns:a16="http://schemas.microsoft.com/office/drawing/2014/main" val="1857326952"/>
                    </a:ext>
                  </a:extLst>
                </a:gridCol>
                <a:gridCol w="1332821">
                  <a:extLst>
                    <a:ext uri="{9D8B030D-6E8A-4147-A177-3AD203B41FA5}">
                      <a16:colId xmlns:a16="http://schemas.microsoft.com/office/drawing/2014/main" val="4042387442"/>
                    </a:ext>
                  </a:extLst>
                </a:gridCol>
                <a:gridCol w="1214871">
                  <a:extLst>
                    <a:ext uri="{9D8B030D-6E8A-4147-A177-3AD203B41FA5}">
                      <a16:colId xmlns:a16="http://schemas.microsoft.com/office/drawing/2014/main" val="2056944015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sng" strike="noStrike" dirty="0">
                          <a:effectLst/>
                        </a:rPr>
                        <a:t>Manufacturer</a:t>
                      </a:r>
                      <a:endParaRPr lang="en-US" sz="1200" b="0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sng" strike="noStrike" dirty="0">
                          <a:effectLst/>
                        </a:rPr>
                        <a:t>Relay Type</a:t>
                      </a:r>
                      <a:endParaRPr lang="en-US" sz="1200" b="0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sng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3-Year (2018-2020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4877576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Basler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BE1-50BF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5479548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Beckwith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M3425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5098317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Beckwith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M3430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4369226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Electroswitch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Lockout relay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6675013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Qualitrol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SPR or Pressure Relief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5025859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RFL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RFL9300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73632738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65062" y="981397"/>
          <a:ext cx="3835399" cy="34594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83682">
                  <a:extLst>
                    <a:ext uri="{9D8B030D-6E8A-4147-A177-3AD203B41FA5}">
                      <a16:colId xmlns:a16="http://schemas.microsoft.com/office/drawing/2014/main" val="2679583719"/>
                    </a:ext>
                  </a:extLst>
                </a:gridCol>
                <a:gridCol w="1097741">
                  <a:extLst>
                    <a:ext uri="{9D8B030D-6E8A-4147-A177-3AD203B41FA5}">
                      <a16:colId xmlns:a16="http://schemas.microsoft.com/office/drawing/2014/main" val="1160178349"/>
                    </a:ext>
                  </a:extLst>
                </a:gridCol>
                <a:gridCol w="1353976">
                  <a:extLst>
                    <a:ext uri="{9D8B030D-6E8A-4147-A177-3AD203B41FA5}">
                      <a16:colId xmlns:a16="http://schemas.microsoft.com/office/drawing/2014/main" val="614852993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sng" strike="noStrike" dirty="0">
                          <a:effectLst/>
                        </a:rPr>
                        <a:t>Manufacturer</a:t>
                      </a:r>
                      <a:endParaRPr lang="en-US" sz="1200" b="0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sng" strike="noStrike" dirty="0">
                          <a:effectLst/>
                        </a:rPr>
                        <a:t>Relay Type</a:t>
                      </a:r>
                      <a:endParaRPr lang="en-US" sz="1200" b="0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sng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3-Year (2018-2020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2268091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ABB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AR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2593184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ABB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HCB-1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5159021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ABB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HU-1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5924011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ABB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IRD-9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6418925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ABB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IRP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8107245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ABB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ITH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670636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ABB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KA-4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1600661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ABB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KC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9778714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ABB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KD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0140672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ABB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KF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3699493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ABB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KLF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0234239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ABB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KRP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3285332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ABB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LCB-II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8929194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ABB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MDAR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9440706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ABB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REL-512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4374079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ABB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TD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21879496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81790" y="160421"/>
            <a:ext cx="96493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Relay Failures Resulting in a </a:t>
            </a:r>
            <a:r>
              <a:rPr lang="en-US" dirty="0" err="1"/>
              <a:t>Misoperation</a:t>
            </a:r>
            <a:endParaRPr lang="en-US" dirty="0"/>
          </a:p>
          <a:p>
            <a:pPr algn="ctr"/>
            <a:r>
              <a:rPr lang="en-US" dirty="0"/>
              <a:t>Period:  2018-2020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61323" y="160420"/>
            <a:ext cx="26855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Notes:</a:t>
            </a:r>
          </a:p>
          <a:p>
            <a:pPr marL="342900" indent="-342900">
              <a:buAutoNum type="arabicPeriod"/>
            </a:pPr>
            <a:r>
              <a:rPr lang="en-US" sz="1200" dirty="0"/>
              <a:t>This data should not be used as an indicator of relay failure rates</a:t>
            </a:r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8222044" y="188007"/>
          <a:ext cx="3804894" cy="23088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94618">
                  <a:extLst>
                    <a:ext uri="{9D8B030D-6E8A-4147-A177-3AD203B41FA5}">
                      <a16:colId xmlns:a16="http://schemas.microsoft.com/office/drawing/2014/main" val="3081444491"/>
                    </a:ext>
                  </a:extLst>
                </a:gridCol>
                <a:gridCol w="1810276">
                  <a:extLst>
                    <a:ext uri="{9D8B030D-6E8A-4147-A177-3AD203B41FA5}">
                      <a16:colId xmlns:a16="http://schemas.microsoft.com/office/drawing/2014/main" val="2469031683"/>
                    </a:ext>
                  </a:extLst>
                </a:gridCol>
              </a:tblGrid>
              <a:tr h="1619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sng" strike="noStrike" dirty="0">
                          <a:effectLst/>
                          <a:latin typeface="+mn-lt"/>
                        </a:rPr>
                        <a:t>Relay Failures by Scheme</a:t>
                      </a:r>
                      <a:endParaRPr lang="en-US" sz="1200" b="0" i="0" u="sng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sng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3-Year (2018-2020)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80972314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Step Distance</a:t>
                      </a:r>
                      <a:endParaRPr lang="en-US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83260002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DCB</a:t>
                      </a:r>
                      <a:endParaRPr lang="en-US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63905087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POR/POTT</a:t>
                      </a:r>
                      <a:endParaRPr lang="en-US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00366078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DUTT</a:t>
                      </a:r>
                      <a:endParaRPr lang="en-US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18310954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Phase Comparison</a:t>
                      </a:r>
                      <a:endParaRPr lang="en-US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72953764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Line Current Differential</a:t>
                      </a:r>
                      <a:endParaRPr lang="en-US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77377522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Differential</a:t>
                      </a:r>
                      <a:endParaRPr lang="en-US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46900345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DTT</a:t>
                      </a:r>
                      <a:endParaRPr lang="en-US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91892983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Breaker Failure</a:t>
                      </a:r>
                      <a:endParaRPr lang="en-US" sz="1200" b="0" i="0" u="none" strike="noStrike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94492797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Other</a:t>
                      </a:r>
                      <a:endParaRPr lang="en-US" sz="1200" b="0" i="0" u="none" strike="noStrike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22530336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  <a:latin typeface="+mn-lt"/>
                        </a:rPr>
                        <a:t>No data</a:t>
                      </a:r>
                      <a:endParaRPr lang="en-US" sz="1200" b="0" i="0" u="none" strike="noStrike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61012329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8222044" y="2807339"/>
          <a:ext cx="3804894" cy="2857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941259">
                  <a:extLst>
                    <a:ext uri="{9D8B030D-6E8A-4147-A177-3AD203B41FA5}">
                      <a16:colId xmlns:a16="http://schemas.microsoft.com/office/drawing/2014/main" val="1160630506"/>
                    </a:ext>
                  </a:extLst>
                </a:gridCol>
                <a:gridCol w="863635">
                  <a:extLst>
                    <a:ext uri="{9D8B030D-6E8A-4147-A177-3AD203B41FA5}">
                      <a16:colId xmlns:a16="http://schemas.microsoft.com/office/drawing/2014/main" val="255840419"/>
                    </a:ext>
                  </a:extLst>
                </a:gridCol>
              </a:tblGrid>
              <a:tr h="1619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sng" strike="noStrike" dirty="0">
                          <a:effectLst/>
                          <a:latin typeface="+mn-lt"/>
                        </a:rPr>
                        <a:t>Relay Failures by Failure Mode</a:t>
                      </a:r>
                      <a:endParaRPr lang="en-US" sz="1200" b="0" i="0" u="sng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sng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3-Year</a:t>
                      </a:r>
                    </a:p>
                    <a:p>
                      <a:pPr algn="l" fontAlgn="b"/>
                      <a:r>
                        <a:rPr lang="en-US" sz="1200" b="0" i="0" u="sng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(2018-2020)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25401590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Relay - Power Supply Failure/Malfunction</a:t>
                      </a:r>
                      <a:endParaRPr lang="en-US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65360115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Relay - AC I/O Module Failure/Malfunction</a:t>
                      </a:r>
                      <a:endParaRPr lang="en-US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97396214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Relay - Digital I/O Module Failure/Malfunction</a:t>
                      </a:r>
                      <a:endParaRPr lang="en-US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88164610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Relay - Communication Module Failure/Malfunction</a:t>
                      </a:r>
                      <a:endParaRPr lang="en-US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69772627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Relay - Self-Diagnostic Failure/Malfunction</a:t>
                      </a:r>
                      <a:endParaRPr lang="en-US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08008437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Relay - CPU Processor Failure/Malfunction</a:t>
                      </a:r>
                      <a:endParaRPr lang="en-US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2906246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Relay - Incorrect Manufacturer Programming ('Bug')</a:t>
                      </a:r>
                      <a:endParaRPr lang="en-US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5615503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Relay - Incorrect Manufacturer Design</a:t>
                      </a:r>
                      <a:endParaRPr lang="en-US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61778829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Relay - Unknown</a:t>
                      </a:r>
                      <a:endParaRPr lang="en-US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33203132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Relay - Other</a:t>
                      </a:r>
                      <a:endParaRPr lang="en-US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91986569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No data</a:t>
                      </a:r>
                      <a:endParaRPr lang="en-US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551075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382154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EA69F8A-BAA2-4A81-8D4F-202949DF2F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79" y="578734"/>
            <a:ext cx="8449481" cy="5555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9834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90550" y="295275"/>
            <a:ext cx="10991850" cy="927100"/>
          </a:xfrm>
        </p:spPr>
        <p:txBody>
          <a:bodyPr>
            <a:noAutofit/>
          </a:bodyPr>
          <a:lstStyle/>
          <a:p>
            <a:r>
              <a:rPr lang="en-US" sz="4400" b="1" dirty="0"/>
              <a:t>Aspen </a:t>
            </a:r>
            <a:r>
              <a:rPr lang="en-US" sz="4400" b="1" dirty="0" err="1"/>
              <a:t>OneLiner</a:t>
            </a:r>
            <a:r>
              <a:rPr lang="en-US" sz="4400" b="1" dirty="0"/>
              <a:t> V15 Release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08C0561-9AD2-4971-91D8-35DA08A70C43}"/>
              </a:ext>
            </a:extLst>
          </p:cNvPr>
          <p:cNvCxnSpPr>
            <a:cxnSpLocks/>
          </p:cNvCxnSpPr>
          <p:nvPr/>
        </p:nvCxnSpPr>
        <p:spPr>
          <a:xfrm>
            <a:off x="676275" y="1222375"/>
            <a:ext cx="10906125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4B2D1E26-9F1F-4C31-89DF-305E8E042229}"/>
              </a:ext>
            </a:extLst>
          </p:cNvPr>
          <p:cNvSpPr txBox="1"/>
          <p:nvPr/>
        </p:nvSpPr>
        <p:spPr>
          <a:xfrm>
            <a:off x="676274" y="1420758"/>
            <a:ext cx="10696575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ASPEN </a:t>
            </a:r>
            <a:r>
              <a:rPr lang="en-US" sz="2400" dirty="0" err="1"/>
              <a:t>OneLiner</a:t>
            </a:r>
            <a:r>
              <a:rPr lang="en-US" sz="2400" dirty="0"/>
              <a:t>™ V15.3 was released in early July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ERCOT and SPWG discussed new features, challenges, potential issues, and questions related to V15.3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SPWG members will continue to evaluate between now and the November 2021 SPWG meeting for potential adoption in the November 10th meeting.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If adopted, SPWG will work with ERCOT to revise the ERCOT Short Circuit Case Building Procedure Manual to reflect the new version for the 2022 case building process.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614971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90550" y="295275"/>
            <a:ext cx="10991850" cy="927100"/>
          </a:xfrm>
        </p:spPr>
        <p:txBody>
          <a:bodyPr>
            <a:noAutofit/>
          </a:bodyPr>
          <a:lstStyle/>
          <a:p>
            <a:r>
              <a:rPr lang="en-US" sz="3600" b="1" dirty="0"/>
              <a:t>Emergency Condition List: Underfrequency Relay Setpoints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08C0561-9AD2-4971-91D8-35DA08A70C43}"/>
              </a:ext>
            </a:extLst>
          </p:cNvPr>
          <p:cNvCxnSpPr>
            <a:cxnSpLocks/>
          </p:cNvCxnSpPr>
          <p:nvPr/>
        </p:nvCxnSpPr>
        <p:spPr>
          <a:xfrm>
            <a:off x="676275" y="1222375"/>
            <a:ext cx="10906125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4B2D1E26-9F1F-4C31-89DF-305E8E042229}"/>
              </a:ext>
            </a:extLst>
          </p:cNvPr>
          <p:cNvSpPr txBox="1"/>
          <p:nvPr/>
        </p:nvSpPr>
        <p:spPr>
          <a:xfrm>
            <a:off x="676274" y="1420758"/>
            <a:ext cx="10696575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SPWG discussed the TAC Emergency Conditions List Item #30 request: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b="0" i="1" u="none" strike="noStrike" dirty="0">
                <a:solidFill>
                  <a:srgbClr val="000000"/>
                </a:solidFill>
                <a:effectLst/>
              </a:rPr>
              <a:t>Frequency Relay Points: Analyze load shed responsibilities related to frequencies for generation and load and ensure alignment</a:t>
            </a:r>
            <a:r>
              <a:rPr lang="en-US" sz="2400" i="1" dirty="0"/>
              <a:t> 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SPWG created an action item to review this request and continue to monitor for updates related to ongoing NOGRRs and other requests. 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049238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066799" y="590302"/>
            <a:ext cx="10058400" cy="927100"/>
          </a:xfrm>
        </p:spPr>
        <p:txBody>
          <a:bodyPr>
            <a:normAutofit/>
          </a:bodyPr>
          <a:lstStyle/>
          <a:p>
            <a:pPr algn="ctr"/>
            <a:r>
              <a:rPr lang="en-US" b="1" dirty="0"/>
              <a:t>End of SPWG Presentation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B2D1E26-9F1F-4C31-89DF-305E8E042229}"/>
              </a:ext>
            </a:extLst>
          </p:cNvPr>
          <p:cNvSpPr txBox="1"/>
          <p:nvPr/>
        </p:nvSpPr>
        <p:spPr>
          <a:xfrm>
            <a:off x="1409699" y="2076449"/>
            <a:ext cx="937260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2400" dirty="0"/>
              <a:t>Next Meeting Scheduled for November 10</a:t>
            </a:r>
            <a:r>
              <a:rPr lang="en-US" sz="2400" baseline="30000" dirty="0"/>
              <a:t>th</a:t>
            </a:r>
            <a:r>
              <a:rPr lang="en-US" sz="2400" dirty="0"/>
              <a:t> &amp; 11</a:t>
            </a:r>
            <a:r>
              <a:rPr lang="en-US" sz="2400" baseline="30000" dirty="0"/>
              <a:t>th</a:t>
            </a:r>
            <a:r>
              <a:rPr lang="en-US" sz="2400" dirty="0"/>
              <a:t>, 2021</a:t>
            </a:r>
          </a:p>
          <a:p>
            <a:pPr algn="ctr">
              <a:spcAft>
                <a:spcPts val="600"/>
              </a:spcAft>
            </a:pPr>
            <a:endParaRPr lang="en-US" sz="2400" dirty="0"/>
          </a:p>
          <a:p>
            <a:pPr algn="ctr">
              <a:spcAft>
                <a:spcPts val="600"/>
              </a:spcAft>
            </a:pPr>
            <a:r>
              <a:rPr lang="en-US" sz="2400" i="1" dirty="0"/>
              <a:t>ERCOT ROS Update will be Provided on December 2</a:t>
            </a:r>
            <a:r>
              <a:rPr lang="en-US" sz="2400" i="1" baseline="30000" dirty="0"/>
              <a:t>nd</a:t>
            </a:r>
            <a:r>
              <a:rPr lang="en-US" sz="2400" i="1" dirty="0"/>
              <a:t>, 2021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67BC6AF-6B43-40CC-958D-228F3269810D}"/>
              </a:ext>
            </a:extLst>
          </p:cNvPr>
          <p:cNvCxnSpPr>
            <a:cxnSpLocks/>
          </p:cNvCxnSpPr>
          <p:nvPr/>
        </p:nvCxnSpPr>
        <p:spPr>
          <a:xfrm>
            <a:off x="442912" y="4064245"/>
            <a:ext cx="11306175" cy="0"/>
          </a:xfrm>
          <a:prstGeom prst="line">
            <a:avLst/>
          </a:prstGeom>
          <a:ln w="19050">
            <a:solidFill>
              <a:schemeClr val="tx1"/>
            </a:solidFill>
          </a:ln>
          <a:effectLst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67A7D45A-4EFC-4146-949D-2A03CA900AD8}"/>
              </a:ext>
            </a:extLst>
          </p:cNvPr>
          <p:cNvSpPr txBox="1"/>
          <p:nvPr/>
        </p:nvSpPr>
        <p:spPr>
          <a:xfrm>
            <a:off x="1409699" y="4448174"/>
            <a:ext cx="937260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2400" dirty="0"/>
              <a:t>Thank You</a:t>
            </a:r>
          </a:p>
          <a:p>
            <a:pPr algn="ctr">
              <a:spcAft>
                <a:spcPts val="600"/>
              </a:spcAft>
            </a:pPr>
            <a:endParaRPr lang="en-US" sz="2400" dirty="0"/>
          </a:p>
          <a:p>
            <a:pPr algn="ctr">
              <a:spcAft>
                <a:spcPts val="600"/>
              </a:spcAft>
            </a:pPr>
            <a:r>
              <a:rPr lang="en-US" sz="2400" dirty="0"/>
              <a:t>Any Questions?</a:t>
            </a:r>
          </a:p>
        </p:txBody>
      </p:sp>
    </p:spTree>
    <p:extLst>
      <p:ext uri="{BB962C8B-B14F-4D97-AF65-F5344CB8AC3E}">
        <p14:creationId xmlns:p14="http://schemas.microsoft.com/office/powerpoint/2010/main" val="1307444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76275" y="295275"/>
            <a:ext cx="10058400" cy="927100"/>
          </a:xfrm>
        </p:spPr>
        <p:txBody>
          <a:bodyPr>
            <a:normAutofit/>
          </a:bodyPr>
          <a:lstStyle/>
          <a:p>
            <a:r>
              <a:rPr lang="en-US" b="1" dirty="0"/>
              <a:t>SPWG Meeting Overview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08C0561-9AD2-4971-91D8-35DA08A70C43}"/>
              </a:ext>
            </a:extLst>
          </p:cNvPr>
          <p:cNvCxnSpPr>
            <a:cxnSpLocks/>
          </p:cNvCxnSpPr>
          <p:nvPr/>
        </p:nvCxnSpPr>
        <p:spPr>
          <a:xfrm>
            <a:off x="676275" y="1222375"/>
            <a:ext cx="6505575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4B2D1E26-9F1F-4C31-89DF-305E8E042229}"/>
              </a:ext>
            </a:extLst>
          </p:cNvPr>
          <p:cNvSpPr txBox="1"/>
          <p:nvPr/>
        </p:nvSpPr>
        <p:spPr>
          <a:xfrm>
            <a:off x="1019175" y="1514474"/>
            <a:ext cx="9372600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2</a:t>
            </a:r>
            <a:r>
              <a:rPr lang="en-US" sz="2400" baseline="30000" dirty="0"/>
              <a:t>nd</a:t>
            </a:r>
            <a:r>
              <a:rPr lang="en-US" sz="2400" dirty="0"/>
              <a:t> SPWG Meeting of 2021 was held on July 21</a:t>
            </a:r>
            <a:r>
              <a:rPr lang="en-US" sz="2400" baseline="30000" dirty="0"/>
              <a:t>st</a:t>
            </a:r>
            <a:r>
              <a:rPr lang="en-US" sz="2400" dirty="0"/>
              <a:t>, 2021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Topics Discussed: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2021 Q1 </a:t>
            </a:r>
            <a:r>
              <a:rPr lang="en-US" sz="2400" dirty="0" err="1"/>
              <a:t>Misoperation</a:t>
            </a:r>
            <a:r>
              <a:rPr lang="en-US" sz="2400" dirty="0"/>
              <a:t> Data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Annual Report on </a:t>
            </a:r>
            <a:r>
              <a:rPr lang="en-US" sz="2400" dirty="0" err="1"/>
              <a:t>Misoperations</a:t>
            </a:r>
            <a:r>
              <a:rPr lang="en-US" sz="2400" dirty="0"/>
              <a:t> Caused by Relay Failures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err="1"/>
              <a:t>Misoperations</a:t>
            </a:r>
            <a:r>
              <a:rPr lang="en-US" sz="2400" dirty="0"/>
              <a:t> During February Cold Weather Event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New Aspen </a:t>
            </a:r>
            <a:r>
              <a:rPr lang="en-US" sz="2400" dirty="0" err="1"/>
              <a:t>OneLiner</a:t>
            </a:r>
            <a:r>
              <a:rPr lang="en-US" sz="2400" dirty="0"/>
              <a:t> V15 Software Release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Emergency Condition List Item: Frequency Relay Points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Next Meeting Scheduled for November 10</a:t>
            </a:r>
            <a:r>
              <a:rPr lang="en-US" sz="2400" baseline="30000" dirty="0"/>
              <a:t>th</a:t>
            </a:r>
            <a:r>
              <a:rPr lang="en-US" sz="2400" dirty="0"/>
              <a:t>-11</a:t>
            </a:r>
            <a:r>
              <a:rPr lang="en-US" sz="2400" baseline="30000" dirty="0"/>
              <a:t>th</a:t>
            </a:r>
            <a:r>
              <a:rPr lang="en-US" sz="2400" dirty="0"/>
              <a:t>, 2021</a:t>
            </a:r>
          </a:p>
        </p:txBody>
      </p:sp>
    </p:spTree>
    <p:extLst>
      <p:ext uri="{BB962C8B-B14F-4D97-AF65-F5344CB8AC3E}">
        <p14:creationId xmlns:p14="http://schemas.microsoft.com/office/powerpoint/2010/main" val="20907297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3069520A-1939-4202-AABD-30C856C998F8}"/>
              </a:ext>
            </a:extLst>
          </p:cNvPr>
          <p:cNvSpPr txBox="1">
            <a:spLocks/>
          </p:cNvSpPr>
          <p:nvPr/>
        </p:nvSpPr>
        <p:spPr>
          <a:xfrm>
            <a:off x="345772" y="2028825"/>
            <a:ext cx="11500455" cy="18288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8000" b="0" kern="12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000" b="1" dirty="0"/>
              <a:t>Protection System </a:t>
            </a:r>
            <a:r>
              <a:rPr lang="en-US" sz="6000" b="1" dirty="0" err="1"/>
              <a:t>Misoperations</a:t>
            </a:r>
            <a:endParaRPr lang="en-US" sz="6000" b="1" dirty="0"/>
          </a:p>
          <a:p>
            <a:pPr algn="ctr"/>
            <a:endParaRPr lang="en-US" sz="2800" b="1" dirty="0">
              <a:solidFill>
                <a:srgbClr val="FF0000"/>
              </a:solidFill>
            </a:endParaRPr>
          </a:p>
          <a:p>
            <a:pPr algn="ctr"/>
            <a:r>
              <a:rPr lang="en-US" sz="6000" b="1" dirty="0">
                <a:solidFill>
                  <a:srgbClr val="FF0000"/>
                </a:solidFill>
              </a:rPr>
              <a:t>2021 Q1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544FA14-8B74-4A8B-843E-CD1A406A56F3}"/>
              </a:ext>
            </a:extLst>
          </p:cNvPr>
          <p:cNvCxnSpPr>
            <a:cxnSpLocks/>
          </p:cNvCxnSpPr>
          <p:nvPr/>
        </p:nvCxnSpPr>
        <p:spPr>
          <a:xfrm>
            <a:off x="438150" y="4245220"/>
            <a:ext cx="11306175" cy="0"/>
          </a:xfrm>
          <a:prstGeom prst="line">
            <a:avLst/>
          </a:prstGeom>
          <a:ln w="19050">
            <a:solidFill>
              <a:schemeClr val="tx1"/>
            </a:solidFill>
          </a:ln>
          <a:effectLst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37899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1905000" y="18197"/>
            <a:ext cx="8316686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Protection System </a:t>
            </a:r>
            <a:r>
              <a:rPr lang="en-US" sz="2800" dirty="0" err="1"/>
              <a:t>Misoperations</a:t>
            </a:r>
            <a:r>
              <a:rPr lang="en-US" sz="2800" dirty="0"/>
              <a:t>:  2016-2021 Q1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DB7FFE4-C1BE-42A1-B252-AF11169765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1101633"/>
            <a:ext cx="9144000" cy="465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50715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905000" y="18197"/>
            <a:ext cx="8316686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Protection System </a:t>
            </a:r>
            <a:r>
              <a:rPr lang="en-US" sz="2800" dirty="0" err="1"/>
              <a:t>Misoperations</a:t>
            </a:r>
            <a:r>
              <a:rPr lang="en-US" sz="2800" dirty="0"/>
              <a:t>:  2016-2021 Q1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1E29FB2-69A5-419B-AF99-A617AA633C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1123090"/>
            <a:ext cx="9144000" cy="4611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97087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905000" y="18197"/>
            <a:ext cx="8316686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Protection System </a:t>
            </a:r>
            <a:r>
              <a:rPr lang="en-US" sz="2800" dirty="0" err="1"/>
              <a:t>Misoperations</a:t>
            </a:r>
            <a:r>
              <a:rPr lang="en-US" sz="2800" dirty="0"/>
              <a:t>:  2016-2021 Q1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BA5F586-660C-4CC4-AEB7-9A658792E9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858383"/>
            <a:ext cx="9144000" cy="5141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10875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905000" y="18197"/>
            <a:ext cx="8316686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Protection System </a:t>
            </a:r>
            <a:r>
              <a:rPr lang="en-US" sz="2800" dirty="0" err="1"/>
              <a:t>Misoperations</a:t>
            </a:r>
            <a:r>
              <a:rPr lang="en-US" sz="2800" dirty="0"/>
              <a:t>:  2016-2021 Q1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4830602-C8D3-43B4-A610-0D37FA833E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828447"/>
            <a:ext cx="9144000" cy="5201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7856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8766861"/>
              </p:ext>
            </p:extLst>
          </p:nvPr>
        </p:nvGraphicFramePr>
        <p:xfrm>
          <a:off x="3835400" y="482493"/>
          <a:ext cx="4114800" cy="58930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80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775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493804647"/>
                    </a:ext>
                  </a:extLst>
                </a:gridCol>
              </a:tblGrid>
              <a:tr h="256218">
                <a:tc>
                  <a:txBody>
                    <a:bodyPr/>
                    <a:lstStyle/>
                    <a:p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Q1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2021 YTD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6218">
                <a:tc rowSpan="4"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# of </a:t>
                      </a:r>
                      <a:r>
                        <a:rPr lang="en-US" sz="1000" b="0" dirty="0" err="1">
                          <a:solidFill>
                            <a:schemeClr val="tx1"/>
                          </a:solidFill>
                          <a:effectLst/>
                        </a:rPr>
                        <a:t>Misoperations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Total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32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32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345 kV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138 kV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26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26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&lt; 100 kV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6218">
                <a:tc rowSpan="5"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By Category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Failure to Trip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Slow Trip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Unnecessary Trip during Fault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18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18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Unnecessary Trip – Non Fault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SPS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6218">
                <a:tc rowSpan="4"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By Relay System Type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Electromechanical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Solid State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Microprocessor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Other/ N/A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56218">
                <a:tc rowSpan="9"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By Equipment Protected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Line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Transformer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Generator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Shunt/Series Capacitor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Shunt/Series</a:t>
                      </a:r>
                      <a:r>
                        <a:rPr lang="en-US" sz="1000" b="0" baseline="0" dirty="0">
                          <a:solidFill>
                            <a:schemeClr val="tx1"/>
                          </a:solidFill>
                          <a:effectLst/>
                        </a:rPr>
                        <a:t> Reactor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Dynamic</a:t>
                      </a:r>
                      <a:r>
                        <a:rPr lang="en-US" sz="1000" b="0" baseline="0" dirty="0">
                          <a:solidFill>
                            <a:schemeClr val="tx1"/>
                          </a:solidFill>
                          <a:effectLst/>
                        </a:rPr>
                        <a:t> VAR system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Bus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Breaker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Other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76727796"/>
                  </a:ext>
                </a:extLst>
              </a:tr>
            </a:tbl>
          </a:graphicData>
        </a:graphic>
      </p:graphicFrame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320800" y="-362803"/>
            <a:ext cx="8316686" cy="914400"/>
          </a:xfrm>
        </p:spPr>
        <p:txBody>
          <a:bodyPr>
            <a:noAutofit/>
          </a:bodyPr>
          <a:lstStyle/>
          <a:p>
            <a:r>
              <a:rPr lang="en-US" sz="2800" dirty="0"/>
              <a:t>Protection System </a:t>
            </a:r>
            <a:r>
              <a:rPr lang="en-US" sz="2800" dirty="0" err="1"/>
              <a:t>Misoperations</a:t>
            </a:r>
            <a:r>
              <a:rPr lang="en-US" sz="2800" dirty="0"/>
              <a:t> – 2021 Q1</a:t>
            </a:r>
          </a:p>
        </p:txBody>
      </p:sp>
    </p:spTree>
    <p:extLst>
      <p:ext uri="{BB962C8B-B14F-4D97-AF65-F5344CB8AC3E}">
        <p14:creationId xmlns:p14="http://schemas.microsoft.com/office/powerpoint/2010/main" val="37246548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F748DF9-2B9B-4D89-8CD7-00DEE1376A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9924" y="947166"/>
            <a:ext cx="7312152" cy="4963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6607409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1_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3.xml><?xml version="1.0" encoding="utf-8"?>
<a:theme xmlns:a="http://schemas.openxmlformats.org/drawingml/2006/main" name="2_Retrospect">
  <a:themeElements>
    <a:clrScheme name="Retrospect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ppt/theme/theme4.xml><?xml version="1.0" encoding="utf-8"?>
<a:theme xmlns:a="http://schemas.openxmlformats.org/drawingml/2006/main" name="3_Retrospect">
  <a:themeElements>
    <a:clrScheme name="Retrospect">
      <a:dk1>
        <a:srgbClr val="000000"/>
      </a:dk1>
      <a:lt1>
        <a:srgbClr val="FFFFFF"/>
      </a:lt1>
      <a:dk2>
        <a:srgbClr val="46464A"/>
      </a:dk2>
      <a:lt2>
        <a:srgbClr val="D1D9E1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BAB94BD4-5D6D-4148-AB57-A4CCF1FD4E0C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862</TotalTime>
  <Words>1053</Words>
  <Application>Microsoft Office PowerPoint</Application>
  <PresentationFormat>Widescreen</PresentationFormat>
  <Paragraphs>341</Paragraphs>
  <Slides>18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Arial</vt:lpstr>
      <vt:lpstr>Calibri</vt:lpstr>
      <vt:lpstr>Calibri Light</vt:lpstr>
      <vt:lpstr>Retrospect</vt:lpstr>
      <vt:lpstr>1_Retrospect</vt:lpstr>
      <vt:lpstr>2_Retrospect</vt:lpstr>
      <vt:lpstr>3_Retrospect</vt:lpstr>
      <vt:lpstr>System Protection Working Group (SPWG)</vt:lpstr>
      <vt:lpstr>SPWG Meeting Overview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Protection System Misoperations – 2021 Q1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Aspen OneLiner V15 Release</vt:lpstr>
      <vt:lpstr>Emergency Condition List: Underfrequency Relay Setpoints</vt:lpstr>
      <vt:lpstr>End of SPWG Presentation</vt:lpstr>
    </vt:vector>
  </TitlesOfParts>
  <Company>Austin Energy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System Protection Working Group (SPWG) Update to ROS</dc:title>
  <dc:creator>Karlik, John</dc:creator>
  <cp:lastModifiedBy>Roberts, Vincent</cp:lastModifiedBy>
  <cp:revision>59</cp:revision>
  <dcterms:created xsi:type="dcterms:W3CDTF">2020-04-09T23:35:20Z</dcterms:created>
  <dcterms:modified xsi:type="dcterms:W3CDTF">2021-07-29T19:46:39Z</dcterms:modified>
</cp:coreProperties>
</file>