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5"/>
  </p:notesMasterIdLst>
  <p:handoutMasterIdLst>
    <p:handoutMasterId r:id="rId26"/>
  </p:handoutMasterIdLst>
  <p:sldIdLst>
    <p:sldId id="260" r:id="rId6"/>
    <p:sldId id="284" r:id="rId7"/>
    <p:sldId id="261" r:id="rId8"/>
    <p:sldId id="294" r:id="rId9"/>
    <p:sldId id="295" r:id="rId10"/>
    <p:sldId id="299" r:id="rId11"/>
    <p:sldId id="300" r:id="rId12"/>
    <p:sldId id="296" r:id="rId13"/>
    <p:sldId id="26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9"/>
            <p14:sldId id="300"/>
            <p14:sldId id="296"/>
          </p14:sldIdLst>
        </p14:section>
        <p14:section name="Frequency Control" id="{B8F210D6-5D03-4ACD-A13A-59DB9A6E0761}">
          <p14:sldIdLst>
            <p14:sldId id="262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81" d="100"/>
          <a:sy n="81" d="100"/>
        </p:scale>
        <p:origin x="582" y="13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37,331,144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6,965,821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18.66%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1,643,972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08/05/21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August 05,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902A2-1E79-467C-9CB8-AABF3C56D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21" y="761769"/>
            <a:ext cx="7449958" cy="5181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4C14F-42D0-4BCB-8DDF-4A76CC7DAAFD}"/>
              </a:ext>
            </a:extLst>
          </p:cNvPr>
          <p:cNvSpPr txBox="1"/>
          <p:nvPr/>
        </p:nvSpPr>
        <p:spPr>
          <a:xfrm>
            <a:off x="4033520" y="1065311"/>
            <a:ext cx="3693319" cy="307777"/>
          </a:xfrm>
          <a:prstGeom prst="rect">
            <a:avLst/>
          </a:prstGeom>
          <a:solidFill>
            <a:srgbClr val="00ACC8"/>
          </a:solidFill>
          <a:ln w="25400" cap="flat" cmpd="sng" algn="ctr">
            <a:solidFill>
              <a:srgbClr val="00ACC8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12-Month Rolling Average: 168.87%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3BFE0-025C-4745-BD94-B0E96DBD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1" y="758721"/>
            <a:ext cx="7766977" cy="50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C4695-971D-448D-B855-5F0222FE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5" y="812800"/>
            <a:ext cx="7852329" cy="51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5F6479-CD1D-4835-9C40-2859264B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801397"/>
            <a:ext cx="8230313" cy="51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70C60-678E-454F-9A0F-868D094A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2" y="1045228"/>
            <a:ext cx="8016935" cy="4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3760C-A11E-4F77-ADAC-62C3248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4" y="743479"/>
            <a:ext cx="7846232" cy="52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0A610-A9AE-4F68-9607-4D0E6447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5" y="798348"/>
            <a:ext cx="7852329" cy="51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368A1-43EE-4C7F-8322-18FA2535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0" y="798348"/>
            <a:ext cx="8077900" cy="51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4EC86-247B-4874-AAE1-2A99EF01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2" y="798348"/>
            <a:ext cx="7840136" cy="51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4 FMEs in the month of June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07/16/2021</a:t>
            </a:r>
          </a:p>
          <a:p>
            <a:pPr lvl="1"/>
            <a:r>
              <a:rPr lang="en-US" sz="2000" kern="0" dirty="0"/>
              <a:t>Review of emergency conditions list from ROS</a:t>
            </a:r>
          </a:p>
          <a:p>
            <a:pPr lvl="1"/>
            <a:r>
              <a:rPr lang="en-US" sz="2000" kern="0" dirty="0"/>
              <a:t>February cold weather event follow up discussion</a:t>
            </a:r>
          </a:p>
          <a:p>
            <a:pPr lvl="1"/>
            <a:r>
              <a:rPr lang="en-US" sz="2000" kern="0" dirty="0"/>
              <a:t>ROS Action item – Ancillary Service questions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4 FMEs in June</a:t>
            </a:r>
          </a:p>
          <a:p>
            <a:pPr lvl="1"/>
            <a:r>
              <a:rPr lang="en-US" sz="2200" dirty="0"/>
              <a:t>6/7/2021 15:26:43</a:t>
            </a:r>
          </a:p>
          <a:p>
            <a:pPr lvl="2"/>
            <a:r>
              <a:rPr lang="en-US" sz="1900" dirty="0"/>
              <a:t>Loss of 1324 MW generation</a:t>
            </a:r>
          </a:p>
          <a:p>
            <a:pPr lvl="2"/>
            <a:r>
              <a:rPr lang="en-US" sz="1900" dirty="0"/>
              <a:t>Interconnection Frequency Response: 1151 MW/0.1 Hz</a:t>
            </a:r>
          </a:p>
          <a:p>
            <a:pPr lvl="2"/>
            <a:r>
              <a:rPr lang="en-US" sz="1900" dirty="0"/>
              <a:t>11 of 56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11 of 56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6/12/2021 13:23:56</a:t>
            </a:r>
          </a:p>
          <a:p>
            <a:pPr lvl="2"/>
            <a:r>
              <a:rPr lang="en-US" sz="1900" dirty="0"/>
              <a:t>Loss of 503 MW generation</a:t>
            </a:r>
          </a:p>
          <a:p>
            <a:pPr lvl="2"/>
            <a:r>
              <a:rPr lang="en-US" sz="1900" dirty="0"/>
              <a:t>Interconnection Frequency Response: 1324 MW/0.1 Hz</a:t>
            </a:r>
          </a:p>
          <a:p>
            <a:pPr lvl="2"/>
            <a:r>
              <a:rPr lang="en-US" sz="1900" dirty="0"/>
              <a:t>13 of 57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13 of 57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6/14/2021 9:55:52</a:t>
            </a:r>
          </a:p>
          <a:p>
            <a:pPr lvl="2"/>
            <a:r>
              <a:rPr lang="en-US" sz="1900" dirty="0"/>
              <a:t>Loss of 566 MW of </a:t>
            </a:r>
            <a:r>
              <a:rPr lang="en-US" sz="1900" u="sng" dirty="0">
                <a:solidFill>
                  <a:srgbClr val="FF0000"/>
                </a:solidFill>
              </a:rPr>
              <a:t>load</a:t>
            </a:r>
            <a:r>
              <a:rPr lang="en-US" sz="1900" dirty="0"/>
              <a:t> (lots of evaluations; lots of failures)</a:t>
            </a:r>
          </a:p>
          <a:p>
            <a:pPr lvl="2"/>
            <a:r>
              <a:rPr lang="en-US" sz="1900" dirty="0"/>
              <a:t>Interconnection Frequency Response: 1230 MW/0.1 Hz</a:t>
            </a:r>
          </a:p>
          <a:p>
            <a:pPr lvl="2"/>
            <a:r>
              <a:rPr lang="en-US" sz="1900" dirty="0"/>
              <a:t>118 of 262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99 of 262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6/20/2021 22:53:33</a:t>
            </a:r>
          </a:p>
          <a:p>
            <a:pPr lvl="2"/>
            <a:r>
              <a:rPr lang="en-US" sz="1900" dirty="0"/>
              <a:t>Loss of 556 MW of generation</a:t>
            </a:r>
          </a:p>
          <a:p>
            <a:pPr lvl="2"/>
            <a:r>
              <a:rPr lang="en-US" sz="1900" dirty="0"/>
              <a:t>Interconnection Frequency Response: 830 MW/0.1 Hz</a:t>
            </a:r>
          </a:p>
          <a:p>
            <a:pPr lvl="2"/>
            <a:r>
              <a:rPr lang="en-US" sz="1900" dirty="0"/>
              <a:t>9 of 44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6 of 44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11310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Some additional metrics for FME on 6/14/2021 9:55:52</a:t>
            </a:r>
          </a:p>
          <a:p>
            <a:pPr lvl="2"/>
            <a:r>
              <a:rPr lang="en-US" sz="1900" dirty="0"/>
              <a:t>Of the 118 units that failed Initial Primary Frequency Response, 38 were Wind units (32% of failures), 31 were Combined Cycles (26% of failures), and 26 were Solar units (22% of failures)</a:t>
            </a:r>
          </a:p>
          <a:p>
            <a:pPr lvl="2"/>
            <a:r>
              <a:rPr lang="en-US" sz="1900" dirty="0"/>
              <a:t>Frequency response of other unit types (non-CC thermals and hydro units) was generally good</a:t>
            </a:r>
          </a:p>
          <a:p>
            <a:pPr lvl="2"/>
            <a:r>
              <a:rPr lang="en-US" sz="1900" dirty="0"/>
              <a:t>The 38 Wind unit failures represents 30% of the online Wind units</a:t>
            </a:r>
          </a:p>
          <a:p>
            <a:pPr lvl="2"/>
            <a:r>
              <a:rPr lang="en-US" sz="1900" dirty="0"/>
              <a:t>The 31 Combined Cycle unit failures represents 50% of the online CC units</a:t>
            </a:r>
          </a:p>
          <a:p>
            <a:pPr lvl="2"/>
            <a:r>
              <a:rPr lang="en-US" sz="1900" dirty="0"/>
              <a:t>The 26 Solar unit failures represents 49% of the online Solar units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Frequency FME on 6/14</a:t>
            </a:r>
          </a:p>
        </p:txBody>
      </p:sp>
    </p:spTree>
    <p:extLst>
      <p:ext uri="{BB962C8B-B14F-4D97-AF65-F5344CB8AC3E}">
        <p14:creationId xmlns:p14="http://schemas.microsoft.com/office/powerpoint/2010/main" val="48764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44377-33FD-46B2-ADD8-ADBF41FE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905037"/>
            <a:ext cx="7234221" cy="47134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1FF3B-8422-45D6-94F5-6B2EC29890D7}"/>
              </a:ext>
            </a:extLst>
          </p:cNvPr>
          <p:cNvSpPr/>
          <p:nvPr/>
        </p:nvSpPr>
        <p:spPr>
          <a:xfrm>
            <a:off x="5598160" y="3962400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IMFF Performance currently</a:t>
            </a:r>
          </a:p>
          <a:p>
            <a:pPr algn="ctr"/>
            <a:r>
              <a:rPr lang="en-US" sz="1100" dirty="0"/>
              <a:t>1080.34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13078</TotalTime>
  <Words>525</Words>
  <Application>Microsoft Office PowerPoint</Application>
  <PresentationFormat>On-screen Show (4:3)</PresentationFormat>
  <Paragraphs>81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High Frequency FME on 6/14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657</cp:revision>
  <cp:lastPrinted>2021-08-03T14:43:19Z</cp:lastPrinted>
  <dcterms:created xsi:type="dcterms:W3CDTF">2010-04-12T23:12:02Z</dcterms:created>
  <dcterms:modified xsi:type="dcterms:W3CDTF">2021-08-03T16:20:09Z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