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398" r:id="rId8"/>
    <p:sldId id="384" r:id="rId9"/>
    <p:sldId id="403" r:id="rId10"/>
    <p:sldId id="404" r:id="rId11"/>
    <p:sldId id="399" r:id="rId12"/>
    <p:sldId id="392" r:id="rId13"/>
    <p:sldId id="390" r:id="rId14"/>
    <p:sldId id="402" r:id="rId15"/>
    <p:sldId id="394" r:id="rId16"/>
    <p:sldId id="401" r:id="rId17"/>
    <p:sldId id="386" r:id="rId18"/>
    <p:sldId id="405" r:id="rId19"/>
    <p:sldId id="40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68" autoAdjust="0"/>
  </p:normalViewPr>
  <p:slideViewPr>
    <p:cSldViewPr showGuides="1">
      <p:cViewPr>
        <p:scale>
          <a:sx n="118" d="100"/>
          <a:sy n="118" d="100"/>
        </p:scale>
        <p:origin x="576" y="-3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t>
            </a:r>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09751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158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3352800" y="2057400"/>
            <a:ext cx="5646034" cy="3508653"/>
          </a:xfrm>
          <a:prstGeom prst="rect">
            <a:avLst/>
          </a:prstGeom>
          <a:noFill/>
        </p:spPr>
        <p:txBody>
          <a:bodyPr wrap="square" rtlCol="0">
            <a:spAutoFit/>
          </a:bodyPr>
          <a:lstStyle/>
          <a:p>
            <a:pPr>
              <a:spcBef>
                <a:spcPct val="0"/>
              </a:spcBef>
            </a:pPr>
            <a:endParaRPr lang="en-US" altLang="en-US" sz="2600" b="1" dirty="0"/>
          </a:p>
          <a:p>
            <a:pPr>
              <a:spcBef>
                <a:spcPct val="0"/>
              </a:spcBef>
            </a:pPr>
            <a:r>
              <a:rPr lang="en-US" altLang="en-US" sz="2600" b="1" dirty="0"/>
              <a:t>SARA Probabilistic Model, Summer 2021</a:t>
            </a:r>
          </a:p>
          <a:p>
            <a:pPr>
              <a:spcBef>
                <a:spcPct val="0"/>
              </a:spcBef>
              <a:spcAft>
                <a:spcPts val="1200"/>
              </a:spcAft>
            </a:pPr>
            <a:endParaRPr lang="en-US" altLang="en-US" sz="2400" b="1" dirty="0"/>
          </a:p>
          <a:p>
            <a:pPr>
              <a:spcBef>
                <a:spcPct val="0"/>
              </a:spcBef>
            </a:pPr>
            <a:r>
              <a:rPr lang="en-US" altLang="en-US" sz="2000" b="1" dirty="0"/>
              <a:t>Supply Analysis Working Group</a:t>
            </a:r>
          </a:p>
          <a:p>
            <a:pPr algn="ctr">
              <a:spcBef>
                <a:spcPct val="0"/>
              </a:spcBef>
            </a:pPr>
            <a:endParaRPr lang="en-US" dirty="0"/>
          </a:p>
          <a:p>
            <a:r>
              <a:rPr lang="en-US" dirty="0"/>
              <a:t>Pete Warnken</a:t>
            </a:r>
          </a:p>
          <a:p>
            <a:r>
              <a:rPr lang="en-US" dirty="0"/>
              <a:t>Resource Adequacy</a:t>
            </a:r>
          </a:p>
          <a:p>
            <a:endParaRPr lang="en-US" dirty="0"/>
          </a:p>
          <a:p>
            <a:r>
              <a:rPr lang="en-US" dirty="0"/>
              <a:t>August 6, 2021</a:t>
            </a:r>
          </a:p>
        </p:txBody>
      </p:sp>
    </p:spTree>
    <p:extLst>
      <p:ext uri="{BB962C8B-B14F-4D97-AF65-F5344CB8AC3E}">
        <p14:creationId xmlns:p14="http://schemas.microsoft.com/office/powerpoint/2010/main" val="73060379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07960"/>
          </a:xfrm>
        </p:spPr>
        <p:txBody>
          <a:bodyPr/>
          <a:lstStyle/>
          <a:p>
            <a:r>
              <a:rPr lang="en-US" dirty="0"/>
              <a:t>Probabilistic Variable Sensitivities</a:t>
            </a:r>
          </a:p>
        </p:txBody>
      </p:sp>
      <p:sp>
        <p:nvSpPr>
          <p:cNvPr id="3" name="Content Placeholder 2"/>
          <p:cNvSpPr>
            <a:spLocks noGrp="1"/>
          </p:cNvSpPr>
          <p:nvPr>
            <p:ph idx="1"/>
          </p:nvPr>
        </p:nvSpPr>
        <p:spPr>
          <a:xfrm>
            <a:off x="304800" y="851642"/>
            <a:ext cx="8534400" cy="5396758"/>
          </a:xfrm>
          <a:ln w="6350">
            <a:noFill/>
          </a:ln>
        </p:spPr>
        <p:txBody>
          <a:bodyPr/>
          <a:lstStyle/>
          <a:p>
            <a:r>
              <a:rPr lang="en-US" sz="2000" dirty="0">
                <a:solidFill>
                  <a:srgbClr val="5B6770"/>
                </a:solidFill>
              </a:rPr>
              <a:t>The tables below provide, for the key probabilistic variables, the percentage contributions to the overall variance in simulated “Capacity for Operating Reserves” for HE 5:00 PM</a:t>
            </a:r>
          </a:p>
          <a:p>
            <a:endParaRPr lang="en-US" sz="2300" dirty="0">
              <a:solidFill>
                <a:srgbClr val="5B6770"/>
              </a:solidFill>
            </a:endParaRPr>
          </a:p>
          <a:p>
            <a:endParaRPr lang="en-US" sz="2300" dirty="0">
              <a:solidFill>
                <a:srgbClr val="5B6770"/>
              </a:solidFill>
            </a:endParaRPr>
          </a:p>
          <a:p>
            <a:endParaRPr lang="en-US" sz="2300" dirty="0">
              <a:solidFill>
                <a:srgbClr val="5B6770"/>
              </a:solidFill>
            </a:endParaRPr>
          </a:p>
          <a:p>
            <a:pPr marL="0" indent="0">
              <a:buNone/>
            </a:pPr>
            <a:endParaRPr lang="en-US" sz="2300" dirty="0">
              <a:solidFill>
                <a:srgbClr val="5B6770"/>
              </a:solidFill>
            </a:endParaRPr>
          </a:p>
          <a:p>
            <a:endParaRPr lang="en-US" sz="2300" dirty="0">
              <a:solidFill>
                <a:srgbClr val="5B6770"/>
              </a:solidFill>
            </a:endParaRPr>
          </a:p>
          <a:p>
            <a:pPr marL="0" indent="0">
              <a:buNone/>
            </a:pPr>
            <a:endParaRPr lang="en-US" sz="2200" dirty="0">
              <a:solidFill>
                <a:srgbClr val="5B6770"/>
              </a:solidFill>
            </a:endParaRPr>
          </a:p>
          <a:p>
            <a:r>
              <a:rPr lang="en-US" sz="2000" dirty="0">
                <a:solidFill>
                  <a:srgbClr val="5B6770"/>
                </a:solidFill>
              </a:rPr>
              <a:t>Wind dominates the variance in a positive direction, but less than for the summer 2020 simulation</a:t>
            </a:r>
          </a:p>
          <a:p>
            <a:r>
              <a:rPr lang="en-US" sz="2000" dirty="0">
                <a:solidFill>
                  <a:srgbClr val="5B6770"/>
                </a:solidFill>
              </a:rPr>
              <a:t>Demand and forced outage variables have significant negative variance contributions that are larger than for the summer 2020 simulation, due to expansion of the probability distribution tails to encompass more extreme adverse outcomes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pic>
        <p:nvPicPr>
          <p:cNvPr id="8" name="Picture 7">
            <a:extLst>
              <a:ext uri="{FF2B5EF4-FFF2-40B4-BE49-F238E27FC236}">
                <a16:creationId xmlns:a16="http://schemas.microsoft.com/office/drawing/2014/main" id="{07BAE00A-E303-4CC1-B17B-7150AA75C9ED}"/>
              </a:ext>
            </a:extLst>
          </p:cNvPr>
          <p:cNvPicPr>
            <a:picLocks noChangeAspect="1"/>
          </p:cNvPicPr>
          <p:nvPr/>
        </p:nvPicPr>
        <p:blipFill>
          <a:blip r:embed="rId2"/>
          <a:stretch>
            <a:fillRect/>
          </a:stretch>
        </p:blipFill>
        <p:spPr>
          <a:xfrm>
            <a:off x="4613911" y="2265188"/>
            <a:ext cx="3419476" cy="1905000"/>
          </a:xfrm>
          <a:prstGeom prst="rect">
            <a:avLst/>
          </a:prstGeom>
          <a:noFill/>
          <a:ln w="12700">
            <a:solidFill>
              <a:schemeClr val="tx1"/>
            </a:solidFill>
          </a:ln>
        </p:spPr>
      </p:pic>
      <p:sp>
        <p:nvSpPr>
          <p:cNvPr id="9" name="TextBox 8">
            <a:extLst>
              <a:ext uri="{FF2B5EF4-FFF2-40B4-BE49-F238E27FC236}">
                <a16:creationId xmlns:a16="http://schemas.microsoft.com/office/drawing/2014/main" id="{405FD966-2195-480F-8969-BAC0A2BFF20F}"/>
              </a:ext>
            </a:extLst>
          </p:cNvPr>
          <p:cNvSpPr txBox="1"/>
          <p:nvPr/>
        </p:nvSpPr>
        <p:spPr>
          <a:xfrm>
            <a:off x="1245093" y="1907524"/>
            <a:ext cx="3070384" cy="369332"/>
          </a:xfrm>
          <a:prstGeom prst="rect">
            <a:avLst/>
          </a:prstGeom>
          <a:noFill/>
        </p:spPr>
        <p:txBody>
          <a:bodyPr wrap="square" rtlCol="0">
            <a:spAutoFit/>
          </a:bodyPr>
          <a:lstStyle/>
          <a:p>
            <a:r>
              <a:rPr lang="en-US" dirty="0"/>
              <a:t>Summer 2021 Simulation</a:t>
            </a:r>
          </a:p>
        </p:txBody>
      </p:sp>
      <p:sp>
        <p:nvSpPr>
          <p:cNvPr id="10" name="TextBox 9">
            <a:extLst>
              <a:ext uri="{FF2B5EF4-FFF2-40B4-BE49-F238E27FC236}">
                <a16:creationId xmlns:a16="http://schemas.microsoft.com/office/drawing/2014/main" id="{29409C11-A881-4A37-B68F-02CE429CC25A}"/>
              </a:ext>
            </a:extLst>
          </p:cNvPr>
          <p:cNvSpPr txBox="1"/>
          <p:nvPr/>
        </p:nvSpPr>
        <p:spPr>
          <a:xfrm>
            <a:off x="4889662" y="1905000"/>
            <a:ext cx="2787489" cy="369332"/>
          </a:xfrm>
          <a:prstGeom prst="rect">
            <a:avLst/>
          </a:prstGeom>
          <a:noFill/>
        </p:spPr>
        <p:txBody>
          <a:bodyPr wrap="square" rtlCol="0">
            <a:spAutoFit/>
          </a:bodyPr>
          <a:lstStyle/>
          <a:p>
            <a:r>
              <a:rPr lang="en-US" dirty="0"/>
              <a:t>Summer 2020 Simulation</a:t>
            </a:r>
          </a:p>
        </p:txBody>
      </p:sp>
      <p:pic>
        <p:nvPicPr>
          <p:cNvPr id="15" name="Picture 14">
            <a:extLst>
              <a:ext uri="{FF2B5EF4-FFF2-40B4-BE49-F238E27FC236}">
                <a16:creationId xmlns:a16="http://schemas.microsoft.com/office/drawing/2014/main" id="{42329CC5-268E-4EEB-AA31-37E69CF8150C}"/>
              </a:ext>
            </a:extLst>
          </p:cNvPr>
          <p:cNvPicPr>
            <a:picLocks noChangeAspect="1"/>
          </p:cNvPicPr>
          <p:nvPr/>
        </p:nvPicPr>
        <p:blipFill>
          <a:blip r:embed="rId3"/>
          <a:stretch>
            <a:fillRect/>
          </a:stretch>
        </p:blipFill>
        <p:spPr>
          <a:xfrm>
            <a:off x="896002" y="2270960"/>
            <a:ext cx="3419475" cy="1524000"/>
          </a:xfrm>
          <a:prstGeom prst="rect">
            <a:avLst/>
          </a:prstGeom>
          <a:noFill/>
          <a:ln w="12700">
            <a:solidFill>
              <a:schemeClr val="tx1"/>
            </a:solidFill>
          </a:ln>
        </p:spPr>
      </p:pic>
    </p:spTree>
    <p:extLst>
      <p:ext uri="{BB962C8B-B14F-4D97-AF65-F5344CB8AC3E}">
        <p14:creationId xmlns:p14="http://schemas.microsoft.com/office/powerpoint/2010/main" val="486485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Title 1"/>
          <p:cNvSpPr txBox="1">
            <a:spLocks/>
          </p:cNvSpPr>
          <p:nvPr/>
        </p:nvSpPr>
        <p:spPr>
          <a:xfrm>
            <a:off x="381000" y="243682"/>
            <a:ext cx="8610600" cy="975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600" dirty="0"/>
              <a:t>Simulation-based Probabilities for the Summer SARA Scenarios</a:t>
            </a:r>
          </a:p>
        </p:txBody>
      </p:sp>
      <p:pic>
        <p:nvPicPr>
          <p:cNvPr id="13" name="Picture 12">
            <a:extLst>
              <a:ext uri="{FF2B5EF4-FFF2-40B4-BE49-F238E27FC236}">
                <a16:creationId xmlns:a16="http://schemas.microsoft.com/office/drawing/2014/main" id="{B43414F4-5D8B-4326-8DD5-0A39BCEB04DA}"/>
              </a:ext>
            </a:extLst>
          </p:cNvPr>
          <p:cNvPicPr>
            <a:picLocks noChangeAspect="1"/>
          </p:cNvPicPr>
          <p:nvPr/>
        </p:nvPicPr>
        <p:blipFill>
          <a:blip r:embed="rId2"/>
          <a:stretch>
            <a:fillRect/>
          </a:stretch>
        </p:blipFill>
        <p:spPr>
          <a:xfrm>
            <a:off x="1090612" y="1404937"/>
            <a:ext cx="6962775" cy="4048125"/>
          </a:xfrm>
          <a:prstGeom prst="rect">
            <a:avLst/>
          </a:prstGeom>
        </p:spPr>
      </p:pic>
    </p:spTree>
    <p:extLst>
      <p:ext uri="{BB962C8B-B14F-4D97-AF65-F5344CB8AC3E}">
        <p14:creationId xmlns:p14="http://schemas.microsoft.com/office/powerpoint/2010/main" val="357324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07960"/>
          </a:xfrm>
        </p:spPr>
        <p:txBody>
          <a:bodyPr/>
          <a:lstStyle/>
          <a:p>
            <a:r>
              <a:rPr lang="en-US" dirty="0"/>
              <a:t>Recap</a:t>
            </a:r>
          </a:p>
        </p:txBody>
      </p:sp>
      <p:sp>
        <p:nvSpPr>
          <p:cNvPr id="3" name="Content Placeholder 2"/>
          <p:cNvSpPr>
            <a:spLocks noGrp="1"/>
          </p:cNvSpPr>
          <p:nvPr>
            <p:ph idx="1"/>
          </p:nvPr>
        </p:nvSpPr>
        <p:spPr>
          <a:xfrm>
            <a:off x="304800" y="851641"/>
            <a:ext cx="8610600" cy="4482359"/>
          </a:xfrm>
        </p:spPr>
        <p:txBody>
          <a:bodyPr/>
          <a:lstStyle/>
          <a:p>
            <a:r>
              <a:rPr lang="en-US" sz="2800" dirty="0">
                <a:solidFill>
                  <a:srgbClr val="5B6770"/>
                </a:solidFill>
              </a:rPr>
              <a:t>Additions of new renewable resources, particularly solar, reduces the risk of EEA events for all hours relative to summer 2020 model results, except for HE 8:00 PM</a:t>
            </a:r>
          </a:p>
          <a:p>
            <a:r>
              <a:rPr lang="en-US" sz="2800" dirty="0">
                <a:solidFill>
                  <a:srgbClr val="5B6770"/>
                </a:solidFill>
              </a:rPr>
              <a:t>Drop-off of solar to zero MW during HE 5:00 PM now causes higher EEA risk than for all other hours; the effect of this drop-off is amplified by the doubling of installed solar capacity relative to what was reported in the summer 2020 SARA</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1429009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dirty="0"/>
              <a:t>Unplanned Outages: SARA vs. Operations Reporting Differences</a:t>
            </a:r>
          </a:p>
        </p:txBody>
      </p:sp>
      <p:sp>
        <p:nvSpPr>
          <p:cNvPr id="3" name="Content Placeholder 2"/>
          <p:cNvSpPr>
            <a:spLocks noGrp="1"/>
          </p:cNvSpPr>
          <p:nvPr>
            <p:ph idx="1"/>
          </p:nvPr>
        </p:nvSpPr>
        <p:spPr>
          <a:xfrm>
            <a:off x="304800" y="1295400"/>
            <a:ext cx="8610600" cy="4953000"/>
          </a:xfrm>
        </p:spPr>
        <p:txBody>
          <a:bodyPr/>
          <a:lstStyle/>
          <a:p>
            <a:r>
              <a:rPr lang="en-US" sz="2400" dirty="0">
                <a:solidFill>
                  <a:srgbClr val="5B6770"/>
                </a:solidFill>
              </a:rPr>
              <a:t>Compared to Unplanned Outage reports released by the ERCOT Operations Department, the SARA:</a:t>
            </a:r>
          </a:p>
          <a:p>
            <a:pPr lvl="1"/>
            <a:r>
              <a:rPr lang="en-US" sz="2000" dirty="0">
                <a:solidFill>
                  <a:srgbClr val="5B6770"/>
                </a:solidFill>
              </a:rPr>
              <a:t>Excludes wind, solar and hydro outages since they are already accounted for in other SARA resource availability line items, and therefore reflected in SARA available resource capacity</a:t>
            </a:r>
          </a:p>
          <a:p>
            <a:pPr lvl="1"/>
            <a:r>
              <a:rPr lang="en-US" sz="2000" dirty="0">
                <a:solidFill>
                  <a:srgbClr val="5B6770"/>
                </a:solidFill>
              </a:rPr>
              <a:t>Excludes battery storage outages since battery capacity is currently given no on-peak contribution credit in the SARA</a:t>
            </a:r>
          </a:p>
          <a:p>
            <a:pPr lvl="1"/>
            <a:r>
              <a:rPr lang="en-US" sz="2000" dirty="0">
                <a:solidFill>
                  <a:srgbClr val="5B6770"/>
                </a:solidFill>
              </a:rPr>
              <a:t>Excludes PUN generator outages since outages and impacts of self-supply are accounted for in the SARA aggregate PUN capacity contribution line item and thus reflected in available resource capacity</a:t>
            </a:r>
          </a:p>
          <a:p>
            <a:pPr lvl="1"/>
            <a:r>
              <a:rPr lang="en-US" sz="2000" dirty="0">
                <a:solidFill>
                  <a:srgbClr val="5B6770"/>
                </a:solidFill>
              </a:rPr>
              <a:t>Excludes Unavoidable Extension (UE) outages classified as "Planned”: these outages are treated as Planned outages in the SARA while Operations treats them as Forced: the sum of all UEs are nevertheless equal for both SARA and Operations reporting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422694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dirty="0"/>
              <a:t>Thermal Unplanned Outages: SARA vs. Operations Reporting Differences, continued</a:t>
            </a:r>
          </a:p>
        </p:txBody>
      </p:sp>
      <p:sp>
        <p:nvSpPr>
          <p:cNvPr id="3" name="Content Placeholder 2"/>
          <p:cNvSpPr>
            <a:spLocks noGrp="1"/>
          </p:cNvSpPr>
          <p:nvPr>
            <p:ph idx="1"/>
          </p:nvPr>
        </p:nvSpPr>
        <p:spPr>
          <a:xfrm>
            <a:off x="304800" y="1295400"/>
            <a:ext cx="8610600" cy="4876800"/>
          </a:xfrm>
        </p:spPr>
        <p:txBody>
          <a:bodyPr/>
          <a:lstStyle/>
          <a:p>
            <a:r>
              <a:rPr lang="en-US" sz="2400" dirty="0">
                <a:solidFill>
                  <a:srgbClr val="5B6770"/>
                </a:solidFill>
              </a:rPr>
              <a:t>Compared to Unplanned Outage reports released by the ERCOT Operations Department, the SARA:</a:t>
            </a:r>
          </a:p>
          <a:p>
            <a:pPr lvl="1"/>
            <a:r>
              <a:rPr lang="en-US" sz="2000" dirty="0">
                <a:solidFill>
                  <a:srgbClr val="5B6770"/>
                </a:solidFill>
              </a:rPr>
              <a:t>Excludes outages for Switchable Generation Resources (SWGRs) unavailable to the ERCOT grid (currently Elk Units 1 and 2) since the unit capacities are already excluded as available operational capacity</a:t>
            </a:r>
          </a:p>
          <a:p>
            <a:pPr lvl="1"/>
            <a:r>
              <a:rPr lang="en-US" sz="2000" dirty="0">
                <a:solidFill>
                  <a:srgbClr val="5B6770"/>
                </a:solidFill>
              </a:rPr>
              <a:t>Excludes outages classified as Extended Outages (&gt;180 days per "Notification of Suspension of Operations" submissions); these outages are accounted for in another SARA capacity line item in the Capacities tabs</a:t>
            </a:r>
          </a:p>
          <a:p>
            <a:pPr lvl="1"/>
            <a:r>
              <a:rPr lang="en-US" sz="2000" dirty="0">
                <a:solidFill>
                  <a:srgbClr val="5B6770"/>
                </a:solidFill>
              </a:rPr>
              <a:t>Operations reporting may reflect more recent seasonal HSLs in the Outage Scheduler than what are reflected in the SARA (minimal impact).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4146599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3200" dirty="0"/>
              <a:t>Model Updates</a:t>
            </a:r>
          </a:p>
        </p:txBody>
      </p:sp>
    </p:spTree>
    <p:extLst>
      <p:ext uri="{BB962C8B-B14F-4D97-AF65-F5344CB8AC3E}">
        <p14:creationId xmlns:p14="http://schemas.microsoft.com/office/powerpoint/2010/main" val="406376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07960"/>
          </a:xfrm>
        </p:spPr>
        <p:txBody>
          <a:bodyPr/>
          <a:lstStyle/>
          <a:p>
            <a:r>
              <a:rPr lang="en-US" dirty="0"/>
              <a:t>Major Model Changes</a:t>
            </a:r>
          </a:p>
        </p:txBody>
      </p:sp>
      <p:sp>
        <p:nvSpPr>
          <p:cNvPr id="3" name="Content Placeholder 2"/>
          <p:cNvSpPr>
            <a:spLocks noGrp="1"/>
          </p:cNvSpPr>
          <p:nvPr>
            <p:ph idx="1"/>
          </p:nvPr>
        </p:nvSpPr>
        <p:spPr>
          <a:xfrm>
            <a:off x="304800" y="853890"/>
            <a:ext cx="8534400" cy="5422158"/>
          </a:xfrm>
        </p:spPr>
        <p:txBody>
          <a:bodyPr/>
          <a:lstStyle/>
          <a:p>
            <a:r>
              <a:rPr lang="en-US" sz="2300" dirty="0">
                <a:solidFill>
                  <a:srgbClr val="5B6770"/>
                </a:solidFill>
              </a:rPr>
              <a:t>New 1980-2020 hourly wind and solar profiles from UL Renewables</a:t>
            </a:r>
          </a:p>
          <a:p>
            <a:pPr lvl="1"/>
            <a:r>
              <a:rPr lang="en-US" sz="2000" dirty="0">
                <a:solidFill>
                  <a:srgbClr val="5B6770"/>
                </a:solidFill>
              </a:rPr>
              <a:t>Improved estimation of early morning and evening solar ramps</a:t>
            </a:r>
          </a:p>
          <a:p>
            <a:r>
              <a:rPr lang="en-US" sz="2300" dirty="0">
                <a:solidFill>
                  <a:srgbClr val="5B6770"/>
                </a:solidFill>
              </a:rPr>
              <a:t>Widened the probability distributions for demand and thermal forced outages to encompasses the Extreme Scenarios in the 2021 Final Summer SARA</a:t>
            </a:r>
          </a:p>
          <a:p>
            <a:r>
              <a:rPr lang="en-US" sz="2300" dirty="0">
                <a:solidFill>
                  <a:srgbClr val="5B6770"/>
                </a:solidFill>
              </a:rPr>
              <a:t>Incorporated the Summer 2021 SARA peak demand forecast and resource updates</a:t>
            </a:r>
          </a:p>
          <a:p>
            <a:pPr lvl="1"/>
            <a:r>
              <a:rPr lang="en-US" sz="2000" dirty="0">
                <a:solidFill>
                  <a:srgbClr val="5B6770"/>
                </a:solidFill>
              </a:rPr>
              <a:t>Includes planned resources with ERCOT synchronization approvals as of June 1 regardless of the summer projected commercial operations dates</a:t>
            </a:r>
          </a:p>
          <a:p>
            <a:r>
              <a:rPr lang="en-US" sz="2400" dirty="0">
                <a:solidFill>
                  <a:srgbClr val="5B6770"/>
                </a:solidFill>
              </a:rPr>
              <a:t>Updated resource quantities available to respond to Energy Emergency Alerts (down by 350 MW overall)</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056013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07960"/>
          </a:xfrm>
        </p:spPr>
        <p:txBody>
          <a:bodyPr/>
          <a:lstStyle/>
          <a:p>
            <a:r>
              <a:rPr lang="en-US" dirty="0"/>
              <a:t>Major Model Changes, continued</a:t>
            </a:r>
          </a:p>
        </p:txBody>
      </p:sp>
      <p:sp>
        <p:nvSpPr>
          <p:cNvPr id="3" name="Content Placeholder 2"/>
          <p:cNvSpPr>
            <a:spLocks noGrp="1"/>
          </p:cNvSpPr>
          <p:nvPr>
            <p:ph idx="1"/>
          </p:nvPr>
        </p:nvSpPr>
        <p:spPr>
          <a:xfrm>
            <a:off x="304800" y="902442"/>
            <a:ext cx="8534400" cy="5269758"/>
          </a:xfrm>
        </p:spPr>
        <p:txBody>
          <a:bodyPr/>
          <a:lstStyle/>
          <a:p>
            <a:r>
              <a:rPr lang="en-US" sz="2300" dirty="0">
                <a:solidFill>
                  <a:srgbClr val="5B6770"/>
                </a:solidFill>
              </a:rPr>
              <a:t>Modified price-responsive demand (PRD) uncertainty modeling</a:t>
            </a:r>
          </a:p>
          <a:p>
            <a:pPr lvl="1"/>
            <a:r>
              <a:rPr lang="en-US" sz="2000" dirty="0">
                <a:solidFill>
                  <a:srgbClr val="5B6770"/>
                </a:solidFill>
              </a:rPr>
              <a:t>Amount of PRD capacity selected for each trial increases as the sampled load forecast amount increases</a:t>
            </a:r>
          </a:p>
          <a:p>
            <a:pPr lvl="1"/>
            <a:r>
              <a:rPr lang="en-US" sz="2000" dirty="0">
                <a:solidFill>
                  <a:srgbClr val="5B6770"/>
                </a:solidFill>
              </a:rPr>
              <a:t>A fixed amount of PRD is assigned to deciles 5 through 10 of the load forecast distribution per the following table:</a:t>
            </a:r>
          </a:p>
          <a:p>
            <a:pPr lvl="1"/>
            <a:endParaRPr lang="en-US" sz="2000" dirty="0">
              <a:solidFill>
                <a:srgbClr val="5B6770"/>
              </a:solidFill>
            </a:endParaRPr>
          </a:p>
          <a:p>
            <a:pPr lvl="1"/>
            <a:endParaRPr lang="en-US" sz="2000" dirty="0">
              <a:solidFill>
                <a:srgbClr val="5B6770"/>
              </a:solidFill>
            </a:endParaRPr>
          </a:p>
          <a:p>
            <a:pPr lvl="1"/>
            <a:endParaRPr lang="en-US" sz="2000" dirty="0">
              <a:solidFill>
                <a:srgbClr val="5B6770"/>
              </a:solidFill>
            </a:endParaRPr>
          </a:p>
          <a:p>
            <a:pPr lvl="1"/>
            <a:endParaRPr lang="en-US" sz="2000" dirty="0">
              <a:solidFill>
                <a:srgbClr val="5B6770"/>
              </a:solidFill>
            </a:endParaRPr>
          </a:p>
          <a:p>
            <a:pPr lvl="1"/>
            <a:endParaRPr lang="en-US" sz="2000" dirty="0">
              <a:solidFill>
                <a:srgbClr val="5B6770"/>
              </a:solidFill>
            </a:endParaRPr>
          </a:p>
          <a:p>
            <a:pPr lvl="1"/>
            <a:endParaRPr lang="en-US" sz="2000" dirty="0">
              <a:solidFill>
                <a:srgbClr val="5B6770"/>
              </a:solidFill>
            </a:endParaRPr>
          </a:p>
          <a:p>
            <a:pPr lvl="1"/>
            <a:r>
              <a:rPr lang="en-US" sz="2000" dirty="0">
                <a:solidFill>
                  <a:srgbClr val="5B6770"/>
                </a:solidFill>
              </a:rPr>
              <a:t>For example, if the sampled load forecast amount for trial 1 is 78,110 MW, the selected PRD amount is 829 MW. If the sampled load amount is 77,000 MW, the amount selected is zero MW</a:t>
            </a:r>
          </a:p>
          <a:p>
            <a:endParaRPr lang="en-US" sz="2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pic>
        <p:nvPicPr>
          <p:cNvPr id="5" name="Picture 4">
            <a:extLst>
              <a:ext uri="{FF2B5EF4-FFF2-40B4-BE49-F238E27FC236}">
                <a16:creationId xmlns:a16="http://schemas.microsoft.com/office/drawing/2014/main" id="{6C6A5D08-6212-41A8-89C4-0DCCC2A0776A}"/>
              </a:ext>
            </a:extLst>
          </p:cNvPr>
          <p:cNvPicPr>
            <a:picLocks noChangeAspect="1"/>
          </p:cNvPicPr>
          <p:nvPr/>
        </p:nvPicPr>
        <p:blipFill>
          <a:blip r:embed="rId2"/>
          <a:stretch>
            <a:fillRect/>
          </a:stretch>
        </p:blipFill>
        <p:spPr>
          <a:xfrm>
            <a:off x="3582164" y="3048000"/>
            <a:ext cx="2055871" cy="2087745"/>
          </a:xfrm>
          <a:prstGeom prst="rect">
            <a:avLst/>
          </a:prstGeom>
        </p:spPr>
      </p:pic>
    </p:spTree>
    <p:extLst>
      <p:ext uri="{BB962C8B-B14F-4D97-AF65-F5344CB8AC3E}">
        <p14:creationId xmlns:p14="http://schemas.microsoft.com/office/powerpoint/2010/main" val="4196724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07960"/>
          </a:xfrm>
        </p:spPr>
        <p:txBody>
          <a:bodyPr/>
          <a:lstStyle/>
          <a:p>
            <a:r>
              <a:rPr lang="en-US" dirty="0"/>
              <a:t>Major Model Changes, continued</a:t>
            </a:r>
          </a:p>
        </p:txBody>
      </p:sp>
      <p:sp>
        <p:nvSpPr>
          <p:cNvPr id="3" name="Content Placeholder 2"/>
          <p:cNvSpPr>
            <a:spLocks noGrp="1"/>
          </p:cNvSpPr>
          <p:nvPr>
            <p:ph idx="1"/>
          </p:nvPr>
        </p:nvSpPr>
        <p:spPr>
          <a:xfrm>
            <a:off x="304800" y="902442"/>
            <a:ext cx="8534400" cy="5269758"/>
          </a:xfrm>
        </p:spPr>
        <p:txBody>
          <a:bodyPr/>
          <a:lstStyle/>
          <a:p>
            <a:r>
              <a:rPr lang="en-US" sz="2300" dirty="0">
                <a:solidFill>
                  <a:srgbClr val="5B6770"/>
                </a:solidFill>
              </a:rPr>
              <a:t>Model now determines a distribution for each hour’s “pre-EEA” reserve margin:</a:t>
            </a:r>
          </a:p>
          <a:p>
            <a:endParaRPr lang="en-US" sz="2300" dirty="0">
              <a:solidFill>
                <a:srgbClr val="5B6770"/>
              </a:solidFill>
            </a:endParaRPr>
          </a:p>
          <a:p>
            <a:pPr lvl="1"/>
            <a:endParaRPr lang="en-US" sz="1900" dirty="0">
              <a:solidFill>
                <a:srgbClr val="5B6770"/>
              </a:solidFill>
            </a:endParaRPr>
          </a:p>
          <a:p>
            <a:pPr lvl="1"/>
            <a:r>
              <a:rPr lang="en-US" sz="1900" dirty="0">
                <a:solidFill>
                  <a:srgbClr val="5B6770"/>
                </a:solidFill>
              </a:rPr>
              <a:t>This is </a:t>
            </a:r>
            <a:r>
              <a:rPr lang="en-US" sz="1900" u="sng" dirty="0">
                <a:solidFill>
                  <a:srgbClr val="5B6770"/>
                </a:solidFill>
              </a:rPr>
              <a:t>not</a:t>
            </a:r>
            <a:r>
              <a:rPr lang="en-US" sz="1900" dirty="0">
                <a:solidFill>
                  <a:srgbClr val="5B6770"/>
                </a:solidFill>
              </a:rPr>
              <a:t> the same as the CDR’s Planning Reserve Margin; it is more akin to an operating reserve margin</a:t>
            </a:r>
          </a:p>
          <a:p>
            <a:pPr lvl="1"/>
            <a:endParaRPr lang="en-US" sz="19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6" name="TextBox 5">
            <a:extLst>
              <a:ext uri="{FF2B5EF4-FFF2-40B4-BE49-F238E27FC236}">
                <a16:creationId xmlns:a16="http://schemas.microsoft.com/office/drawing/2014/main" id="{5C63F70A-4778-4B59-A849-E849D3B7AAD3}"/>
              </a:ext>
            </a:extLst>
          </p:cNvPr>
          <p:cNvSpPr txBox="1"/>
          <p:nvPr/>
        </p:nvSpPr>
        <p:spPr>
          <a:xfrm>
            <a:off x="838200" y="1752600"/>
            <a:ext cx="7543800" cy="646331"/>
          </a:xfrm>
          <a:prstGeom prst="rect">
            <a:avLst/>
          </a:prstGeom>
          <a:noFill/>
        </p:spPr>
        <p:txBody>
          <a:bodyPr wrap="square" rtlCol="0">
            <a:spAutoFit/>
          </a:bodyPr>
          <a:lstStyle/>
          <a:p>
            <a:r>
              <a:rPr lang="en-US" dirty="0">
                <a:solidFill>
                  <a:srgbClr val="5B6770"/>
                </a:solidFill>
              </a:rPr>
              <a:t>Reserve Margin % = ((Total Resources – Outages) - Net Demand) / Net Demand</a:t>
            </a:r>
          </a:p>
        </p:txBody>
      </p:sp>
    </p:spTree>
    <p:extLst>
      <p:ext uri="{BB962C8B-B14F-4D97-AF65-F5344CB8AC3E}">
        <p14:creationId xmlns:p14="http://schemas.microsoft.com/office/powerpoint/2010/main" val="40277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3200" dirty="0"/>
              <a:t>Simulation Results</a:t>
            </a:r>
          </a:p>
        </p:txBody>
      </p:sp>
    </p:spTree>
    <p:extLst>
      <p:ext uri="{BB962C8B-B14F-4D97-AF65-F5344CB8AC3E}">
        <p14:creationId xmlns:p14="http://schemas.microsoft.com/office/powerpoint/2010/main" val="225917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itle 1"/>
          <p:cNvSpPr txBox="1">
            <a:spLocks/>
          </p:cNvSpPr>
          <p:nvPr/>
        </p:nvSpPr>
        <p:spPr>
          <a:xfrm>
            <a:off x="381000" y="243682"/>
            <a:ext cx="8610600" cy="8231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600" dirty="0"/>
              <a:t>“Capacity for Operating Reserves” Outcome Distribution, HE 5:00 PM – 10,000 Trial Simulation</a:t>
            </a:r>
          </a:p>
        </p:txBody>
      </p:sp>
      <p:sp>
        <p:nvSpPr>
          <p:cNvPr id="8" name="Content Placeholder 2"/>
          <p:cNvSpPr>
            <a:spLocks noGrp="1"/>
          </p:cNvSpPr>
          <p:nvPr>
            <p:ph idx="1"/>
          </p:nvPr>
        </p:nvSpPr>
        <p:spPr>
          <a:xfrm>
            <a:off x="381000" y="5272882"/>
            <a:ext cx="8382000" cy="980947"/>
          </a:xfrm>
        </p:spPr>
        <p:txBody>
          <a:bodyPr/>
          <a:lstStyle/>
          <a:p>
            <a:r>
              <a:rPr lang="en-US" sz="2200" dirty="0">
                <a:solidFill>
                  <a:srgbClr val="5B6770"/>
                </a:solidFill>
              </a:rPr>
              <a:t>Simulation Outcome Range: 47,257 MW to -10,728 MW</a:t>
            </a:r>
          </a:p>
          <a:p>
            <a:r>
              <a:rPr lang="en-US" sz="2200" dirty="0">
                <a:solidFill>
                  <a:srgbClr val="5B6770"/>
                </a:solidFill>
              </a:rPr>
              <a:t>Most extreme scenario for 2021 Summer SARA: -16,672 MW</a:t>
            </a:r>
            <a:endParaRPr lang="en-US" sz="2400" dirty="0">
              <a:solidFill>
                <a:srgbClr val="5B6770"/>
              </a:solidFill>
            </a:endParaRPr>
          </a:p>
        </p:txBody>
      </p:sp>
      <p:pic>
        <p:nvPicPr>
          <p:cNvPr id="13" name="Picture 12">
            <a:extLst>
              <a:ext uri="{FF2B5EF4-FFF2-40B4-BE49-F238E27FC236}">
                <a16:creationId xmlns:a16="http://schemas.microsoft.com/office/drawing/2014/main" id="{49983C3A-7A53-401F-BCC0-00DBA3613E80}"/>
              </a:ext>
            </a:extLst>
          </p:cNvPr>
          <p:cNvPicPr>
            <a:picLocks noChangeAspect="1"/>
          </p:cNvPicPr>
          <p:nvPr/>
        </p:nvPicPr>
        <p:blipFill>
          <a:blip r:embed="rId2"/>
          <a:stretch>
            <a:fillRect/>
          </a:stretch>
        </p:blipFill>
        <p:spPr>
          <a:xfrm>
            <a:off x="533400" y="1418358"/>
            <a:ext cx="7792831" cy="3502966"/>
          </a:xfrm>
          <a:prstGeom prst="rect">
            <a:avLst/>
          </a:prstGeom>
        </p:spPr>
      </p:pic>
    </p:spTree>
    <p:extLst>
      <p:ext uri="{BB962C8B-B14F-4D97-AF65-F5344CB8AC3E}">
        <p14:creationId xmlns:p14="http://schemas.microsoft.com/office/powerpoint/2010/main" val="1604652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itle 1"/>
          <p:cNvSpPr txBox="1">
            <a:spLocks/>
          </p:cNvSpPr>
          <p:nvPr/>
        </p:nvSpPr>
        <p:spPr>
          <a:xfrm>
            <a:off x="381000" y="243682"/>
            <a:ext cx="86106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600" dirty="0"/>
              <a:t>Hourly Risk Profiles, Summer 2021 vs. 2020</a:t>
            </a:r>
          </a:p>
        </p:txBody>
      </p:sp>
      <p:pic>
        <p:nvPicPr>
          <p:cNvPr id="10" name="Picture 9">
            <a:extLst>
              <a:ext uri="{FF2B5EF4-FFF2-40B4-BE49-F238E27FC236}">
                <a16:creationId xmlns:a16="http://schemas.microsoft.com/office/drawing/2014/main" id="{4344773A-463F-43A1-B1F6-1027C90BB6BD}"/>
              </a:ext>
            </a:extLst>
          </p:cNvPr>
          <p:cNvPicPr>
            <a:picLocks noChangeAspect="1"/>
          </p:cNvPicPr>
          <p:nvPr/>
        </p:nvPicPr>
        <p:blipFill>
          <a:blip r:embed="rId2"/>
          <a:stretch>
            <a:fillRect/>
          </a:stretch>
        </p:blipFill>
        <p:spPr>
          <a:xfrm>
            <a:off x="404602" y="1331542"/>
            <a:ext cx="8361195" cy="4194915"/>
          </a:xfrm>
          <a:prstGeom prst="rect">
            <a:avLst/>
          </a:prstGeom>
        </p:spPr>
      </p:pic>
    </p:spTree>
    <p:extLst>
      <p:ext uri="{BB962C8B-B14F-4D97-AF65-F5344CB8AC3E}">
        <p14:creationId xmlns:p14="http://schemas.microsoft.com/office/powerpoint/2010/main" val="165323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Title 1"/>
          <p:cNvSpPr txBox="1">
            <a:spLocks/>
          </p:cNvSpPr>
          <p:nvPr/>
        </p:nvSpPr>
        <p:spPr>
          <a:xfrm>
            <a:off x="381000" y="243682"/>
            <a:ext cx="8610600" cy="4421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600" dirty="0"/>
              <a:t>Reserve Margin Comparison, HE 5:00 PM vs. 8:00 PM</a:t>
            </a:r>
          </a:p>
        </p:txBody>
      </p:sp>
      <p:sp>
        <p:nvSpPr>
          <p:cNvPr id="12" name="TextBox 11">
            <a:extLst>
              <a:ext uri="{FF2B5EF4-FFF2-40B4-BE49-F238E27FC236}">
                <a16:creationId xmlns:a16="http://schemas.microsoft.com/office/drawing/2014/main" id="{4586BDF1-6300-456F-8A07-ADF74AD3C16F}"/>
              </a:ext>
            </a:extLst>
          </p:cNvPr>
          <p:cNvSpPr txBox="1"/>
          <p:nvPr/>
        </p:nvSpPr>
        <p:spPr>
          <a:xfrm>
            <a:off x="800100" y="917522"/>
            <a:ext cx="7543800" cy="338554"/>
          </a:xfrm>
          <a:prstGeom prst="rect">
            <a:avLst/>
          </a:prstGeom>
          <a:noFill/>
        </p:spPr>
        <p:txBody>
          <a:bodyPr wrap="square" rtlCol="0">
            <a:spAutoFit/>
          </a:bodyPr>
          <a:lstStyle/>
          <a:p>
            <a:r>
              <a:rPr lang="en-US" sz="1600" dirty="0"/>
              <a:t>Reserve Margin % = ((Total Resources – Outages) - Net Demand) / Net Demand</a:t>
            </a:r>
          </a:p>
        </p:txBody>
      </p:sp>
      <p:pic>
        <p:nvPicPr>
          <p:cNvPr id="30" name="Picture 29">
            <a:extLst>
              <a:ext uri="{FF2B5EF4-FFF2-40B4-BE49-F238E27FC236}">
                <a16:creationId xmlns:a16="http://schemas.microsoft.com/office/drawing/2014/main" id="{FBA0C649-1235-4725-A150-1458F9BBC790}"/>
              </a:ext>
            </a:extLst>
          </p:cNvPr>
          <p:cNvPicPr>
            <a:picLocks noChangeAspect="1"/>
          </p:cNvPicPr>
          <p:nvPr/>
        </p:nvPicPr>
        <p:blipFill>
          <a:blip r:embed="rId2"/>
          <a:stretch>
            <a:fillRect/>
          </a:stretch>
        </p:blipFill>
        <p:spPr>
          <a:xfrm>
            <a:off x="5827360" y="2592029"/>
            <a:ext cx="2783914" cy="2028825"/>
          </a:xfrm>
          <a:prstGeom prst="rect">
            <a:avLst/>
          </a:prstGeom>
        </p:spPr>
      </p:pic>
      <p:pic>
        <p:nvPicPr>
          <p:cNvPr id="32" name="Picture 31">
            <a:extLst>
              <a:ext uri="{FF2B5EF4-FFF2-40B4-BE49-F238E27FC236}">
                <a16:creationId xmlns:a16="http://schemas.microsoft.com/office/drawing/2014/main" id="{7C417C12-ADED-4D76-A66B-B2B0030757C7}"/>
              </a:ext>
            </a:extLst>
          </p:cNvPr>
          <p:cNvPicPr>
            <a:picLocks noChangeAspect="1"/>
          </p:cNvPicPr>
          <p:nvPr/>
        </p:nvPicPr>
        <p:blipFill>
          <a:blip r:embed="rId3"/>
          <a:stretch>
            <a:fillRect/>
          </a:stretch>
        </p:blipFill>
        <p:spPr>
          <a:xfrm>
            <a:off x="498335" y="3733800"/>
            <a:ext cx="5190400" cy="2438400"/>
          </a:xfrm>
          <a:prstGeom prst="rect">
            <a:avLst/>
          </a:prstGeom>
        </p:spPr>
      </p:pic>
      <p:pic>
        <p:nvPicPr>
          <p:cNvPr id="34" name="Picture 33">
            <a:extLst>
              <a:ext uri="{FF2B5EF4-FFF2-40B4-BE49-F238E27FC236}">
                <a16:creationId xmlns:a16="http://schemas.microsoft.com/office/drawing/2014/main" id="{E5E3F568-2A4C-42EC-AC5B-DC387AA9E3C1}"/>
              </a:ext>
            </a:extLst>
          </p:cNvPr>
          <p:cNvPicPr>
            <a:picLocks noChangeAspect="1"/>
          </p:cNvPicPr>
          <p:nvPr/>
        </p:nvPicPr>
        <p:blipFill>
          <a:blip r:embed="rId4"/>
          <a:stretch>
            <a:fillRect/>
          </a:stretch>
        </p:blipFill>
        <p:spPr>
          <a:xfrm>
            <a:off x="509799" y="1256076"/>
            <a:ext cx="5190399" cy="2438400"/>
          </a:xfrm>
          <a:prstGeom prst="rect">
            <a:avLst/>
          </a:prstGeom>
        </p:spPr>
      </p:pic>
    </p:spTree>
    <p:extLst>
      <p:ext uri="{BB962C8B-B14F-4D97-AF65-F5344CB8AC3E}">
        <p14:creationId xmlns:p14="http://schemas.microsoft.com/office/powerpoint/2010/main" val="333033861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58126</TotalTime>
  <Words>779</Words>
  <Application>Microsoft Office PowerPoint</Application>
  <PresentationFormat>On-screen Show (4:3)</PresentationFormat>
  <Paragraphs>81</Paragraphs>
  <Slides>14</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1_Custom Design</vt:lpstr>
      <vt:lpstr>Office Theme</vt:lpstr>
      <vt:lpstr>Custom Design</vt:lpstr>
      <vt:lpstr>PowerPoint Presentation</vt:lpstr>
      <vt:lpstr>Model Updates</vt:lpstr>
      <vt:lpstr>Major Model Changes</vt:lpstr>
      <vt:lpstr>Major Model Changes, continued</vt:lpstr>
      <vt:lpstr>Major Model Changes, continued</vt:lpstr>
      <vt:lpstr>Simulation Results</vt:lpstr>
      <vt:lpstr>PowerPoint Presentation</vt:lpstr>
      <vt:lpstr>PowerPoint Presentation</vt:lpstr>
      <vt:lpstr>PowerPoint Presentation</vt:lpstr>
      <vt:lpstr>Probabilistic Variable Sensitivities</vt:lpstr>
      <vt:lpstr>PowerPoint Presentation</vt:lpstr>
      <vt:lpstr>Recap</vt:lpstr>
      <vt:lpstr>Unplanned Outages: SARA vs. Operations Reporting Differences</vt:lpstr>
      <vt:lpstr>Thermal Unplanned Outages: SARA vs. Operations Reporting Differences, continued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696</cp:revision>
  <cp:lastPrinted>2016-11-14T19:26:45Z</cp:lastPrinted>
  <dcterms:created xsi:type="dcterms:W3CDTF">2016-01-21T15:20:31Z</dcterms:created>
  <dcterms:modified xsi:type="dcterms:W3CDTF">2021-08-04T19:47:15Z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