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1" r:id="rId5"/>
    <p:sldId id="273" r:id="rId6"/>
    <p:sldId id="275" r:id="rId7"/>
    <p:sldId id="276" r:id="rId8"/>
    <p:sldId id="270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9" d="100"/>
          <a:sy n="109" d="100"/>
        </p:scale>
        <p:origin x="5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08/05/2021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057" y="207391"/>
            <a:ext cx="10515600" cy="1097534"/>
          </a:xfrm>
        </p:spPr>
        <p:txBody>
          <a:bodyPr>
            <a:normAutofit fontScale="90000"/>
          </a:bodyPr>
          <a:lstStyle/>
          <a:p>
            <a:r>
              <a:rPr lang="en-US" dirty="0"/>
              <a:t>NPRR1056, Market Impact Generic Transmission Constraint (GTC)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057" y="1835150"/>
            <a:ext cx="10515600" cy="4351338"/>
          </a:xfrm>
        </p:spPr>
        <p:txBody>
          <a:bodyPr/>
          <a:lstStyle/>
          <a:p>
            <a:r>
              <a:rPr lang="en-US" dirty="0" smtClean="0"/>
              <a:t>Tabled </a:t>
            </a:r>
            <a:r>
              <a:rPr lang="en-US" dirty="0" smtClean="0"/>
              <a:t>pending new comments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245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269"/>
            <a:ext cx="10515600" cy="1596420"/>
          </a:xfrm>
        </p:spPr>
        <p:txBody>
          <a:bodyPr>
            <a:normAutofit fontScale="90000"/>
          </a:bodyPr>
          <a:lstStyle/>
          <a:p>
            <a:r>
              <a:rPr lang="en-US" dirty="0"/>
              <a:t>NOGRR223 </a:t>
            </a:r>
            <a:r>
              <a:rPr lang="en-US" dirty="0" smtClean="0"/>
              <a:t>- Add </a:t>
            </a:r>
            <a:r>
              <a:rPr lang="en-US" dirty="0"/>
              <a:t>Phasor Measurement Recording Equipment Requirement to Modified Generating Facilities in Interconnection Process.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discussions at OWG, consensus has not been reached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70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NOGRR226 </a:t>
            </a:r>
            <a:r>
              <a:rPr lang="en-US" dirty="0" smtClean="0"/>
              <a:t>- Revision </a:t>
            </a:r>
            <a:r>
              <a:rPr lang="en-US" dirty="0"/>
              <a:t>to 5% Transmission Operator (TO) Load Shedding Relay Set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OWG reached consensus and does not support the original comments submitted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483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847"/>
            <a:ext cx="10515600" cy="1514842"/>
          </a:xfrm>
        </p:spPr>
        <p:txBody>
          <a:bodyPr>
            <a:noAutofit/>
          </a:bodyPr>
          <a:lstStyle/>
          <a:p>
            <a:r>
              <a:rPr lang="en-US" sz="3600" dirty="0"/>
              <a:t>NPRR1077 Extension of Self-Limiting Facility Concept to Settlement Only Generators (SOGs) and Telemetry Requirements for SOGs.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PGRR092, Related to NPRR1077, Extension of Self-Limiting Facility Concept to Settlement Only Generators (SOGs) and Telemetry Requirements for SOGs. </a:t>
            </a:r>
            <a:endParaRPr lang="en-US" dirty="0" smtClean="0"/>
          </a:p>
          <a:p>
            <a:r>
              <a:rPr lang="en-US" dirty="0"/>
              <a:t>RRGRR029, Related to NPRR1077, Extension of Self-Limiting Facility Concept to Settlement Only Generators (SOGs) and Telemetry Requirements for SOGs. 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ERCOT is considering information gathered from the 7/22/2021 work shop and are considering submitting additional comments.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45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 Assignment:   Remaining KTCs from Battery Energy Storage Task Force (BESTF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KTC 15-3 Switchable Resources - ERCOT will have internal discussion on state of charge and limit on switchable resources. </a:t>
            </a:r>
            <a:endParaRPr lang="en-US" dirty="0" smtClean="0"/>
          </a:p>
          <a:p>
            <a:pPr lvl="1"/>
            <a:r>
              <a:rPr lang="en-US" dirty="0" smtClean="0"/>
              <a:t>There </a:t>
            </a:r>
            <a:r>
              <a:rPr lang="en-US" dirty="0"/>
              <a:t>were no initial concerns with ESRs being treated different than any other switchable resource.</a:t>
            </a:r>
          </a:p>
          <a:p>
            <a:pPr lvl="0" hangingPunct="0"/>
            <a:r>
              <a:rPr lang="en-US" dirty="0"/>
              <a:t>KTC 15-4 Provisions Associated with Delayed Outages </a:t>
            </a:r>
            <a:endParaRPr lang="en-US" dirty="0" smtClean="0"/>
          </a:p>
          <a:p>
            <a:pPr lvl="1" hangingPunct="0"/>
            <a:r>
              <a:rPr lang="en-US" dirty="0" smtClean="0"/>
              <a:t>No </a:t>
            </a:r>
            <a:r>
              <a:rPr lang="en-US" dirty="0"/>
              <a:t>initial </a:t>
            </a:r>
            <a:r>
              <a:rPr lang="en-US" dirty="0" smtClean="0"/>
              <a:t>issues or concerns identified.</a:t>
            </a:r>
            <a:endParaRPr lang="en-US" dirty="0"/>
          </a:p>
          <a:p>
            <a:r>
              <a:rPr lang="en-US" dirty="0"/>
              <a:t>No initial reliability </a:t>
            </a:r>
            <a:r>
              <a:rPr lang="en-US" dirty="0" smtClean="0"/>
              <a:t>or operational issues </a:t>
            </a:r>
            <a:r>
              <a:rPr lang="en-US" dirty="0"/>
              <a:t>were recognized by OWG </a:t>
            </a:r>
            <a:r>
              <a:rPr lang="en-US" dirty="0" smtClean="0"/>
              <a:t>during the review of these </a:t>
            </a:r>
            <a:r>
              <a:rPr lang="en-US" dirty="0"/>
              <a:t>two </a:t>
            </a:r>
            <a:r>
              <a:rPr lang="en-US" dirty="0" smtClean="0"/>
              <a:t>items. These will be discussed </a:t>
            </a:r>
            <a:r>
              <a:rPr lang="en-US" dirty="0"/>
              <a:t>again at next OWG. </a:t>
            </a:r>
            <a:r>
              <a:rPr lang="en-US" dirty="0" smtClean="0"/>
              <a:t>If </a:t>
            </a:r>
            <a:r>
              <a:rPr lang="en-US" dirty="0"/>
              <a:t>no reliability </a:t>
            </a:r>
            <a:r>
              <a:rPr lang="en-US" dirty="0" smtClean="0"/>
              <a:t>or operating concerns </a:t>
            </a:r>
            <a:r>
              <a:rPr lang="en-US" dirty="0"/>
              <a:t>are </a:t>
            </a:r>
            <a:r>
              <a:rPr lang="en-US" dirty="0" smtClean="0"/>
              <a:t>identified, </a:t>
            </a:r>
            <a:r>
              <a:rPr lang="en-US" dirty="0"/>
              <a:t>then OWG will </a:t>
            </a:r>
            <a:r>
              <a:rPr lang="en-US" dirty="0" smtClean="0"/>
              <a:t>recommend that ESRs be treated the same as other resources in regards to KTC 15-3 and 15-4.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228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46" y="74978"/>
            <a:ext cx="10515600" cy="1325563"/>
          </a:xfrm>
        </p:spPr>
        <p:txBody>
          <a:bodyPr/>
          <a:lstStyle/>
          <a:p>
            <a:r>
              <a:rPr lang="en-US" dirty="0" smtClean="0"/>
              <a:t>Emergency Conditions List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0541"/>
            <a:ext cx="10515600" cy="5307989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Emergency </a:t>
            </a:r>
            <a:r>
              <a:rPr lang="en-US" dirty="0" smtClean="0"/>
              <a:t>Conditions List items </a:t>
            </a:r>
            <a:r>
              <a:rPr lang="en-US" dirty="0" smtClean="0"/>
              <a:t>are still being discussed at OWG. Item </a:t>
            </a:r>
            <a:r>
              <a:rPr lang="en-US" dirty="0" smtClean="0"/>
              <a:t># Assignments</a:t>
            </a:r>
          </a:p>
          <a:p>
            <a:r>
              <a:rPr lang="en-US" dirty="0" smtClean="0"/>
              <a:t>122 </a:t>
            </a:r>
            <a:r>
              <a:rPr lang="en-US" dirty="0" smtClean="0"/>
              <a:t>- Blake Gross </a:t>
            </a:r>
          </a:p>
          <a:p>
            <a:pPr lvl="1"/>
            <a:r>
              <a:rPr lang="en-US" dirty="0" smtClean="0"/>
              <a:t>122 </a:t>
            </a:r>
            <a:r>
              <a:rPr lang="en-US" dirty="0" smtClean="0"/>
              <a:t>- Dynamic Load Shed - </a:t>
            </a:r>
            <a:r>
              <a:rPr lang="en-US" dirty="0" smtClean="0"/>
              <a:t>pending </a:t>
            </a:r>
            <a:r>
              <a:rPr lang="en-US" dirty="0" smtClean="0"/>
              <a:t>additional data analysis to determine if it is feasible to adjust load shed tables dynamically prior to or during </a:t>
            </a:r>
            <a:r>
              <a:rPr lang="en-US" dirty="0" smtClean="0"/>
              <a:t>event.</a:t>
            </a:r>
          </a:p>
          <a:p>
            <a:r>
              <a:rPr lang="en-US" dirty="0" smtClean="0"/>
              <a:t>5 - Outage Scheduler – Ian Haley – ERCOT has filed NPRR1084. During discussion at OWG, stakeholders expressed concerns on the comments submitted. </a:t>
            </a:r>
          </a:p>
          <a:p>
            <a:r>
              <a:rPr lang="en-US" dirty="0" smtClean="0"/>
              <a:t>6 </a:t>
            </a:r>
            <a:r>
              <a:rPr lang="en-US" dirty="0" smtClean="0"/>
              <a:t>- Resource Telemetry – Lori Simpson </a:t>
            </a:r>
            <a:r>
              <a:rPr lang="en-US" dirty="0" smtClean="0"/>
              <a:t>presented some ideas for discussion at OWG including comments submitted in NPRR1085.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31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Conditions List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49 </a:t>
            </a:r>
            <a:r>
              <a:rPr lang="en-US" dirty="0" smtClean="0"/>
              <a:t>- Energy Emergency Alert Review </a:t>
            </a:r>
            <a:r>
              <a:rPr lang="en-US" dirty="0"/>
              <a:t>- David Detelich </a:t>
            </a:r>
            <a:endParaRPr lang="en-US" dirty="0" smtClean="0"/>
          </a:p>
          <a:p>
            <a:pPr lvl="1"/>
            <a:r>
              <a:rPr lang="en-US" dirty="0" smtClean="0"/>
              <a:t>Discussions are continuing. </a:t>
            </a:r>
            <a:endParaRPr lang="en-US" dirty="0" smtClean="0"/>
          </a:p>
          <a:p>
            <a:r>
              <a:rPr lang="en-US" dirty="0" smtClean="0"/>
              <a:t>51 - </a:t>
            </a:r>
            <a:r>
              <a:rPr lang="en-US" dirty="0" smtClean="0"/>
              <a:t>Review </a:t>
            </a:r>
            <a:r>
              <a:rPr lang="en-US" dirty="0" smtClean="0"/>
              <a:t>GTC Management During EEA </a:t>
            </a:r>
          </a:p>
          <a:p>
            <a:r>
              <a:rPr lang="en-US" dirty="0" smtClean="0"/>
              <a:t>73 </a:t>
            </a:r>
            <a:r>
              <a:rPr lang="en-US" dirty="0" smtClean="0"/>
              <a:t>- Review PRC EEA Trigger and ORDC Min. Reserve Levels – No update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74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3973</TotalTime>
  <Words>437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NPRR1056, Market Impact Generic Transmission Constraint (GTC) Notification</vt:lpstr>
      <vt:lpstr>NOGRR223 - Add Phasor Measurement Recording Equipment Requirement to Modified Generating Facilities in Interconnection Process.</vt:lpstr>
      <vt:lpstr>NOGRR226 - Revision to 5% Transmission Operator (TO) Load Shedding Relay Set Point</vt:lpstr>
      <vt:lpstr>NPRR1077 Extension of Self-Limiting Facility Concept to Settlement Only Generators (SOGs) and Telemetry Requirements for SOGs. </vt:lpstr>
      <vt:lpstr>TAC Assignment:   Remaining KTCs from Battery Energy Storage Task Force (BESTF)</vt:lpstr>
      <vt:lpstr>Emergency Conditions List Review</vt:lpstr>
      <vt:lpstr>Emergency Conditions List Review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240</cp:revision>
  <dcterms:created xsi:type="dcterms:W3CDTF">2017-05-03T20:12:06Z</dcterms:created>
  <dcterms:modified xsi:type="dcterms:W3CDTF">2021-08-04T20:26:28Z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