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0"/>
  </p:notesMasterIdLst>
  <p:sldIdLst>
    <p:sldId id="256" r:id="rId2"/>
    <p:sldId id="277" r:id="rId3"/>
    <p:sldId id="274" r:id="rId4"/>
    <p:sldId id="276" r:id="rId5"/>
    <p:sldId id="283" r:id="rId6"/>
    <p:sldId id="284" r:id="rId7"/>
    <p:sldId id="285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>
        <p:scale>
          <a:sx n="67" d="100"/>
          <a:sy n="67" d="100"/>
        </p:scale>
        <p:origin x="1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August 4, 2021</a:t>
            </a:r>
          </a:p>
          <a:p>
            <a:r>
              <a:rPr lang="en-US" dirty="0"/>
              <a:t>From July 12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Increase the minimum quantities of Responsive Reserve Service and Non-Spinning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99360"/>
            <a:ext cx="7772400" cy="367284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Topics for this meeting came from the document </a:t>
            </a:r>
            <a:r>
              <a:rPr lang="en-US" u="sng" dirty="0"/>
              <a:t>For Evaluation at WMWG July 7, 2021 WMS</a:t>
            </a:r>
          </a:p>
          <a:p>
            <a:r>
              <a:rPr lang="en-US" dirty="0"/>
              <a:t>The increased quantities went into effect on the day of the meeting</a:t>
            </a:r>
          </a:p>
          <a:p>
            <a:r>
              <a:rPr lang="en-US" dirty="0"/>
              <a:t>The goal is to have 6,500 MW of reserves.</a:t>
            </a:r>
          </a:p>
          <a:p>
            <a:pPr lvl="1"/>
            <a:r>
              <a:rPr lang="en-US" dirty="0"/>
              <a:t>Twelve resources were issued RUC instructions on the 12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Offline Non-Spin was not accounted in 6500 MW. ERCOT started counting it on Jul 13</a:t>
            </a:r>
            <a:r>
              <a:rPr lang="en-US" baseline="30000" dirty="0"/>
              <a:t>th</a:t>
            </a:r>
            <a:r>
              <a:rPr lang="en-US" dirty="0"/>
              <a:t> (CMWG)</a:t>
            </a:r>
            <a:endParaRPr lang="en-US" baseline="30000" dirty="0"/>
          </a:p>
          <a:p>
            <a:pPr lvl="1"/>
            <a:r>
              <a:rPr lang="en-US" dirty="0"/>
              <a:t>ERCOT did not have staff that could address the RUC process at this meeting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The Forecast Variability web page is updated daily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by 2:00 PM</a:t>
            </a:r>
          </a:p>
          <a:p>
            <a:pPr lvl="1"/>
            <a:r>
              <a:rPr lang="en-US" dirty="0"/>
              <a:t>This is used to determine if the extra 1,000MW NSRS will be required</a:t>
            </a:r>
          </a:p>
          <a:p>
            <a:pPr lvl="1"/>
            <a:r>
              <a:rPr lang="en-US" dirty="0"/>
              <a:t>ERCOT can increase the quantity one or two days ahead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Energy Pricing Impacts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93976"/>
            <a:ext cx="7704667" cy="42770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ERCOT will discuss the following internally and report back to WMWG</a:t>
            </a:r>
          </a:p>
          <a:p>
            <a:pPr lvl="1"/>
            <a:r>
              <a:rPr lang="en-US" dirty="0"/>
              <a:t>Should offline NSRS be deployed before SCED could get to market based offers from QSGR not providing NSRS?</a:t>
            </a:r>
          </a:p>
          <a:p>
            <a:pPr lvl="1"/>
            <a:r>
              <a:rPr lang="en-US" dirty="0"/>
              <a:t>Should offline NSRS be deployed in chunks?</a:t>
            </a:r>
          </a:p>
          <a:p>
            <a:pPr lvl="2"/>
            <a:r>
              <a:rPr lang="en-US" dirty="0"/>
              <a:t>How to choose which blocks to deploy</a:t>
            </a:r>
          </a:p>
          <a:p>
            <a:r>
              <a:rPr lang="en-US" dirty="0"/>
              <a:t>Proposed protocol revisions presented for the following</a:t>
            </a:r>
          </a:p>
          <a:p>
            <a:pPr lvl="1"/>
            <a:r>
              <a:rPr lang="en-US" dirty="0"/>
              <a:t>Should Online reserves be below certain level in addition to PRC &lt;3200 before offline NSRS is deployed? </a:t>
            </a:r>
          </a:p>
          <a:p>
            <a:pPr lvl="2"/>
            <a:r>
              <a:rPr lang="en-US" dirty="0"/>
              <a:t>Should Real-Time On-Line Reserves be less than 4000MW?</a:t>
            </a:r>
          </a:p>
          <a:p>
            <a:pPr lvl="1"/>
            <a:r>
              <a:rPr lang="en-US" dirty="0"/>
              <a:t>Should $75/MWh offer floor language for online reserves be extended to offline reserves?</a:t>
            </a:r>
          </a:p>
          <a:p>
            <a:pPr lvl="2"/>
            <a:r>
              <a:rPr lang="en-US" dirty="0"/>
              <a:t>This can be a QSE behavior change. System change is not required.</a:t>
            </a:r>
          </a:p>
          <a:p>
            <a:pPr lvl="1"/>
            <a:r>
              <a:rPr lang="en-US" dirty="0"/>
              <a:t>Should 0-lsl of offline NSRS be relaxed in pricing run?</a:t>
            </a:r>
          </a:p>
          <a:p>
            <a:pPr lvl="2"/>
            <a:r>
              <a:rPr lang="en-US" dirty="0"/>
              <a:t>This would require a system change</a:t>
            </a:r>
          </a:p>
          <a:p>
            <a:pPr lvl="1"/>
            <a:r>
              <a:rPr lang="en-US" dirty="0"/>
              <a:t>Market participant will submit NPRR</a:t>
            </a:r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impact to retailers on procuring additional reserves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Should self-arrangements be opened up further to increase liquidity &amp; enable hedging?</a:t>
            </a:r>
          </a:p>
          <a:p>
            <a:pPr lvl="1"/>
            <a:r>
              <a:rPr lang="en-US" dirty="0"/>
              <a:t>Section 4.4.7.1 Self-Arranged Ancillary Service Quantities provides the ability</a:t>
            </a:r>
          </a:p>
          <a:p>
            <a:pPr lvl="1"/>
            <a:r>
              <a:rPr lang="en-US" dirty="0"/>
              <a:t>Discussion of increasing the quantities or are they adequate</a:t>
            </a:r>
          </a:p>
          <a:p>
            <a:pPr lvl="1"/>
            <a:r>
              <a:rPr lang="en-US" dirty="0"/>
              <a:t>Possible issues of driving MCPC to zero </a:t>
            </a:r>
          </a:p>
          <a:p>
            <a:pPr lvl="1"/>
            <a:r>
              <a:rPr lang="en-US" dirty="0"/>
              <a:t>Unconstrained quantities could lead to errors due to lack of validation</a:t>
            </a:r>
          </a:p>
          <a:p>
            <a:pPr lvl="1"/>
            <a:r>
              <a:rPr lang="en-US" dirty="0"/>
              <a:t>No resolution </a:t>
            </a:r>
          </a:p>
          <a:p>
            <a:r>
              <a:rPr lang="en-US" dirty="0"/>
              <a:t>Provide update on aggregate capacity qualified to provide AS </a:t>
            </a:r>
          </a:p>
          <a:p>
            <a:pPr lvl="1"/>
            <a:r>
              <a:rPr lang="en-US" dirty="0"/>
              <a:t>ERCOT reports the quantities based on review of offers</a:t>
            </a:r>
          </a:p>
          <a:p>
            <a:pPr lvl="1"/>
            <a:r>
              <a:rPr lang="en-US" dirty="0"/>
              <a:t>Off-line qualified – 5,700 MW</a:t>
            </a:r>
          </a:p>
          <a:p>
            <a:pPr lvl="1"/>
            <a:r>
              <a:rPr lang="en-US" dirty="0"/>
              <a:t>On-line qualified – 9,300 MW</a:t>
            </a:r>
          </a:p>
        </p:txBody>
      </p:sp>
    </p:spTree>
    <p:extLst>
      <p:ext uri="{BB962C8B-B14F-4D97-AF65-F5344CB8AC3E}">
        <p14:creationId xmlns:p14="http://schemas.microsoft.com/office/powerpoint/2010/main" val="225991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Reports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WMWG wants a report added to track the effectiveness of the Forecast Variability determinations</a:t>
            </a:r>
          </a:p>
          <a:p>
            <a:pPr lvl="1"/>
            <a:r>
              <a:rPr lang="en-US" dirty="0"/>
              <a:t>ERCOT explained the analysis that goes into the determination</a:t>
            </a:r>
          </a:p>
          <a:p>
            <a:pPr lvl="1"/>
            <a:r>
              <a:rPr lang="en-US" dirty="0"/>
              <a:t>ERCOT will determine how to make a report for this</a:t>
            </a:r>
          </a:p>
          <a:p>
            <a:r>
              <a:rPr lang="en-US" dirty="0"/>
              <a:t>Reminder that the RUC review report is included in the monthly Board report</a:t>
            </a:r>
          </a:p>
          <a:p>
            <a:pPr lvl="1"/>
            <a:r>
              <a:rPr lang="en-US" dirty="0"/>
              <a:t>WMWG will review this report monthly</a:t>
            </a:r>
          </a:p>
          <a:p>
            <a:pPr lvl="1"/>
            <a:r>
              <a:rPr lang="en-US" dirty="0"/>
              <a:t>Want to ensure sufficient detail is in the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concerns raised for NPRR1080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Proposals reviewed to </a:t>
            </a:r>
          </a:p>
          <a:p>
            <a:pPr lvl="1"/>
            <a:r>
              <a:rPr lang="en-US" dirty="0"/>
              <a:t>Change the compensation for resources that are assigned AS in RT</a:t>
            </a:r>
          </a:p>
          <a:p>
            <a:pPr marL="274320" lvl="1" indent="0">
              <a:buNone/>
            </a:pPr>
            <a:r>
              <a:rPr lang="en-US" dirty="0"/>
              <a:t>Concerns: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AS assigned does NOT receive a capacity payment. Of the 3 RT components (LMP + ORDC + RDPA), a unit only receives LMP.</a:t>
            </a:r>
          </a:p>
          <a:p>
            <a:pPr lvl="2"/>
            <a:r>
              <a:rPr lang="en-US" dirty="0"/>
              <a:t>ERCOT clarified that resources are getting paid via AS imbalance. The assigned AS is not included in AS responsibility.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Undeployed NSRS, deployed DRS, and NFRC are not getting paid LMP </a:t>
            </a:r>
          </a:p>
          <a:p>
            <a:pPr lvl="2"/>
            <a:r>
              <a:rPr lang="en-US" dirty="0"/>
              <a:t>Will NSRS be assigned in RT?- ERCOT don’t see a reason for Non-Spin assignment.</a:t>
            </a:r>
          </a:p>
          <a:p>
            <a:pPr lvl="2"/>
            <a:r>
              <a:rPr lang="en-US" dirty="0"/>
              <a:t>Sponsor will work with ERCOT on this item.</a:t>
            </a:r>
          </a:p>
        </p:txBody>
      </p:sp>
    </p:spTree>
    <p:extLst>
      <p:ext uri="{BB962C8B-B14F-4D97-AF65-F5344CB8AC3E}">
        <p14:creationId xmlns:p14="http://schemas.microsoft.com/office/powerpoint/2010/main" val="212717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concerns raised for NPRR1080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Proposals reviewed to </a:t>
            </a:r>
          </a:p>
          <a:p>
            <a:pPr lvl="1"/>
            <a:r>
              <a:rPr lang="en-US" dirty="0"/>
              <a:t>Setting ASPFs for Reg &amp; RRS above SWCAP and capping AS prices at SWCAP to award Reg &amp; RRS instead of energy in DAM</a:t>
            </a:r>
          </a:p>
          <a:p>
            <a:pPr lvl="2"/>
            <a:r>
              <a:rPr lang="en-US" dirty="0"/>
              <a:t>This method will reduce need for uplift</a:t>
            </a:r>
          </a:p>
          <a:p>
            <a:pPr lvl="2"/>
            <a:r>
              <a:rPr lang="en-US" dirty="0"/>
              <a:t>Sponsor will work with commission staff on this proposal.</a:t>
            </a:r>
          </a:p>
          <a:p>
            <a:r>
              <a:rPr lang="en-US" dirty="0"/>
              <a:t>Discussion on AS Plan as an obligation</a:t>
            </a:r>
          </a:p>
          <a:p>
            <a:pPr lvl="1"/>
            <a:r>
              <a:rPr lang="en-US" dirty="0"/>
              <a:t>If minimum requirements are not met, ERCOT will RUC resources</a:t>
            </a:r>
          </a:p>
          <a:p>
            <a:pPr lvl="2"/>
            <a:r>
              <a:rPr lang="en-US" dirty="0"/>
              <a:t>Capacity short QSE’s charged for the RUC make-whole</a:t>
            </a:r>
          </a:p>
        </p:txBody>
      </p:sp>
    </p:spTree>
    <p:extLst>
      <p:ext uri="{BB962C8B-B14F-4D97-AF65-F5344CB8AC3E}">
        <p14:creationId xmlns:p14="http://schemas.microsoft.com/office/powerpoint/2010/main" val="117592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August 23</a:t>
            </a:r>
          </a:p>
          <a:p>
            <a:pPr lvl="1"/>
            <a:r>
              <a:rPr lang="en-US" dirty="0"/>
              <a:t>Continue on these topics</a:t>
            </a:r>
          </a:p>
          <a:p>
            <a:pPr lvl="1"/>
            <a:r>
              <a:rPr lang="en-US" dirty="0"/>
              <a:t>Follow up on Emergency issues assignments including assigned NPRR’s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7305</TotalTime>
  <Words>636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Increase the minimum quantities of Responsive Reserve Service and Non-Spinning Reserve Service</vt:lpstr>
      <vt:lpstr>Energy Pricing Impacts</vt:lpstr>
      <vt:lpstr>Review impact to retailers on procuring additional reserves </vt:lpstr>
      <vt:lpstr>ERCOT Reports</vt:lpstr>
      <vt:lpstr>Address concerns raised for NPRR1080 </vt:lpstr>
      <vt:lpstr>Address concerns raised for NPRR1080 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Sithuraj, Murali</cp:lastModifiedBy>
  <cp:revision>304</cp:revision>
  <dcterms:created xsi:type="dcterms:W3CDTF">2019-02-22T15:15:24Z</dcterms:created>
  <dcterms:modified xsi:type="dcterms:W3CDTF">2021-08-03T21:25:10Z</dcterms:modified>
</cp:coreProperties>
</file>