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17"/>
  </p:notesMasterIdLst>
  <p:sldIdLst>
    <p:sldId id="256" r:id="rId5"/>
    <p:sldId id="257" r:id="rId6"/>
    <p:sldId id="303" r:id="rId7"/>
    <p:sldId id="295" r:id="rId8"/>
    <p:sldId id="301" r:id="rId9"/>
    <p:sldId id="296" r:id="rId10"/>
    <p:sldId id="300" r:id="rId11"/>
    <p:sldId id="297" r:id="rId12"/>
    <p:sldId id="302" r:id="rId13"/>
    <p:sldId id="299" r:id="rId14"/>
    <p:sldId id="294" r:id="rId15"/>
    <p:sldId id="26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275" autoAdjust="0"/>
  </p:normalViewPr>
  <p:slideViewPr>
    <p:cSldViewPr snapToGrid="0">
      <p:cViewPr varScale="1">
        <p:scale>
          <a:sx n="111" d="100"/>
          <a:sy n="111" d="100"/>
        </p:scale>
        <p:origin x="524" y="84"/>
      </p:cViewPr>
      <p:guideLst/>
    </p:cSldViewPr>
  </p:slideViewPr>
  <p:outlineViewPr>
    <p:cViewPr>
      <p:scale>
        <a:sx n="33" d="100"/>
        <a:sy n="33" d="100"/>
      </p:scale>
      <p:origin x="0" y="-182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3D4CCC-D63D-4A27-9030-0768DFA57A1A}" type="datetimeFigureOut">
              <a:rPr lang="en-US" smtClean="0"/>
              <a:t>8/3/2021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2A20C7-77E0-40E9-B5CA-2A3719941DC2}" type="slidenum">
              <a:rPr lang="en-US" smtClean="0"/>
              <a:t>‹#›</a:t>
            </a:fld>
            <a:endParaRPr lang="en-US"/>
          </a:p>
        </p:txBody>
      </p:sp>
    </p:spTree>
    <p:extLst>
      <p:ext uri="{BB962C8B-B14F-4D97-AF65-F5344CB8AC3E}">
        <p14:creationId xmlns:p14="http://schemas.microsoft.com/office/powerpoint/2010/main" val="3662008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25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08079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335388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17675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689093-469E-468C-ABA2-5CF0A6764A51}"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12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89093-469E-468C-ABA2-5CF0A6764A51}" type="datetimeFigureOut">
              <a:rPr lang="en-US" smtClean="0"/>
              <a:t>8/3/2021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5527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89093-469E-468C-ABA2-5CF0A6764A51}" type="datetimeFigureOut">
              <a:rPr lang="en-US" smtClean="0"/>
              <a:t>8/3/2021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417380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89093-469E-468C-ABA2-5CF0A6764A51}" type="datetimeFigureOut">
              <a:rPr lang="en-US" smtClean="0"/>
              <a:t>8/3/2021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60757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5689093-469E-468C-ABA2-5CF0A6764A51}" type="datetimeFigureOut">
              <a:rPr lang="en-US" smtClean="0"/>
              <a:t>8/3/2021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85659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5689093-469E-468C-ABA2-5CF0A6764A51}" type="datetimeFigureOut">
              <a:rPr lang="en-US" smtClean="0"/>
              <a:t>8/3/2021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DD09DB-E614-4478-BE4D-547C2F5E64C9}" type="slidenum">
              <a:rPr lang="en-US" smtClean="0"/>
              <a:t>‹#›</a:t>
            </a:fld>
            <a:endParaRPr lang="en-US"/>
          </a:p>
        </p:txBody>
      </p:sp>
    </p:spTree>
    <p:extLst>
      <p:ext uri="{BB962C8B-B14F-4D97-AF65-F5344CB8AC3E}">
        <p14:creationId xmlns:p14="http://schemas.microsoft.com/office/powerpoint/2010/main" val="67268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89093-469E-468C-ABA2-5CF0A6764A51}" type="datetimeFigureOut">
              <a:rPr lang="en-US" smtClean="0"/>
              <a:t>8/3/2021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59636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689093-469E-468C-ABA2-5CF0A6764A51}" type="datetimeFigureOut">
              <a:rPr lang="en-US" smtClean="0"/>
              <a:t>8/3/2021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2DD09DB-E614-4478-BE4D-547C2F5E64C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701344"/>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ercot.com/content/wcm/key_documents_lists/218739/SODG_RFI_2021_Summary_-_Updated.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ercot.com/content/wcm/key_documents_lists/218739/DSWG_July_29_2021_February_Winter_Event_Analysis_Raish_.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ercot.com/content/wcm/key_documents_lists/218739/NPRR_1090_ERS_Winter_Storm_Uri_Lessons_Learned_Changes_and_Other_ERS_Items.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9E242A-A689-4DF5-95ED-B6BA05F2E2FF}"/>
              </a:ext>
            </a:extLst>
          </p:cNvPr>
          <p:cNvSpPr>
            <a:spLocks noGrp="1"/>
          </p:cNvSpPr>
          <p:nvPr>
            <p:ph type="ctrTitle"/>
          </p:nvPr>
        </p:nvSpPr>
        <p:spPr>
          <a:xfrm>
            <a:off x="838199" y="1093788"/>
            <a:ext cx="10506455" cy="2967208"/>
          </a:xfrm>
        </p:spPr>
        <p:txBody>
          <a:bodyPr>
            <a:normAutofit/>
          </a:bodyPr>
          <a:lstStyle/>
          <a:p>
            <a:pPr algn="l"/>
            <a:r>
              <a:rPr lang="en-US" sz="8000" dirty="0"/>
              <a:t>DSWG Report</a:t>
            </a:r>
          </a:p>
        </p:txBody>
      </p:sp>
      <p:sp>
        <p:nvSpPr>
          <p:cNvPr id="3" name="Subtitle 2">
            <a:extLst>
              <a:ext uri="{FF2B5EF4-FFF2-40B4-BE49-F238E27FC236}">
                <a16:creationId xmlns="" xmlns:a16="http://schemas.microsoft.com/office/drawing/2014/main" id="{DAF09D7D-76C4-4ABA-9706-116A5D45E4BC}"/>
              </a:ext>
            </a:extLst>
          </p:cNvPr>
          <p:cNvSpPr>
            <a:spLocks noGrp="1"/>
          </p:cNvSpPr>
          <p:nvPr>
            <p:ph type="subTitle" idx="1"/>
          </p:nvPr>
        </p:nvSpPr>
        <p:spPr>
          <a:xfrm>
            <a:off x="5921830" y="4619624"/>
            <a:ext cx="5425874" cy="1038225"/>
          </a:xfrm>
        </p:spPr>
        <p:txBody>
          <a:bodyPr>
            <a:normAutofit/>
          </a:bodyPr>
          <a:lstStyle/>
          <a:p>
            <a:pPr algn="r"/>
            <a:r>
              <a:rPr lang="en-US" dirty="0"/>
              <a:t>Christian </a:t>
            </a:r>
            <a:r>
              <a:rPr lang="en-US" dirty="0" err="1"/>
              <a:t>powell</a:t>
            </a:r>
            <a:endParaRPr lang="en-US" dirty="0"/>
          </a:p>
          <a:p>
            <a:pPr algn="r"/>
            <a:r>
              <a:rPr lang="en-US" dirty="0"/>
              <a:t>WMS Meeting – </a:t>
            </a:r>
            <a:r>
              <a:rPr lang="en-US" dirty="0" smtClean="0"/>
              <a:t>august </a:t>
            </a:r>
            <a:r>
              <a:rPr lang="en-US" dirty="0"/>
              <a:t>2021 </a:t>
            </a:r>
          </a:p>
        </p:txBody>
      </p:sp>
    </p:spTree>
    <p:extLst>
      <p:ext uri="{BB962C8B-B14F-4D97-AF65-F5344CB8AC3E}">
        <p14:creationId xmlns:p14="http://schemas.microsoft.com/office/powerpoint/2010/main" val="1872770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SODG RFI Summary for Winter Storm Uri (Emergency Conditions Item 98</a:t>
            </a:r>
            <a:r>
              <a:rPr lang="en-US" sz="2800" dirty="0" smtClean="0"/>
              <a:t>)</a:t>
            </a:r>
            <a:endParaRPr lang="en-US" sz="2800" dirty="0"/>
          </a:p>
        </p:txBody>
      </p:sp>
      <p:sp>
        <p:nvSpPr>
          <p:cNvPr id="3" name="Content Placeholder 2"/>
          <p:cNvSpPr>
            <a:spLocks noGrp="1"/>
          </p:cNvSpPr>
          <p:nvPr>
            <p:ph idx="1"/>
          </p:nvPr>
        </p:nvSpPr>
        <p:spPr>
          <a:xfrm>
            <a:off x="1097280" y="1845733"/>
            <a:ext cx="10058400" cy="4428545"/>
          </a:xfrm>
        </p:spPr>
        <p:txBody>
          <a:bodyPr>
            <a:normAutofit fontScale="85000" lnSpcReduction="20000"/>
          </a:bodyPr>
          <a:lstStyle/>
          <a:p>
            <a:r>
              <a:rPr lang="en-US" dirty="0" smtClean="0"/>
              <a:t>ERCOT gave </a:t>
            </a:r>
            <a:r>
              <a:rPr lang="en-US" dirty="0" smtClean="0">
                <a:hlinkClick r:id="rId2"/>
              </a:rPr>
              <a:t>presentation</a:t>
            </a:r>
            <a:r>
              <a:rPr lang="en-US" dirty="0" smtClean="0"/>
              <a:t> on SODG RFI responses received.</a:t>
            </a:r>
          </a:p>
          <a:p>
            <a:endParaRPr lang="en-US" dirty="0" smtClean="0"/>
          </a:p>
          <a:p>
            <a:endParaRPr lang="en-US" dirty="0"/>
          </a:p>
          <a:p>
            <a:endParaRPr lang="en-US" dirty="0" smtClean="0"/>
          </a:p>
          <a:p>
            <a:endParaRPr lang="en-US" dirty="0"/>
          </a:p>
          <a:p>
            <a:endParaRPr lang="en-US" dirty="0" smtClean="0"/>
          </a:p>
          <a:p>
            <a:endParaRPr lang="en-US" dirty="0"/>
          </a:p>
          <a:p>
            <a:pPr marL="0" indent="0">
              <a:buNone/>
            </a:pPr>
            <a:endParaRPr lang="en-US" dirty="0"/>
          </a:p>
          <a:p>
            <a:pPr marL="0" indent="0">
              <a:buNone/>
            </a:pPr>
            <a:endParaRPr lang="en-US" dirty="0" smtClean="0"/>
          </a:p>
          <a:p>
            <a:endParaRPr lang="en-US" dirty="0" smtClean="0"/>
          </a:p>
          <a:p>
            <a:r>
              <a:rPr lang="en-US" dirty="0" smtClean="0"/>
              <a:t>ERCOT does not believe that more needs to be done on the SODG (DER-light) side of DR. </a:t>
            </a:r>
          </a:p>
          <a:p>
            <a:r>
              <a:rPr lang="en-US" dirty="0" smtClean="0"/>
              <a:t>ERCOT is reviewing the needs on the DGR (DER-heavy) side of DR. </a:t>
            </a:r>
          </a:p>
          <a:p>
            <a:endParaRPr lang="en-US" dirty="0"/>
          </a:p>
        </p:txBody>
      </p:sp>
      <p:pic>
        <p:nvPicPr>
          <p:cNvPr id="4" name="Picture 3"/>
          <p:cNvPicPr>
            <a:picLocks noChangeAspect="1"/>
          </p:cNvPicPr>
          <p:nvPr/>
        </p:nvPicPr>
        <p:blipFill>
          <a:blip r:embed="rId3"/>
          <a:stretch>
            <a:fillRect/>
          </a:stretch>
        </p:blipFill>
        <p:spPr>
          <a:xfrm>
            <a:off x="1197226" y="2162035"/>
            <a:ext cx="4280923" cy="310896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645592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97280" y="286604"/>
            <a:ext cx="10058400" cy="914044"/>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mtClean="0"/>
              <a:t>Emergency Conditions List</a:t>
            </a:r>
            <a:endParaRPr lang="en-US" dirty="0"/>
          </a:p>
        </p:txBody>
      </p:sp>
      <p:sp>
        <p:nvSpPr>
          <p:cNvPr id="3" name="Content Placeholder 4"/>
          <p:cNvSpPr txBox="1">
            <a:spLocks/>
          </p:cNvSpPr>
          <p:nvPr/>
        </p:nvSpPr>
        <p:spPr>
          <a:xfrm>
            <a:off x="906449" y="1097279"/>
            <a:ext cx="10408257" cy="5208105"/>
          </a:xfrm>
          <a:prstGeom prst="rect">
            <a:avLst/>
          </a:prstGeom>
        </p:spPr>
        <p:txBody>
          <a:bodyPr>
            <a:normAutofit fontScale="6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b="1" u="sng" dirty="0" smtClean="0"/>
              <a:t>Item 48 </a:t>
            </a:r>
            <a:r>
              <a:rPr lang="en-US" dirty="0" smtClean="0"/>
              <a:t>- ERCOT presented data at 4/16 and 5/28 meetings for deployment results for ERS and LR. ERCOT has established a lessons learned list and submitted NPRR1090 on these items. Participants requesting additional time to review. </a:t>
            </a:r>
          </a:p>
          <a:p>
            <a:r>
              <a:rPr lang="en-US" b="1" u="sng" dirty="0" smtClean="0"/>
              <a:t>Item 50 </a:t>
            </a:r>
            <a:r>
              <a:rPr lang="en-US" dirty="0" smtClean="0"/>
              <a:t>- ERCOT presented data at 4/16 and 5/28 meetings for DR results (including REP and NOIE) during February event.  LR providing RRS program education session will be provided at later DSWG meeting for how program actually works, is dispatched, and is settled. </a:t>
            </a:r>
          </a:p>
          <a:p>
            <a:r>
              <a:rPr lang="en-US" b="1" u="sng" dirty="0" smtClean="0"/>
              <a:t>Item 62 </a:t>
            </a:r>
            <a:r>
              <a:rPr lang="en-US" dirty="0" smtClean="0"/>
              <a:t>- Load Resources: ERCOT submitted NPRR1087 related to a prohibition on load essential for the generation fuel supply chain and Critical Loads from LR and ERS. Point person from DSWG is Ian Haley (</a:t>
            </a:r>
            <a:r>
              <a:rPr lang="en-US" dirty="0" err="1" smtClean="0"/>
              <a:t>Luminant</a:t>
            </a:r>
            <a:r>
              <a:rPr lang="en-US" dirty="0" smtClean="0"/>
              <a:t>). Participants filing comments and many questions around implementation. </a:t>
            </a:r>
          </a:p>
          <a:p>
            <a:r>
              <a:rPr lang="en-US" b="1" u="sng" dirty="0" smtClean="0"/>
              <a:t>Item 64 </a:t>
            </a:r>
            <a:r>
              <a:rPr lang="en-US" dirty="0" smtClean="0"/>
              <a:t>- Awaiting further direction from WMS or the PUC. </a:t>
            </a:r>
          </a:p>
          <a:p>
            <a:r>
              <a:rPr lang="en-US" b="1" u="sng" dirty="0" smtClean="0"/>
              <a:t>Item 74 </a:t>
            </a:r>
            <a:r>
              <a:rPr lang="en-US" dirty="0" smtClean="0"/>
              <a:t>- Investigating adding this as a June DSWG Agenda Item.</a:t>
            </a:r>
          </a:p>
          <a:p>
            <a:r>
              <a:rPr lang="en-US" b="1" u="sng" dirty="0" smtClean="0"/>
              <a:t>Item 96 </a:t>
            </a:r>
            <a:r>
              <a:rPr lang="en-US" dirty="0" smtClean="0"/>
              <a:t>- DR performance has been presented. AS imbalance charge issue to be worked on with in conjunction with WMWG and SAWG. Point persons from DSWG are Mike Hourihan (CPOWER) and Holly O'Neill (MP2).</a:t>
            </a:r>
          </a:p>
          <a:p>
            <a:r>
              <a:rPr lang="en-US" b="1" u="sng" dirty="0" smtClean="0"/>
              <a:t>Item 97 </a:t>
            </a:r>
            <a:r>
              <a:rPr lang="en-US" dirty="0" smtClean="0"/>
              <a:t>- See item 62.</a:t>
            </a:r>
          </a:p>
          <a:p>
            <a:r>
              <a:rPr lang="en-US" b="1" u="sng" dirty="0" smtClean="0"/>
              <a:t>Item 98 </a:t>
            </a:r>
            <a:r>
              <a:rPr lang="en-US" dirty="0" smtClean="0"/>
              <a:t>- Generally believe more DER would help. SODG RFI summary provided by ERCOT. DGR to be future topic with expected completion by Q1-2022.</a:t>
            </a:r>
          </a:p>
          <a:p>
            <a:r>
              <a:rPr lang="en-US" b="1" u="sng" dirty="0" smtClean="0"/>
              <a:t>Item 101 </a:t>
            </a:r>
            <a:r>
              <a:rPr lang="en-US" dirty="0" smtClean="0"/>
              <a:t>- Completed and presented to May WMS.</a:t>
            </a:r>
          </a:p>
          <a:p>
            <a:r>
              <a:rPr lang="en-US" b="1" u="sng" dirty="0" smtClean="0"/>
              <a:t>Item 102 </a:t>
            </a:r>
            <a:r>
              <a:rPr lang="en-US" dirty="0" smtClean="0"/>
              <a:t>- Completed and presented to May WMS.</a:t>
            </a:r>
          </a:p>
          <a:p>
            <a:r>
              <a:rPr lang="en-US" b="1" u="sng" dirty="0" smtClean="0"/>
              <a:t>Item 103 </a:t>
            </a:r>
            <a:r>
              <a:rPr lang="en-US" dirty="0" smtClean="0"/>
              <a:t>– Completed and presented to August WMS. </a:t>
            </a:r>
          </a:p>
          <a:p>
            <a:r>
              <a:rPr lang="en-US" b="1" u="sng" dirty="0" smtClean="0"/>
              <a:t>Item 104 </a:t>
            </a:r>
            <a:r>
              <a:rPr lang="en-US" dirty="0" smtClean="0"/>
              <a:t>- Generally believe more response, including ERS, would have helped, but so would more generation. This question beyond DSWG, but as data tells the story will report back to WMS. </a:t>
            </a:r>
          </a:p>
          <a:p>
            <a:r>
              <a:rPr lang="en-US" b="1" u="sng" dirty="0" smtClean="0"/>
              <a:t>Other</a:t>
            </a:r>
            <a:r>
              <a:rPr lang="en-US" dirty="0" smtClean="0"/>
              <a:t> - Is </a:t>
            </a:r>
            <a:r>
              <a:rPr lang="en-US" dirty="0" err="1" smtClean="0"/>
              <a:t>predeployment</a:t>
            </a:r>
            <a:r>
              <a:rPr lang="en-US" dirty="0" smtClean="0"/>
              <a:t> acceptable for LR, similar to ERS? Bill Barnes (NRG)</a:t>
            </a:r>
            <a:endParaRPr lang="en-US" dirty="0"/>
          </a:p>
        </p:txBody>
      </p:sp>
    </p:spTree>
    <p:extLst>
      <p:ext uri="{BB962C8B-B14F-4D97-AF65-F5344CB8AC3E}">
        <p14:creationId xmlns:p14="http://schemas.microsoft.com/office/powerpoint/2010/main" val="1081991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FB55DB-9E0B-4B82-A775-EF031F8A92EE}"/>
              </a:ext>
            </a:extLst>
          </p:cNvPr>
          <p:cNvSpPr>
            <a:spLocks noGrp="1"/>
          </p:cNvSpPr>
          <p:nvPr>
            <p:ph type="title"/>
          </p:nvPr>
        </p:nvSpPr>
        <p:spPr/>
        <p:txBody>
          <a:bodyPr/>
          <a:lstStyle/>
          <a:p>
            <a:r>
              <a:rPr lang="en-US" dirty="0"/>
              <a:t>Next Meeting – </a:t>
            </a:r>
            <a:r>
              <a:rPr lang="en-US" dirty="0" smtClean="0"/>
              <a:t>August 27</a:t>
            </a:r>
            <a:endParaRPr lang="en-US" dirty="0"/>
          </a:p>
        </p:txBody>
      </p:sp>
      <p:pic>
        <p:nvPicPr>
          <p:cNvPr id="4" name="Picture 2">
            <a:extLst>
              <a:ext uri="{FF2B5EF4-FFF2-40B4-BE49-F238E27FC236}">
                <a16:creationId xmlns="" xmlns:a16="http://schemas.microsoft.com/office/drawing/2014/main" id="{DA0FA00F-7190-4737-8CF9-E2FB8EA308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962401" y="1779542"/>
            <a:ext cx="4557485" cy="4557485"/>
          </a:xfrm>
        </p:spPr>
      </p:pic>
    </p:spTree>
    <p:extLst>
      <p:ext uri="{BB962C8B-B14F-4D97-AF65-F5344CB8AC3E}">
        <p14:creationId xmlns:p14="http://schemas.microsoft.com/office/powerpoint/2010/main" val="17065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Overview</a:t>
            </a:r>
          </a:p>
        </p:txBody>
      </p:sp>
      <p:sp>
        <p:nvSpPr>
          <p:cNvPr id="3" name="Content Placeholder 2">
            <a:extLst>
              <a:ext uri="{FF2B5EF4-FFF2-40B4-BE49-F238E27FC236}">
                <a16:creationId xmlns="" xmlns:a16="http://schemas.microsoft.com/office/drawing/2014/main" id="{F68F564F-A32A-47D1-911B-E1EE4EFCF616}"/>
              </a:ext>
            </a:extLst>
          </p:cNvPr>
          <p:cNvSpPr>
            <a:spLocks noGrp="1"/>
          </p:cNvSpPr>
          <p:nvPr>
            <p:ph idx="1"/>
          </p:nvPr>
        </p:nvSpPr>
        <p:spPr>
          <a:xfrm>
            <a:off x="838200" y="1838325"/>
            <a:ext cx="10515600" cy="4333875"/>
          </a:xfrm>
        </p:spPr>
        <p:txBody>
          <a:bodyPr>
            <a:normAutofit fontScale="92500" lnSpcReduction="20000"/>
          </a:bodyPr>
          <a:lstStyle/>
          <a:p>
            <a:pPr>
              <a:buFont typeface="Wingdings" panose="05000000000000000000" pitchFamily="2" charset="2"/>
              <a:buChar char="Ø"/>
            </a:pPr>
            <a:r>
              <a:rPr lang="en-US" sz="2800" dirty="0"/>
              <a:t> Previous meeting – </a:t>
            </a:r>
            <a:r>
              <a:rPr lang="en-US" sz="2800" dirty="0" smtClean="0"/>
              <a:t>July 30</a:t>
            </a:r>
            <a:endParaRPr lang="en-US" sz="2800" dirty="0"/>
          </a:p>
          <a:p>
            <a:pPr>
              <a:buFont typeface="Wingdings" panose="05000000000000000000" pitchFamily="2" charset="2"/>
              <a:buChar char="Ø"/>
            </a:pPr>
            <a:r>
              <a:rPr lang="en-US" sz="2800" dirty="0" smtClean="0"/>
              <a:t> </a:t>
            </a:r>
            <a:r>
              <a:rPr lang="en-US" sz="2800" dirty="0"/>
              <a:t>NPRR1082 - Emergency Response Service (ERS) Test Exception for Co-located ERS Loads</a:t>
            </a:r>
          </a:p>
          <a:p>
            <a:pPr>
              <a:buFont typeface="Wingdings" panose="05000000000000000000" pitchFamily="2" charset="2"/>
              <a:buChar char="Ø"/>
            </a:pPr>
            <a:r>
              <a:rPr lang="en-US" sz="2800" dirty="0" smtClean="0"/>
              <a:t> NPRR1087 </a:t>
            </a:r>
            <a:r>
              <a:rPr lang="en-US" sz="2800" dirty="0"/>
              <a:t>- Prohibit Participation of Critical Loads and Generation Resource Support Loads as Load Resources or ERS Resources (Emergency Conditions Item 62</a:t>
            </a:r>
            <a:r>
              <a:rPr lang="en-US" sz="2800" dirty="0" smtClean="0"/>
              <a:t>)</a:t>
            </a:r>
          </a:p>
          <a:p>
            <a:pPr>
              <a:buFont typeface="Wingdings" panose="05000000000000000000" pitchFamily="2" charset="2"/>
              <a:buChar char="Ø"/>
            </a:pPr>
            <a:r>
              <a:rPr lang="en-US" sz="2800" dirty="0" smtClean="0"/>
              <a:t> Review </a:t>
            </a:r>
            <a:r>
              <a:rPr lang="en-US" sz="2800" dirty="0"/>
              <a:t>of Transmission Connected ERS Loads (Emergency Conditions Item 103</a:t>
            </a:r>
            <a:r>
              <a:rPr lang="en-US" sz="2800" dirty="0" smtClean="0"/>
              <a:t>)</a:t>
            </a:r>
          </a:p>
          <a:p>
            <a:pPr>
              <a:buFont typeface="Wingdings" panose="05000000000000000000" pitchFamily="2" charset="2"/>
              <a:buChar char="Ø"/>
            </a:pPr>
            <a:r>
              <a:rPr lang="en-US" sz="2800" dirty="0" smtClean="0"/>
              <a:t> NPRR1090 </a:t>
            </a:r>
            <a:r>
              <a:rPr lang="en-US" sz="2800" dirty="0"/>
              <a:t>– ERS Winter Storm Uri Lessons Learned and Other ERS </a:t>
            </a:r>
            <a:r>
              <a:rPr lang="en-US" sz="2800" dirty="0" smtClean="0"/>
              <a:t>Items (Emergency Conditions Items 48 and 102)</a:t>
            </a:r>
          </a:p>
          <a:p>
            <a:pPr>
              <a:buFont typeface="Wingdings" panose="05000000000000000000" pitchFamily="2" charset="2"/>
              <a:buChar char="Ø"/>
            </a:pPr>
            <a:r>
              <a:rPr lang="en-US" sz="2800" dirty="0" smtClean="0"/>
              <a:t> SODG </a:t>
            </a:r>
            <a:r>
              <a:rPr lang="en-US" sz="2800" dirty="0"/>
              <a:t>RFI Summary for Winter Storm </a:t>
            </a:r>
            <a:r>
              <a:rPr lang="en-US" sz="2800" dirty="0" smtClean="0"/>
              <a:t>Uri (Emergency Conditions Item 98)</a:t>
            </a:r>
          </a:p>
          <a:p>
            <a:endParaRPr lang="en-US" sz="2200" dirty="0"/>
          </a:p>
        </p:txBody>
      </p:sp>
    </p:spTree>
    <p:extLst>
      <p:ext uri="{BB962C8B-B14F-4D97-AF65-F5344CB8AC3E}">
        <p14:creationId xmlns:p14="http://schemas.microsoft.com/office/powerpoint/2010/main" val="33338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NPRR1082 - Emergency Response Service (ERS) Test Exception for Co-located ERS </a:t>
            </a:r>
            <a:r>
              <a:rPr lang="en-US" sz="2800" dirty="0" smtClean="0"/>
              <a:t>Loads</a:t>
            </a:r>
            <a:endParaRPr lang="en-US" sz="2800" dirty="0"/>
          </a:p>
        </p:txBody>
      </p:sp>
      <p:sp>
        <p:nvSpPr>
          <p:cNvPr id="3" name="Content Placeholder 2"/>
          <p:cNvSpPr>
            <a:spLocks noGrp="1"/>
          </p:cNvSpPr>
          <p:nvPr>
            <p:ph idx="1"/>
          </p:nvPr>
        </p:nvSpPr>
        <p:spPr/>
        <p:txBody>
          <a:bodyPr/>
          <a:lstStyle/>
          <a:p>
            <a:r>
              <a:rPr lang="en-US" dirty="0" smtClean="0"/>
              <a:t>Posted by </a:t>
            </a:r>
            <a:r>
              <a:rPr lang="en-US" dirty="0" err="1" smtClean="0"/>
              <a:t>Enerwise</a:t>
            </a:r>
            <a:r>
              <a:rPr lang="en-US" dirty="0" smtClean="0"/>
              <a:t> Global Technologies LLC on June 22.</a:t>
            </a:r>
          </a:p>
          <a:p>
            <a:r>
              <a:rPr lang="en-US" dirty="0" err="1" smtClean="0"/>
              <a:t>Enerwise</a:t>
            </a:r>
            <a:r>
              <a:rPr lang="en-US" dirty="0" smtClean="0"/>
              <a:t> reviewed the NPRR with discussion of the particular issues with co-located ERS generation and load. </a:t>
            </a:r>
          </a:p>
          <a:p>
            <a:r>
              <a:rPr lang="en-US" dirty="0" smtClean="0"/>
              <a:t>This NPRR is limited to testing requirements and would not change deployment performance requirements.</a:t>
            </a:r>
          </a:p>
          <a:p>
            <a:r>
              <a:rPr lang="en-US" dirty="0" smtClean="0"/>
              <a:t>ERCOT supports the language in the NPRR including the 100kw threshold that limits this to co-located situations where the load is not the driver of ERS performance. </a:t>
            </a:r>
          </a:p>
          <a:p>
            <a:r>
              <a:rPr lang="en-US" dirty="0" smtClean="0"/>
              <a:t>DSWG moving forward for vote at WMS. </a:t>
            </a:r>
            <a:endParaRPr lang="en-US" dirty="0"/>
          </a:p>
        </p:txBody>
      </p:sp>
    </p:spTree>
    <p:extLst>
      <p:ext uri="{BB962C8B-B14F-4D97-AF65-F5344CB8AC3E}">
        <p14:creationId xmlns:p14="http://schemas.microsoft.com/office/powerpoint/2010/main" val="2190126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NPRR1087 - Prohibit Participation of Critical Loads and Generation Resource Support Loads as Load Resources or ERS Resources (Emergency Conditions Item 62</a:t>
            </a:r>
            <a:r>
              <a:rPr lang="en-US" sz="2800" dirty="0" smtClean="0"/>
              <a:t>)</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ERCOT posted with request for Urgency on July 19.</a:t>
            </a:r>
          </a:p>
          <a:p>
            <a:r>
              <a:rPr lang="en-US" dirty="0" smtClean="0"/>
              <a:t>Defines </a:t>
            </a:r>
            <a:r>
              <a:rPr lang="en-US" dirty="0"/>
              <a:t>“Critical Load” and “Generation Resource Support Load” and adds language in Section 3.6.1 to prohibit the registration and participation of such Loads as Load Resources or ERS Resources. </a:t>
            </a:r>
          </a:p>
          <a:p>
            <a:r>
              <a:rPr lang="en-US" dirty="0" smtClean="0"/>
              <a:t>Requires </a:t>
            </a:r>
            <a:r>
              <a:rPr lang="en-US" dirty="0"/>
              <a:t>any Resource Entity that owns or controls a currently registered Load Resource to submit an attestation that the Load Resource is not, and does not include, a Critical Load or Generation Resource Support Load</a:t>
            </a:r>
            <a:r>
              <a:rPr lang="en-US" dirty="0" smtClean="0"/>
              <a:t>.</a:t>
            </a:r>
          </a:p>
          <a:p>
            <a:r>
              <a:rPr lang="en-US" dirty="0" smtClean="0"/>
              <a:t>Requires </a:t>
            </a:r>
            <a:r>
              <a:rPr lang="en-US" dirty="0"/>
              <a:t>a QSE representing an ERS Resource to attest that the ERS Resource is </a:t>
            </a:r>
            <a:r>
              <a:rPr lang="en-US" dirty="0" smtClean="0"/>
              <a:t>not</a:t>
            </a:r>
            <a:r>
              <a:rPr lang="en-US" dirty="0"/>
              <a:t>, and does not </a:t>
            </a:r>
            <a:r>
              <a:rPr lang="en-US" b="1" dirty="0"/>
              <a:t>include</a:t>
            </a:r>
            <a:r>
              <a:rPr lang="en-US" dirty="0"/>
              <a:t>, a Critical Load or a Generation Resource Support </a:t>
            </a:r>
            <a:r>
              <a:rPr lang="en-US" dirty="0" smtClean="0"/>
              <a:t>Load, and does </a:t>
            </a:r>
            <a:r>
              <a:rPr lang="en-US" dirty="0"/>
              <a:t>not </a:t>
            </a:r>
            <a:r>
              <a:rPr lang="en-US" b="1" dirty="0"/>
              <a:t>support</a:t>
            </a:r>
            <a:r>
              <a:rPr lang="en-US" dirty="0"/>
              <a:t> a </a:t>
            </a:r>
            <a:r>
              <a:rPr lang="en-US" dirty="0" smtClean="0"/>
              <a:t>Critical </a:t>
            </a:r>
            <a:r>
              <a:rPr lang="en-US" dirty="0"/>
              <a:t>Load or a Generation Resource Support Load. </a:t>
            </a:r>
            <a:endParaRPr lang="en-US" dirty="0" smtClean="0"/>
          </a:p>
          <a:p>
            <a:r>
              <a:rPr lang="en-US" dirty="0"/>
              <a:t>ERCOT believes this is consistent with subsection (g)(3) of P.U.C. </a:t>
            </a:r>
            <a:r>
              <a:rPr lang="en-US" cap="small" dirty="0"/>
              <a:t>Subst</a:t>
            </a:r>
            <a:r>
              <a:rPr lang="en-US" dirty="0"/>
              <a:t>. R. 25.503, Oversight of Wholesale Market Participants, which mandates that a “market participant must not offer reliability products to the market that cannot or will not be provided if selected.”</a:t>
            </a:r>
          </a:p>
          <a:p>
            <a:endParaRPr lang="en-US" dirty="0"/>
          </a:p>
        </p:txBody>
      </p:sp>
    </p:spTree>
    <p:extLst>
      <p:ext uri="{BB962C8B-B14F-4D97-AF65-F5344CB8AC3E}">
        <p14:creationId xmlns:p14="http://schemas.microsoft.com/office/powerpoint/2010/main" val="1589057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25643"/>
            <a:ext cx="10058400" cy="1450757"/>
          </a:xfrm>
        </p:spPr>
        <p:txBody>
          <a:bodyPr>
            <a:normAutofit/>
          </a:bodyPr>
          <a:lstStyle/>
          <a:p>
            <a:r>
              <a:rPr lang="en-US" sz="2800" dirty="0" smtClean="0"/>
              <a:t>NPRR1087 (continued)</a:t>
            </a:r>
            <a:br>
              <a:rPr lang="en-US" sz="2800" dirty="0" smtClean="0"/>
            </a:b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Stakeholders questioned: </a:t>
            </a:r>
          </a:p>
          <a:p>
            <a:pPr lvl="1">
              <a:buFont typeface="Arial" panose="020B0604020202020204" pitchFamily="34" charset="0"/>
              <a:buChar char="•"/>
            </a:pPr>
            <a:r>
              <a:rPr lang="en-US" dirty="0" smtClean="0"/>
              <a:t>The new definitions and the need to include specific language that may not match PUC definitions now, or in the near future. </a:t>
            </a:r>
          </a:p>
          <a:p>
            <a:pPr lvl="1">
              <a:buFont typeface="Arial" panose="020B0604020202020204" pitchFamily="34" charset="0"/>
              <a:buChar char="•"/>
            </a:pPr>
            <a:r>
              <a:rPr lang="en-US" dirty="0" smtClean="0"/>
              <a:t>The attestation and implementation process including any validation of resource status as critical and/or gas resource supporting</a:t>
            </a:r>
          </a:p>
          <a:p>
            <a:pPr lvl="1">
              <a:buFont typeface="Arial" panose="020B0604020202020204" pitchFamily="34" charset="0"/>
              <a:buChar char="•"/>
            </a:pPr>
            <a:r>
              <a:rPr lang="en-US" dirty="0" smtClean="0"/>
              <a:t>The timing of request for such statuses, designations by TDSPs, and participation</a:t>
            </a:r>
          </a:p>
          <a:p>
            <a:pPr lvl="1">
              <a:buFont typeface="Arial" panose="020B0604020202020204" pitchFamily="34" charset="0"/>
              <a:buChar char="•"/>
            </a:pPr>
            <a:r>
              <a:rPr lang="en-US" dirty="0" smtClean="0"/>
              <a:t>The difference between a facility, load, premise, account, meter, POI, etc. and which is more appropriate</a:t>
            </a:r>
          </a:p>
          <a:p>
            <a:pPr lvl="1">
              <a:buFont typeface="Arial" panose="020B0604020202020204" pitchFamily="34" charset="0"/>
              <a:buChar char="•"/>
            </a:pPr>
            <a:r>
              <a:rPr lang="en-US" dirty="0" smtClean="0"/>
              <a:t>The difference between competitive area and NOIE area processes and data</a:t>
            </a:r>
          </a:p>
          <a:p>
            <a:pPr lvl="1">
              <a:buFont typeface="Arial" panose="020B0604020202020204" pitchFamily="34" charset="0"/>
              <a:buChar char="•"/>
            </a:pPr>
            <a:endParaRPr lang="en-US" dirty="0"/>
          </a:p>
          <a:p>
            <a:pPr marL="201168" lvl="1" indent="0">
              <a:buNone/>
            </a:pPr>
            <a:r>
              <a:rPr lang="en-US" dirty="0" smtClean="0"/>
              <a:t>In general, many stakeholders commented on the need to move forward with ERS and LR improvements, but many stated this seemed overly broad and complicated to implement.</a:t>
            </a:r>
          </a:p>
          <a:p>
            <a:pPr marL="201168" lvl="1" indent="0">
              <a:buNone/>
            </a:pPr>
            <a:endParaRPr lang="en-US" dirty="0"/>
          </a:p>
          <a:p>
            <a:pPr marL="201168" lvl="1" indent="0">
              <a:buNone/>
            </a:pPr>
            <a:r>
              <a:rPr lang="en-US" dirty="0" smtClean="0"/>
              <a:t>At the time of DSWG meeting, comments had been filed by TIEC and Enchanted Rock. Both were also reviewed and ERCOT communicated that they would appreciate others to file comments that they could consider and discuss with PUC Staff moving forward. No consensus was reached on this NPRR. </a:t>
            </a:r>
          </a:p>
          <a:p>
            <a:pPr marL="201168" lvl="1" indent="0">
              <a:buNone/>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012669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56123"/>
            <a:ext cx="10058400" cy="1450757"/>
          </a:xfrm>
        </p:spPr>
        <p:txBody>
          <a:bodyPr>
            <a:normAutofit/>
          </a:bodyPr>
          <a:lstStyle/>
          <a:p>
            <a:r>
              <a:rPr lang="en-US" sz="2800" dirty="0"/>
              <a:t>Review of Transmission Connected ERS Loads (Emergency Conditions Item 103</a:t>
            </a:r>
            <a:r>
              <a:rPr lang="en-US" sz="2800" dirty="0" smtClean="0"/>
              <a:t>)</a:t>
            </a:r>
            <a:br>
              <a:rPr lang="en-US" sz="2800" dirty="0" smtClean="0"/>
            </a:br>
            <a:endParaRPr lang="en-US" sz="2800" dirty="0"/>
          </a:p>
        </p:txBody>
      </p:sp>
      <p:sp>
        <p:nvSpPr>
          <p:cNvPr id="3" name="Content Placeholder 2"/>
          <p:cNvSpPr>
            <a:spLocks noGrp="1"/>
          </p:cNvSpPr>
          <p:nvPr>
            <p:ph idx="1"/>
          </p:nvPr>
        </p:nvSpPr>
        <p:spPr/>
        <p:txBody>
          <a:bodyPr/>
          <a:lstStyle/>
          <a:p>
            <a:r>
              <a:rPr lang="en-US" dirty="0" smtClean="0">
                <a:hlinkClick r:id="rId2"/>
              </a:rPr>
              <a:t>ERCOT Presentation</a:t>
            </a:r>
            <a:r>
              <a:rPr lang="en-US" dirty="0" smtClean="0"/>
              <a:t>: Analysis </a:t>
            </a:r>
            <a:r>
              <a:rPr lang="en-US" dirty="0"/>
              <a:t>population is Business ESI IDs in competitive areas of </a:t>
            </a:r>
            <a:r>
              <a:rPr lang="en-US" dirty="0" smtClean="0"/>
              <a:t>ERCOT. </a:t>
            </a:r>
            <a:endParaRPr lang="en-US" sz="1600" dirty="0"/>
          </a:p>
          <a:p>
            <a:endParaRPr lang="en-US" dirty="0"/>
          </a:p>
        </p:txBody>
      </p:sp>
      <p:pic>
        <p:nvPicPr>
          <p:cNvPr id="5" name="Content Placeholder 3"/>
          <p:cNvPicPr>
            <a:picLocks noChangeAspect="1"/>
          </p:cNvPicPr>
          <p:nvPr/>
        </p:nvPicPr>
        <p:blipFill>
          <a:blip r:embed="rId3"/>
          <a:stretch>
            <a:fillRect/>
          </a:stretch>
        </p:blipFill>
        <p:spPr>
          <a:xfrm>
            <a:off x="3068320" y="2263669"/>
            <a:ext cx="5582062" cy="40227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939498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54000" y="1787527"/>
            <a:ext cx="5772447" cy="4115011"/>
          </a:xfrm>
          <a:prstGeom prst="rect">
            <a:avLst/>
          </a:prstGeom>
          <a:ln>
            <a:noFill/>
          </a:ln>
          <a:effectLst>
            <a:outerShdw blurRad="190500" algn="tl" rotWithShape="0">
              <a:srgbClr val="000000">
                <a:alpha val="70000"/>
              </a:srgbClr>
            </a:outerShdw>
          </a:effectLst>
        </p:spPr>
      </p:pic>
      <p:pic>
        <p:nvPicPr>
          <p:cNvPr id="7" name="Picture 6"/>
          <p:cNvPicPr>
            <a:picLocks noChangeAspect="1"/>
          </p:cNvPicPr>
          <p:nvPr/>
        </p:nvPicPr>
        <p:blipFill>
          <a:blip r:embed="rId3"/>
          <a:stretch>
            <a:fillRect/>
          </a:stretch>
        </p:blipFill>
        <p:spPr>
          <a:xfrm>
            <a:off x="6298416" y="1787527"/>
            <a:ext cx="5772447" cy="4108661"/>
          </a:xfrm>
          <a:prstGeom prst="rect">
            <a:avLst/>
          </a:prstGeom>
          <a:ln>
            <a:noFill/>
          </a:ln>
          <a:effectLst>
            <a:outerShdw blurRad="190500" algn="tl" rotWithShape="0">
              <a:srgbClr val="000000">
                <a:alpha val="70000"/>
              </a:srgbClr>
            </a:outerShdw>
          </a:effectLst>
        </p:spPr>
      </p:pic>
      <p:sp>
        <p:nvSpPr>
          <p:cNvPr id="9" name="Title 1"/>
          <p:cNvSpPr>
            <a:spLocks noGrp="1"/>
          </p:cNvSpPr>
          <p:nvPr>
            <p:ph type="title"/>
          </p:nvPr>
        </p:nvSpPr>
        <p:spPr>
          <a:xfrm>
            <a:off x="1097280" y="286603"/>
            <a:ext cx="10058400" cy="1450757"/>
          </a:xfrm>
        </p:spPr>
        <p:txBody>
          <a:bodyPr>
            <a:normAutofit/>
          </a:bodyPr>
          <a:lstStyle/>
          <a:p>
            <a:r>
              <a:rPr lang="en-US" sz="2800" dirty="0"/>
              <a:t>Transmission Connected ERS and LR </a:t>
            </a:r>
            <a:r>
              <a:rPr lang="en-US" sz="2800" dirty="0" smtClean="0"/>
              <a:t>ESIIDs</a:t>
            </a:r>
            <a:br>
              <a:rPr lang="en-US" sz="2800" dirty="0" smtClean="0"/>
            </a:br>
            <a:endParaRPr lang="en-US" sz="2800" dirty="0"/>
          </a:p>
        </p:txBody>
      </p:sp>
    </p:spTree>
    <p:extLst>
      <p:ext uri="{BB962C8B-B14F-4D97-AF65-F5344CB8AC3E}">
        <p14:creationId xmlns:p14="http://schemas.microsoft.com/office/powerpoint/2010/main" val="28912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NPRR1090 – ERS Winter Storm Uri Lessons Learned and Other ERS </a:t>
            </a:r>
            <a:r>
              <a:rPr lang="en-US" sz="2800" dirty="0" smtClean="0"/>
              <a:t>Items </a:t>
            </a:r>
            <a:r>
              <a:rPr lang="en-US" sz="2800" dirty="0"/>
              <a:t>(Emergency Conditions Items 48 and 102)</a:t>
            </a:r>
            <a:br>
              <a:rPr lang="en-US" sz="2800" dirty="0"/>
            </a:br>
            <a:endParaRPr lang="en-US" sz="2800" dirty="0"/>
          </a:p>
        </p:txBody>
      </p:sp>
      <p:sp>
        <p:nvSpPr>
          <p:cNvPr id="3" name="Content Placeholder 2"/>
          <p:cNvSpPr>
            <a:spLocks noGrp="1"/>
          </p:cNvSpPr>
          <p:nvPr>
            <p:ph idx="1"/>
          </p:nvPr>
        </p:nvSpPr>
        <p:spPr/>
        <p:txBody>
          <a:bodyPr>
            <a:normAutofit/>
          </a:bodyPr>
          <a:lstStyle/>
          <a:p>
            <a:r>
              <a:rPr lang="en-US" dirty="0" smtClean="0"/>
              <a:t>ERCOT posted on July 29.</a:t>
            </a:r>
          </a:p>
          <a:p>
            <a:r>
              <a:rPr lang="en-US" dirty="0" smtClean="0">
                <a:hlinkClick r:id="rId2"/>
              </a:rPr>
              <a:t>Summary presentation </a:t>
            </a:r>
            <a:r>
              <a:rPr lang="en-US" dirty="0" smtClean="0"/>
              <a:t>of NPRR given by ERCOT. </a:t>
            </a:r>
          </a:p>
          <a:p>
            <a:r>
              <a:rPr lang="en-US" dirty="0"/>
              <a:t>The majority of this NPRR is intended for implementation December 1, 2021, so that the changes will be effective starting with the December-March 2022 ERS Standard Contract Term.  Changes to Section 3.14.3.3 are intended to become effective upon system implementation</a:t>
            </a:r>
            <a:r>
              <a:rPr lang="en-US" dirty="0" smtClean="0"/>
              <a:t>.</a:t>
            </a:r>
          </a:p>
          <a:p>
            <a:r>
              <a:rPr lang="en-US" dirty="0" smtClean="0"/>
              <a:t>Stakeholders commented that more time was needed to review the specifics of the NPRR and make comments. </a:t>
            </a:r>
          </a:p>
          <a:p>
            <a:endParaRPr lang="en-US" dirty="0"/>
          </a:p>
        </p:txBody>
      </p:sp>
    </p:spTree>
    <p:extLst>
      <p:ext uri="{BB962C8B-B14F-4D97-AF65-F5344CB8AC3E}">
        <p14:creationId xmlns:p14="http://schemas.microsoft.com/office/powerpoint/2010/main" val="3654427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NPRR1090 </a:t>
            </a:r>
            <a:r>
              <a:rPr lang="en-US" sz="2800" dirty="0" smtClean="0"/>
              <a:t>(continued)</a:t>
            </a:r>
            <a:r>
              <a:rPr lang="en-US" sz="2800" dirty="0"/>
              <a:t/>
            </a:r>
            <a:br>
              <a:rPr lang="en-US" sz="2800" dirty="0"/>
            </a:br>
            <a:endParaRPr lang="en-US" sz="2800" dirty="0"/>
          </a:p>
        </p:txBody>
      </p:sp>
      <p:sp>
        <p:nvSpPr>
          <p:cNvPr id="3" name="Content Placeholder 2"/>
          <p:cNvSpPr>
            <a:spLocks noGrp="1"/>
          </p:cNvSpPr>
          <p:nvPr>
            <p:ph idx="1"/>
          </p:nvPr>
        </p:nvSpPr>
        <p:spPr>
          <a:xfrm>
            <a:off x="1097280" y="1845734"/>
            <a:ext cx="10058400" cy="4341706"/>
          </a:xfrm>
        </p:spPr>
        <p:txBody>
          <a:bodyPr>
            <a:normAutofit fontScale="85000" lnSpcReduction="20000"/>
          </a:bodyPr>
          <a:lstStyle/>
          <a:p>
            <a:r>
              <a:rPr lang="en-US" dirty="0"/>
              <a:t> </a:t>
            </a:r>
            <a:r>
              <a:rPr lang="en-US" dirty="0" smtClean="0"/>
              <a:t>Proposed Changes:</a:t>
            </a:r>
            <a:endParaRPr lang="en-US" dirty="0"/>
          </a:p>
          <a:p>
            <a:pPr lvl="1">
              <a:buFont typeface="Arial" panose="020B0604020202020204" pitchFamily="34" charset="0"/>
              <a:buChar char="•"/>
            </a:pPr>
            <a:r>
              <a:rPr lang="en-US" dirty="0"/>
              <a:t>Modifying the requirement of issuing an Extensible Markup Language (XML) message followed by a Verbal Dispatch Instruction (VDI) for ERS deployments by using only the XML message and eliminating the VDI from the requirement; </a:t>
            </a:r>
          </a:p>
          <a:p>
            <a:pPr lvl="1">
              <a:buFont typeface="Arial" panose="020B0604020202020204" pitchFamily="34" charset="0"/>
              <a:buChar char="•"/>
            </a:pPr>
            <a:r>
              <a:rPr lang="en-US" dirty="0"/>
              <a:t>Modifying and clarifying language related to the beginning and end of ERS Contract Periods for ERS renewals; </a:t>
            </a:r>
          </a:p>
          <a:p>
            <a:pPr lvl="1">
              <a:buFont typeface="Arial" panose="020B0604020202020204" pitchFamily="34" charset="0"/>
              <a:buChar char="•"/>
            </a:pPr>
            <a:r>
              <a:rPr lang="en-US" dirty="0"/>
              <a:t>Removing the limit on the maximum number of deployments per ERS Contract Period, the three-hour maximum limit per single deployment event, and modifying language related to the cumulative deployment obligation time requirement for Weather-Sensitive ERS Resources; </a:t>
            </a:r>
          </a:p>
          <a:p>
            <a:pPr lvl="1">
              <a:buFont typeface="Arial" panose="020B0604020202020204" pitchFamily="34" charset="0"/>
              <a:buChar char="•"/>
            </a:pPr>
            <a:r>
              <a:rPr lang="en-US" dirty="0"/>
              <a:t>Eliminating the options for ERS Resources to be excluded from an ERS deployment event or to exclude intervals from event and availability performance with properly noticed scheduled unavailability and planned maintenance for up to 2% of their obligated intervals without payment reductions; </a:t>
            </a:r>
          </a:p>
          <a:p>
            <a:pPr lvl="1">
              <a:buFont typeface="Arial" panose="020B0604020202020204" pitchFamily="34" charset="0"/>
              <a:buChar char="•"/>
            </a:pPr>
            <a:r>
              <a:rPr lang="en-US" dirty="0"/>
              <a:t>Modifying language related to short ERS Contract Period availability calculations for ERS Resources to account for short Contract Periods in which no exhaustion occurs and modifying the formula for the ratio of Availability Factor Hours to the total awarded hours in the ERS Standard Contract Term to include all awarded hours in the Standard Contract Term; </a:t>
            </a:r>
          </a:p>
          <a:p>
            <a:pPr lvl="1">
              <a:buFont typeface="Arial" panose="020B0604020202020204" pitchFamily="34" charset="0"/>
              <a:buChar char="•"/>
            </a:pPr>
            <a:r>
              <a:rPr lang="en-US" dirty="0"/>
              <a:t>Removing the requirement to reduce the time-weighting factor for intervals by 25% after eight hours for Qualified Scheduling Entity (QSE)-level event performance; </a:t>
            </a:r>
          </a:p>
          <a:p>
            <a:pPr lvl="1">
              <a:buFont typeface="Arial" panose="020B0604020202020204" pitchFamily="34" charset="0"/>
              <a:buChar char="•"/>
            </a:pPr>
            <a:r>
              <a:rPr lang="en-US" dirty="0"/>
              <a:t>Removing language related to the first full interval of an ERS deployment event from the ERS Resource-level event performance criteria and modifying language related to successful performance during ERS deployment events to satisfy annual testing requirements; </a:t>
            </a:r>
          </a:p>
          <a:p>
            <a:pPr lvl="1">
              <a:buFont typeface="Arial" panose="020B0604020202020204" pitchFamily="34" charset="0"/>
              <a:buChar char="•"/>
            </a:pPr>
            <a:r>
              <a:rPr lang="en-US" dirty="0"/>
              <a:t>Removing language related to testing ERS Generators for failing self-tests; and</a:t>
            </a:r>
          </a:p>
          <a:p>
            <a:pPr lvl="1">
              <a:buFont typeface="Arial" panose="020B0604020202020204" pitchFamily="34" charset="0"/>
              <a:buChar char="•"/>
            </a:pPr>
            <a:r>
              <a:rPr lang="en-US" dirty="0"/>
              <a:t>Modifying QSE-level event performance to be both time and capacity weighted.</a:t>
            </a:r>
          </a:p>
        </p:txBody>
      </p:sp>
    </p:spTree>
    <p:extLst>
      <p:ext uri="{BB962C8B-B14F-4D97-AF65-F5344CB8AC3E}">
        <p14:creationId xmlns:p14="http://schemas.microsoft.com/office/powerpoint/2010/main" val="422971859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E550AB4A1B11D40BA93648E453A38A9" ma:contentTypeVersion="10" ma:contentTypeDescription="Create a new document." ma:contentTypeScope="" ma:versionID="a23f2b49f195ed5706c0043339cf2995">
  <xsd:schema xmlns:xsd="http://www.w3.org/2001/XMLSchema" xmlns:xs="http://www.w3.org/2001/XMLSchema" xmlns:p="http://schemas.microsoft.com/office/2006/metadata/properties" xmlns:ns3="60b3afc9-a72a-4286-a1f6-3c61aad5d6c4" targetNamespace="http://schemas.microsoft.com/office/2006/metadata/properties" ma:root="true" ma:fieldsID="25f05895d88c426d0858f9f4f1a8fcf0" ns3:_="">
    <xsd:import namespace="60b3afc9-a72a-4286-a1f6-3c61aad5d6c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3afc9-a72a-4286-a1f6-3c61aad5d6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08C2B8A-E3D4-4968-B35C-5CC75D34F430}">
  <ds:schemaRefs>
    <ds:schemaRef ds:uri="http://schemas.microsoft.com/sharepoint/v3/contenttype/forms"/>
  </ds:schemaRefs>
</ds:datastoreItem>
</file>

<file path=customXml/itemProps2.xml><?xml version="1.0" encoding="utf-8"?>
<ds:datastoreItem xmlns:ds="http://schemas.openxmlformats.org/officeDocument/2006/customXml" ds:itemID="{F4A27AB3-3142-443C-B6D1-944B4E605F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b3afc9-a72a-4286-a1f6-3c61aad5d6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9730CC-A266-4BA8-9C1E-8492A0A26614}">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60b3afc9-a72a-4286-a1f6-3c61aad5d6c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6391</TotalTime>
  <Words>1100</Words>
  <Application>Microsoft Office PowerPoint</Application>
  <PresentationFormat>Widescreen</PresentationFormat>
  <Paragraphs>82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vt:lpstr>
      <vt:lpstr>Wingdings</vt:lpstr>
      <vt:lpstr>Retrospect</vt:lpstr>
      <vt:lpstr>DSWG Report</vt:lpstr>
      <vt:lpstr>Overview</vt:lpstr>
      <vt:lpstr>NPRR1082 - Emergency Response Service (ERS) Test Exception for Co-located ERS Loads</vt:lpstr>
      <vt:lpstr>NPRR1087 - Prohibit Participation of Critical Loads and Generation Resource Support Loads as Load Resources or ERS Resources (Emergency Conditions Item 62)</vt:lpstr>
      <vt:lpstr>NPRR1087 (continued) </vt:lpstr>
      <vt:lpstr>Review of Transmission Connected ERS Loads (Emergency Conditions Item 103) </vt:lpstr>
      <vt:lpstr>Transmission Connected ERS and LR ESIIDs </vt:lpstr>
      <vt:lpstr>NPRR1090 – ERS Winter Storm Uri Lessons Learned and Other ERS Items (Emergency Conditions Items 48 and 102) </vt:lpstr>
      <vt:lpstr>NPRR1090 (continued) </vt:lpstr>
      <vt:lpstr>SODG RFI Summary for Winter Storm Uri (Emergency Conditions Item 98)</vt:lpstr>
      <vt:lpstr>PowerPoint Presentation</vt:lpstr>
      <vt:lpstr>Next Meeting – August 27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WMS Report</dc:title>
  <dc:creator>Holly O'Neill</dc:creator>
  <cp:lastModifiedBy>Christian Powell</cp:lastModifiedBy>
  <cp:revision>100</cp:revision>
  <dcterms:created xsi:type="dcterms:W3CDTF">2021-01-14T19:13:08Z</dcterms:created>
  <dcterms:modified xsi:type="dcterms:W3CDTF">2021-08-03T18:19:04Z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0x0101000E550AB4A1B11D40BA93648E453A38A9</vt:lpwstr>
  </property>
</Properties>
</file>