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2"/>
  </p:sldMasterIdLst>
  <p:notesMasterIdLst>
    <p:notesMasterId r:id="rId7"/>
  </p:notesMasterIdLst>
  <p:handoutMasterIdLst>
    <p:handoutMasterId r:id="rId8"/>
  </p:handoutMasterIdLst>
  <p:sldIdLst>
    <p:sldId id="268" r:id="rId3"/>
    <p:sldId id="269" r:id="rId4"/>
    <p:sldId id="267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3" autoAdjust="0"/>
    <p:restoredTop sz="94660"/>
  </p:normalViewPr>
  <p:slideViewPr>
    <p:cSldViewPr>
      <p:cViewPr varScale="1">
        <p:scale>
          <a:sx n="112" d="100"/>
          <a:sy n="112" d="100"/>
        </p:scale>
        <p:origin x="1253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280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88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18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29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9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84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6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3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44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1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4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6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9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4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1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25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21/7/28/214206-TA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21/7/28/214206-TAC" TargetMode="External"/><Relationship Id="rId7" Type="http://schemas.openxmlformats.org/officeDocument/2006/relationships/hyperlink" Target="http://www.ercot.com/content/wcm/key_documents_lists/214207/2021_TAC_NPRR1086_Ballot_20210728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ercot.com/content/wcm/key_documents_lists/214207/2021_TAC_NPRR1083_Ballot_20210728.xls" TargetMode="External"/><Relationship Id="rId5" Type="http://schemas.openxmlformats.org/officeDocument/2006/relationships/hyperlink" Target="http://www.ercot.com/content/wcm/key_documents_lists/214207/2021_TAC_NPRR1073_Ballot_20210728.xls" TargetMode="External"/><Relationship Id="rId4" Type="http://schemas.openxmlformats.org/officeDocument/2006/relationships/hyperlink" Target="http://www.ercot.com/content/wcm/key_documents_lists/214207/2021_TAC_Combined_Ballot_20210728.xl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TAC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August 3</a:t>
            </a:r>
            <a:r>
              <a:rPr lang="en-US" dirty="0" smtClean="0"/>
              <a:t>, </a:t>
            </a:r>
            <a:r>
              <a:rPr lang="en-US" dirty="0" smtClean="0"/>
              <a:t>2021</a:t>
            </a:r>
          </a:p>
          <a:p>
            <a:r>
              <a:rPr lang="en-US" dirty="0" smtClean="0"/>
              <a:t>Jim Lee – </a:t>
            </a:r>
            <a:r>
              <a:rPr lang="en-US" dirty="0" err="1" smtClean="0"/>
              <a:t>rms</a:t>
            </a:r>
            <a:r>
              <a:rPr lang="en-US" dirty="0" smtClean="0"/>
              <a:t> 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81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115887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/>
              <a:t>TAC Highlights – </a:t>
            </a:r>
            <a:r>
              <a:rPr lang="en-US" sz="4000" b="1" dirty="0" smtClean="0">
                <a:hlinkClick r:id="rId3"/>
              </a:rPr>
              <a:t>July 28</a:t>
            </a:r>
            <a:r>
              <a:rPr lang="en-US" sz="4000" b="1" baseline="30000" dirty="0" smtClean="0">
                <a:hlinkClick r:id="rId3"/>
              </a:rPr>
              <a:t>th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0999" y="838201"/>
            <a:ext cx="8610601" cy="5486400"/>
          </a:xfrm>
        </p:spPr>
        <p:txBody>
          <a:bodyPr>
            <a:normAutofit fontScale="92500" lnSpcReduction="10000"/>
          </a:bodyPr>
          <a:lstStyle/>
          <a:p>
            <a:pPr marL="0" lvl="1" indent="0">
              <a:buNone/>
            </a:pPr>
            <a:r>
              <a:rPr lang="en-US" sz="800" b="1" u="sng" dirty="0" smtClean="0"/>
              <a:t/>
            </a:r>
            <a:br>
              <a:rPr lang="en-US" sz="800" b="1" u="sng" dirty="0" smtClean="0"/>
            </a:br>
            <a:r>
              <a:rPr lang="en-US" sz="2000" b="1" u="sng" dirty="0" smtClean="0"/>
              <a:t>Discussion Highlights:</a:t>
            </a:r>
            <a:endParaRPr lang="en-US" sz="900" b="1" u="sng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US" sz="1900" dirty="0" smtClean="0"/>
              <a:t>ERCOT Roadmap discussion – Item #36: </a:t>
            </a:r>
            <a:r>
              <a:rPr lang="en-US" sz="1900" i="1" dirty="0" smtClean="0"/>
              <a:t>“Ensure the TAC is comprised of senior-level members for each member organization to promote timely decision-making.”</a:t>
            </a:r>
          </a:p>
          <a:p>
            <a:pPr marL="1000125" lvl="5" indent="-285750">
              <a:buFont typeface="Wingdings" panose="05000000000000000000" pitchFamily="2" charset="2"/>
              <a:buChar char="§"/>
            </a:pPr>
            <a:r>
              <a:rPr lang="en-US" sz="1500" dirty="0" smtClean="0"/>
              <a:t>Due to extensive feedback received from TAC members, ERCOT will schedule a workshop to discuss this in more detail. Date TBD.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sz="1900" dirty="0" smtClean="0"/>
              <a:t>Upcoming TAC/TAC Subcommittee Structural &amp; Procedural Review (begin in Sept)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sz="1900" dirty="0" smtClean="0"/>
              <a:t>Resumption of in-person stakeholder meetings:</a:t>
            </a:r>
          </a:p>
          <a:p>
            <a:pPr marL="860425" lvl="5" indent="-146050">
              <a:buFont typeface="Wingdings" panose="05000000000000000000" pitchFamily="2" charset="2"/>
              <a:buChar char="§"/>
            </a:pPr>
            <a:r>
              <a:rPr lang="en-US" sz="1500" dirty="0" smtClean="0"/>
              <a:t>Beginning Sept 1, 2021</a:t>
            </a:r>
          </a:p>
          <a:p>
            <a:pPr marL="860425" lvl="5" indent="-146050">
              <a:buFont typeface="Wingdings" panose="05000000000000000000" pitchFamily="2" charset="2"/>
              <a:buChar char="§"/>
            </a:pPr>
            <a:r>
              <a:rPr lang="en-US" sz="1500" dirty="0" smtClean="0"/>
              <a:t>Masks required -- No testing or spacing requirements</a:t>
            </a:r>
          </a:p>
          <a:p>
            <a:pPr marL="860425" lvl="5" indent="-146050">
              <a:buFont typeface="Wingdings" panose="05000000000000000000" pitchFamily="2" charset="2"/>
              <a:buChar char="§"/>
            </a:pPr>
            <a:r>
              <a:rPr lang="en-US" sz="1500" dirty="0" smtClean="0"/>
              <a:t>Developing TAC procedures to support Hybrid approach</a:t>
            </a:r>
          </a:p>
          <a:p>
            <a:pPr marL="860425" lvl="5" indent="-146050">
              <a:buFont typeface="Wingdings" panose="05000000000000000000" pitchFamily="2" charset="2"/>
              <a:buChar char="§"/>
            </a:pPr>
            <a:r>
              <a:rPr lang="en-US" sz="1500" dirty="0" smtClean="0"/>
              <a:t>In-person attendance for TAC &amp; Subcommittees encouraging prioritization for Seated, Voting Representatives.  </a:t>
            </a:r>
            <a:r>
              <a:rPr lang="en-US" sz="1500" dirty="0" smtClean="0"/>
              <a:t>Otherwise, leverage Working Group/Task Force approach as desired.</a:t>
            </a:r>
            <a:endParaRPr lang="en-US" sz="1500" dirty="0"/>
          </a:p>
          <a:p>
            <a:pPr marL="457200" lvl="1" indent="-457200">
              <a:buFont typeface="+mj-lt"/>
              <a:buAutoNum type="arabicPeriod"/>
            </a:pPr>
            <a:r>
              <a:rPr lang="en-US" dirty="0" smtClean="0"/>
              <a:t>Discussion of Motions for Revision Requests</a:t>
            </a:r>
          </a:p>
          <a:p>
            <a:pPr marL="860425" lvl="5" indent="-146050">
              <a:buFont typeface="Wingdings" panose="05000000000000000000" pitchFamily="2" charset="2"/>
              <a:buChar char="§"/>
            </a:pPr>
            <a:r>
              <a:rPr lang="en-US" sz="1500" dirty="0" smtClean="0"/>
              <a:t>Avoid caveats to motions for approval/rejection of Revisions Requests</a:t>
            </a:r>
          </a:p>
          <a:p>
            <a:pPr marL="1317625" lvl="7" indent="-203200">
              <a:buFont typeface="Wingdings" panose="05000000000000000000" pitchFamily="2" charset="2"/>
              <a:buChar char="§"/>
            </a:pPr>
            <a:r>
              <a:rPr lang="en-US" sz="1500" dirty="0" smtClean="0"/>
              <a:t>Can be misconstrued and the approval/rejection can become contingent upon something else happening.  </a:t>
            </a:r>
            <a:r>
              <a:rPr lang="en-US" sz="1500" i="1" dirty="0" smtClean="0"/>
              <a:t>Instead, make separate motions</a:t>
            </a:r>
            <a:r>
              <a:rPr lang="en-US" sz="1500" dirty="0" smtClean="0"/>
              <a:t>.</a:t>
            </a:r>
          </a:p>
          <a:p>
            <a:pPr marL="1317625" lvl="7" indent="-203200">
              <a:buFont typeface="Wingdings" panose="05000000000000000000" pitchFamily="2" charset="2"/>
              <a:buChar char="§"/>
            </a:pPr>
            <a:r>
              <a:rPr lang="en-US" sz="1500" dirty="0" smtClean="0"/>
              <a:t>Subcommittee Chair can make assignments to WG/TFs without a motion/vote if no objections.</a:t>
            </a:r>
            <a:endParaRPr lang="en-US" dirty="0" smtClean="0"/>
          </a:p>
          <a:p>
            <a:pPr marL="715952" lvl="5" indent="0">
              <a:buNone/>
            </a:pPr>
            <a:r>
              <a:rPr lang="en-US" sz="1700" b="1" i="1" u="sng" dirty="0" smtClean="0"/>
              <a:t>Example:</a:t>
            </a:r>
            <a:r>
              <a:rPr lang="en-US" sz="1700" i="1" dirty="0" smtClean="0"/>
              <a:t/>
            </a:r>
            <a:br>
              <a:rPr lang="en-US" sz="1700" i="1" dirty="0" smtClean="0"/>
            </a:br>
            <a:r>
              <a:rPr lang="en-US" sz="1700" i="1" dirty="0" smtClean="0"/>
              <a:t>Motion “to recommend approval and refer XYZ issue to WG/TF for consideration” should be separated into 2 motions: </a:t>
            </a:r>
            <a:br>
              <a:rPr lang="en-US" sz="1700" i="1" dirty="0" smtClean="0"/>
            </a:br>
            <a:r>
              <a:rPr lang="en-US" sz="1700" i="1" dirty="0" smtClean="0"/>
              <a:t>	1) Motion to recommend approval; </a:t>
            </a:r>
          </a:p>
          <a:p>
            <a:pPr marL="715952" lvl="5" indent="0">
              <a:buNone/>
            </a:pPr>
            <a:r>
              <a:rPr lang="en-US" sz="1700" i="1" dirty="0"/>
              <a:t>	</a:t>
            </a:r>
            <a:r>
              <a:rPr lang="en-US" sz="1700" i="1" dirty="0" smtClean="0"/>
              <a:t>2) Motion to refer XYZ issue to WG/TF for consideration</a:t>
            </a:r>
            <a:endParaRPr lang="en-US" i="1" dirty="0" smtClean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835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115887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/>
              <a:t>TAC Highlights – </a:t>
            </a:r>
            <a:r>
              <a:rPr lang="en-US" sz="4000" b="1" dirty="0" smtClean="0">
                <a:hlinkClick r:id="rId3"/>
              </a:rPr>
              <a:t>July 28</a:t>
            </a:r>
            <a:r>
              <a:rPr lang="en-US" sz="4000" b="1" baseline="30000" dirty="0" smtClean="0">
                <a:hlinkClick r:id="rId3"/>
              </a:rPr>
              <a:t>th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0999" y="838201"/>
            <a:ext cx="8028363" cy="54864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800" b="1" u="sng" dirty="0" smtClean="0"/>
              <a:t/>
            </a:r>
            <a:br>
              <a:rPr lang="en-US" sz="800" b="1" u="sng" dirty="0" smtClean="0"/>
            </a:br>
            <a:r>
              <a:rPr lang="en-US" b="1" u="sng" dirty="0" smtClean="0"/>
              <a:t>TAC </a:t>
            </a:r>
            <a:r>
              <a:rPr lang="en-US" b="1" u="sng" dirty="0" smtClean="0"/>
              <a:t>Voting Items: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b="1" u="sng" dirty="0" smtClean="0">
                <a:hlinkClick r:id="rId4"/>
              </a:rPr>
              <a:t>Combined Ballot</a:t>
            </a:r>
            <a:endParaRPr lang="en-US" b="1" u="sng" dirty="0" smtClean="0"/>
          </a:p>
          <a:p>
            <a:pPr marL="688975" lvl="2" indent="-214313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June 23</a:t>
            </a:r>
            <a:r>
              <a:rPr lang="en-US" baseline="30000" dirty="0" smtClean="0"/>
              <a:t>rd</a:t>
            </a:r>
            <a:r>
              <a:rPr lang="en-US" dirty="0" smtClean="0"/>
              <a:t> &amp; 30</a:t>
            </a:r>
            <a:r>
              <a:rPr lang="en-US" baseline="30000" dirty="0" smtClean="0"/>
              <a:t>th</a:t>
            </a:r>
            <a:r>
              <a:rPr lang="en-US" dirty="0" smtClean="0"/>
              <a:t> meeting minutes</a:t>
            </a:r>
          </a:p>
          <a:p>
            <a:pPr marL="688975" lvl="2" indent="-214313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NPRR1079, </a:t>
            </a:r>
            <a:r>
              <a:rPr lang="en-US" dirty="0"/>
              <a:t>Day-Ahead Market RRS / ECRS 48-Hour Report </a:t>
            </a:r>
            <a:r>
              <a:rPr lang="en-US" dirty="0" smtClean="0"/>
              <a:t>Clarification</a:t>
            </a:r>
          </a:p>
          <a:p>
            <a:pPr marL="688975" lvl="2" indent="-214313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SCR815, MarkeTrak Administrative Enhancements</a:t>
            </a:r>
          </a:p>
          <a:p>
            <a:pPr marL="688975" lvl="2" indent="-214313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RMGRR165, Modify ERCOT Pre-Launch Responsibilities in a Mass Transition</a:t>
            </a:r>
          </a:p>
          <a:p>
            <a:pPr marL="688975" lvl="2" indent="-214313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PGRR091, FIS Application Completion 60-Day Limit</a:t>
            </a:r>
          </a:p>
          <a:p>
            <a:pPr marL="688975" lvl="2" indent="-214313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Southern Cross Transmission Directive #9, Determination Regarding Modifications to Ancillary Services Whitepaper</a:t>
            </a:r>
          </a:p>
          <a:p>
            <a:pPr marL="456374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 smtClean="0"/>
              <a:t>NPRR1073, </a:t>
            </a:r>
            <a:r>
              <a:rPr lang="en-US" sz="1800" dirty="0"/>
              <a:t>Market Participant Application </a:t>
            </a:r>
            <a:r>
              <a:rPr lang="en-US" sz="1800" dirty="0" smtClean="0"/>
              <a:t>Changes</a:t>
            </a:r>
            <a:br>
              <a:rPr lang="en-US" sz="1800" dirty="0" smtClean="0"/>
            </a:br>
            <a:r>
              <a:rPr lang="en-US" sz="1400" dirty="0" smtClean="0">
                <a:hlinkClick r:id="rId5"/>
              </a:rPr>
              <a:t>Standalone Ballot</a:t>
            </a:r>
            <a:r>
              <a:rPr lang="en-US" sz="1400" dirty="0" smtClean="0"/>
              <a:t>: Approved 100% [1 abstention]</a:t>
            </a:r>
          </a:p>
          <a:p>
            <a:pPr marL="456374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 smtClean="0"/>
              <a:t>NPRR1083, </a:t>
            </a:r>
            <a:r>
              <a:rPr lang="en-US" sz="1800" dirty="0"/>
              <a:t>Modification of Uplift Allocation Rules to Address Role of Central Counter-Party </a:t>
            </a:r>
            <a:r>
              <a:rPr lang="en-US" sz="1800" dirty="0" smtClean="0"/>
              <a:t>Clearinghouses</a:t>
            </a:r>
            <a:br>
              <a:rPr lang="en-US" sz="1800" dirty="0" smtClean="0"/>
            </a:br>
            <a:r>
              <a:rPr lang="en-US" sz="1400" dirty="0" smtClean="0">
                <a:hlinkClick r:id="rId6"/>
              </a:rPr>
              <a:t>Standalone Ballot</a:t>
            </a:r>
            <a:r>
              <a:rPr lang="en-US" sz="1400" dirty="0" smtClean="0"/>
              <a:t>: Approved 100% [2 abstentions]</a:t>
            </a:r>
          </a:p>
          <a:p>
            <a:pPr marL="456374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 smtClean="0"/>
              <a:t>NPRR1086, </a:t>
            </a:r>
            <a:r>
              <a:rPr lang="en-US" sz="1800" dirty="0"/>
              <a:t>Recovery, Charges, and Settlement for Operating Losses During an LCAP Effective Period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1400" dirty="0">
                <a:hlinkClick r:id="rId7"/>
              </a:rPr>
              <a:t>Standalone </a:t>
            </a:r>
            <a:r>
              <a:rPr lang="en-US" sz="1400" dirty="0" smtClean="0">
                <a:hlinkClick r:id="rId7"/>
              </a:rPr>
              <a:t>Ballot</a:t>
            </a:r>
            <a:r>
              <a:rPr lang="en-US" sz="1400" dirty="0" smtClean="0"/>
              <a:t>: Approved 87% [6 abstentions]</a:t>
            </a:r>
          </a:p>
          <a:p>
            <a:pPr marL="688975" lvl="2" indent="-214313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>
              <a:lnSpc>
                <a:spcPct val="100000"/>
              </a:lnSpc>
              <a:buNone/>
            </a:pPr>
            <a:endParaRPr lang="en-US" dirty="0" smtClean="0"/>
          </a:p>
          <a:p>
            <a:pPr>
              <a:lnSpc>
                <a:spcPct val="100000"/>
              </a:lnSpc>
            </a:pPr>
            <a:endParaRPr lang="en-US" dirty="0" smtClean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288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3552192" y="2567149"/>
            <a:ext cx="2145978" cy="2145978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9582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autoSelectedSuggestion">
  <element uid="c5f8eb12-5b27-439d-aaa6-3402af626fa3" value=""/>
  <element uid="c64218ab-b8d1-40b6-a478-cb8be1e10ecc" value=""/>
</sisl>
</file>

<file path=customXml/itemProps1.xml><?xml version="1.0" encoding="utf-8"?>
<ds:datastoreItem xmlns:ds="http://schemas.openxmlformats.org/officeDocument/2006/customXml" ds:itemID="{1C712C5D-CFB0-48EA-98C3-864164357757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15786</TotalTime>
  <Words>366</Words>
  <Application>Microsoft Office PowerPoint</Application>
  <PresentationFormat>On-screen Show (4:3)</PresentationFormat>
  <Paragraphs>39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Retrospect</vt:lpstr>
      <vt:lpstr>TAC Update</vt:lpstr>
      <vt:lpstr>TAC Highlights – July 28th </vt:lpstr>
      <vt:lpstr>TAC Highlights – July 28th </vt:lpstr>
      <vt:lpstr>PowerPoint Presentation</vt:lpstr>
    </vt:vector>
  </TitlesOfParts>
  <Company>NRG Energy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update to RMS</dc:title>
  <dc:creator>Jim Lee</dc:creator>
  <cp:keywords/>
  <cp:lastModifiedBy>s262089</cp:lastModifiedBy>
  <cp:revision>203</cp:revision>
  <cp:lastPrinted>2018-11-28T18:48:20Z</cp:lastPrinted>
  <dcterms:created xsi:type="dcterms:W3CDTF">2018-01-08T22:15:17Z</dcterms:created>
  <dcterms:modified xsi:type="dcterms:W3CDTF">2021-08-02T16:53:34Z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66fbd887-84f1-44c6-b614-caad1dd41da1</vt:lpwstr>
  </property>
  <property fmtid="{D5CDD505-2E9C-101B-9397-08002B2CF9AE}" pid="3" name="bjSaver">
    <vt:lpwstr>hVeZjyyepu7wfUb3kwBo4T82bAn9HrXq</vt:lpwstr>
  </property>
  <property fmtid="{D5CDD505-2E9C-101B-9397-08002B2CF9AE}" pid="4" name="bjDocumentSecurityLabel">
    <vt:lpwstr>AEP Public</vt:lpwstr>
  </property>
  <property fmtid="{D5CDD505-2E9C-101B-9397-08002B2CF9AE}" pid="5" name="bjDocumentLabelXML">
    <vt:lpwstr>&lt;?xml version="1.0" encoding="us-ascii"?&gt;&lt;sisl xmlns:xsi="http://www.w3.org/2001/XMLSchema-instance" xmlns:xsd="http://www.w3.org/2001/XMLSchema" sislVersion="0" policy="e9c0b8d7-bdb4-4fd3-b62a-f50327aaefce" origin="autoSelectedSuggestion" xmlns="http://w</vt:lpwstr>
  </property>
  <property fmtid="{D5CDD505-2E9C-101B-9397-08002B2CF9AE}" pid="6" name="bjDocumentLabelXML-0">
    <vt:lpwstr>ww.boldonjames.com/2008/01/sie/internal/label"&gt;&lt;element uid="c5f8eb12-5b27-439d-aaa6-3402af626fa3" value="" /&gt;&lt;element uid="c64218ab-b8d1-40b6-a478-cb8be1e10ecc" value="" /&gt;&lt;/sisl&gt;</vt:lpwstr>
  </property>
  <property fmtid="{D5CDD505-2E9C-101B-9397-08002B2CF9AE}" pid="7" name="Visual Markings Removed">
    <vt:lpwstr>No</vt:lpwstr>
  </property>
</Properties>
</file>