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67" r:id="rId7"/>
    <p:sldId id="268" r:id="rId8"/>
    <p:sldId id="288" r:id="rId9"/>
    <p:sldId id="304" r:id="rId10"/>
    <p:sldId id="303" r:id="rId11"/>
    <p:sldId id="285" r:id="rId12"/>
    <p:sldId id="282" r:id="rId13"/>
    <p:sldId id="302" r:id="rId14"/>
    <p:sldId id="301" r:id="rId15"/>
    <p:sldId id="279" r:id="rId16"/>
    <p:sldId id="300" r:id="rId17"/>
    <p:sldId id="296" r:id="rId18"/>
    <p:sldId id="27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5B677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88414" autoAdjust="0"/>
  </p:normalViewPr>
  <p:slideViewPr>
    <p:cSldViewPr showGuides="1">
      <p:cViewPr varScale="1">
        <p:scale>
          <a:sx n="105" d="100"/>
          <a:sy n="105" d="100"/>
        </p:scale>
        <p:origin x="184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2/5/220195-SAW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February 2021 SAWG meeting: </a:t>
            </a:r>
            <a:r>
              <a:rPr lang="en-US" dirty="0">
                <a:hlinkClick r:id="rId3"/>
              </a:rPr>
              <a:t>http://www.ercot.com/calendar/2021/2/5/220195-SAWG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89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296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3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99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http://www.ercot.com/content/wcm/lists/219848/Capacity_Changes_by_Fuel_Type_Charts_May_2021.xlsx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05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Resource Integration Resources: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http://www.ercot.com/content/wcm/lists/168284/Resource_Interconnection_Handbook_v1.91_01082021.docx</a:t>
            </a:r>
          </a:p>
          <a:p>
            <a:endParaRPr lang="en-US" dirty="0"/>
          </a:p>
          <a:p>
            <a:r>
              <a:rPr lang="en-US" dirty="0"/>
              <a:t>http://www.ercot.com/content/wcm/lists/168312/ERCOT_New_Generator_Commissioning_Checklist_06032020.docx</a:t>
            </a:r>
          </a:p>
          <a:p>
            <a:endParaRPr lang="en-US" dirty="0"/>
          </a:p>
          <a:p>
            <a:r>
              <a:rPr lang="en-US" dirty="0"/>
              <a:t>http://www.ercot.com/services/rq/integration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9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More information on the Generator Commissioning Phase can be found in the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Resource Interconnection Handbook pages 24 – 33.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http://www.ercot.com/content/wcm/lists/168284/Resource_Interconnection_Handbook_v1.91_01082021.docx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4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http://www.ercot.com/content/wcm/lists/168284/Resource_Interconnection_Handbook_v1.91_01082021.docx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87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RIOO-IS data snapshot from 5/24/21.</a:t>
            </a:r>
          </a:p>
          <a:p>
            <a:r>
              <a:rPr lang="en-US" dirty="0"/>
              <a:t>Excludes planned repower and upgrade projects.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87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253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47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3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ercot.com/gridinfo/resourc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Synchronized Planned Projects Analysis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August 2021 SAWG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Dan Mantena</a:t>
            </a:r>
          </a:p>
          <a:p>
            <a:r>
              <a:rPr lang="en-US" dirty="0">
                <a:solidFill>
                  <a:schemeClr val="tx2"/>
                </a:solidFill>
              </a:rPr>
              <a:t>Resource Adequacy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1866900" cy="2728118"/>
          </a:xfrm>
        </p:spPr>
        <p:txBody>
          <a:bodyPr/>
          <a:lstStyle/>
          <a:p>
            <a:r>
              <a:rPr lang="en-US" sz="2400" dirty="0"/>
              <a:t>Generation from SARA planned projects during summer 2020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0671C39-48A1-450D-844E-0AB07B9402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47900" y="243682"/>
            <a:ext cx="6649159" cy="622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57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Detailed breakdown for recent season peaks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6D58112-BA9B-4A37-844A-0F808F4EB7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1" y="1024285"/>
          <a:ext cx="8534398" cy="4985642"/>
        </p:xfrm>
        <a:graphic>
          <a:graphicData uri="http://schemas.openxmlformats.org/drawingml/2006/table">
            <a:tbl>
              <a:tblPr/>
              <a:tblGrid>
                <a:gridCol w="1766530">
                  <a:extLst>
                    <a:ext uri="{9D8B030D-6E8A-4147-A177-3AD203B41FA5}">
                      <a16:colId xmlns:a16="http://schemas.microsoft.com/office/drawing/2014/main" val="1583214855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958302934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4292695625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2082696254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2434106770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81589860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3054465944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190826856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2725870590"/>
                    </a:ext>
                  </a:extLst>
                </a:gridCol>
              </a:tblGrid>
              <a:tr h="57315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0" marR="8580" marT="8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Winter 2020/21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Fall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Summer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Spring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446278"/>
                  </a:ext>
                </a:extLst>
              </a:tr>
              <a:tr h="57315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Fuel Type</a:t>
                      </a:r>
                      <a:b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Project Status During Peak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576285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766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1,276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399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1,043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58333"/>
                  </a:ext>
                </a:extLst>
              </a:tr>
              <a:tr h="22994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65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59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195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048723"/>
                  </a:ext>
                </a:extLst>
              </a:tr>
              <a:tr h="22994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701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1,276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340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690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07931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158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337078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218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918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215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437259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148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508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27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305769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67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410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188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366890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3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59625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42708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142398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055723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32518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Storage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3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892413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3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439874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693295"/>
                  </a:ext>
                </a:extLst>
              </a:tr>
              <a:tr h="229948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AEC7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18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439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Detailed breakdown for summer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60F6D1D2-FE71-45C6-B550-2AEB80DAC1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1" y="1034581"/>
          <a:ext cx="8534398" cy="4965050"/>
        </p:xfrm>
        <a:graphic>
          <a:graphicData uri="http://schemas.openxmlformats.org/drawingml/2006/table">
            <a:tbl>
              <a:tblPr/>
              <a:tblGrid>
                <a:gridCol w="1766530">
                  <a:extLst>
                    <a:ext uri="{9D8B030D-6E8A-4147-A177-3AD203B41FA5}">
                      <a16:colId xmlns:a16="http://schemas.microsoft.com/office/drawing/2014/main" val="1553464992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705680824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3454767260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1557820905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3145801574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2878820825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249184216"/>
                    </a:ext>
                  </a:extLst>
                </a:gridCol>
                <a:gridCol w="848851">
                  <a:extLst>
                    <a:ext uri="{9D8B030D-6E8A-4147-A177-3AD203B41FA5}">
                      <a16:colId xmlns:a16="http://schemas.microsoft.com/office/drawing/2014/main" val="3887836591"/>
                    </a:ext>
                  </a:extLst>
                </a:gridCol>
                <a:gridCol w="843116">
                  <a:extLst>
                    <a:ext uri="{9D8B030D-6E8A-4147-A177-3AD203B41FA5}">
                      <a16:colId xmlns:a16="http://schemas.microsoft.com/office/drawing/2014/main" val="977277206"/>
                    </a:ext>
                  </a:extLst>
                </a:gridCol>
              </a:tblGrid>
              <a:tr h="57315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0" marR="8580" marT="858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June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July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August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September 2020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250604"/>
                  </a:ext>
                </a:extLst>
              </a:tr>
              <a:tr h="57315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Fuel Type</a:t>
                      </a:r>
                      <a:b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Project Status During Peak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SARA Forecast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Actual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6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27703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902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1,039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399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832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1411113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238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150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262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0412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664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889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340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570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415848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476760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957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1,057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918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1,039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020307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566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550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508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596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10997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391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507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410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443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731626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59861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8700522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43338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240521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02166"/>
                  </a:ext>
                </a:extLst>
              </a:tr>
              <a:tr h="2854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Storage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0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573496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Commerically Operational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834558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Synchronized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2 MW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986976"/>
                  </a:ext>
                </a:extLst>
              </a:tr>
              <a:tr h="223084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890C58"/>
                          </a:solidFill>
                          <a:effectLst/>
                          <a:latin typeface="Arial" panose="020B0604020202020204" pitchFamily="34" charset="0"/>
                        </a:rPr>
                        <a:t>     -     </a:t>
                      </a:r>
                    </a:p>
                  </a:txBody>
                  <a:tcPr marL="8580" marR="8580" marT="858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07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45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Current r</a:t>
            </a:r>
            <a:r>
              <a:rPr lang="en-US" sz="2400" b="1" dirty="0">
                <a:solidFill>
                  <a:schemeClr val="accent1"/>
                </a:solidFill>
              </a:rPr>
              <a:t>eporting of synchronized projects in RA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747" y="754062"/>
            <a:ext cx="8534400" cy="5181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600" dirty="0"/>
              <a:t>SARA - All synchronized planned projects are forecasted as available for upcoming seasons regardless of their projected in-service date. (first implemented in the Preliminary Summer 2021 SARA report)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CDR -  Generation Resource Scenarios tab provides the synchronized capacity that makes up the planned resources for the Planning Reserve Margin calculation.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  <a:p>
            <a:pPr>
              <a:lnSpc>
                <a:spcPct val="150000"/>
              </a:lnSpc>
            </a:pPr>
            <a:r>
              <a:rPr lang="en-US" sz="1600" dirty="0"/>
              <a:t>More detailed information on synchronized projects can be found in the monthly GIS and Resource Capacity Trends Charts.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5E95DA-71F6-43F6-B923-22A0D2DFD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1162" y="2895600"/>
            <a:ext cx="5857875" cy="201489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464CEB-9E7D-4FA2-9903-AA4C70F69080}"/>
              </a:ext>
            </a:extLst>
          </p:cNvPr>
          <p:cNvSpPr txBox="1"/>
          <p:nvPr/>
        </p:nvSpPr>
        <p:spPr>
          <a:xfrm>
            <a:off x="5397731" y="6079123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4"/>
              </a:rPr>
              <a:t>http://www.ercot.com/gridinfo/resource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94863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Conclusion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1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Synchronized planned projects can generate to their maximum capability after providing an attestation of full plant controls and passing a curtailment test by ERCOT.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Synchronized wind and solar units have generated large amounts of generation during recent peak load conditions.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The accuracy of planned project forecasts in the CDR/SARA reports is much higher than reported in the previous SAWG analysis if we consider the capacity contribution from synchronized units.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9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In the February SAWG meeting, ERCOT presented some retrospective analysis on </a:t>
            </a:r>
            <a:r>
              <a:rPr lang="en-US" sz="2000" dirty="0">
                <a:solidFill>
                  <a:schemeClr val="tx2"/>
                </a:solidFill>
              </a:rPr>
              <a:t>the planned project forecast used in the Summer 2020 Final SARA report.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/>
              <a:t>One notable observation was that planned projects synchronized to the grid and waiting for commercial operations approval frequently experienced delays to their in-service dates (projected COD).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5632E6-F6DF-438D-8565-CBE69633C1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487" y="4304624"/>
            <a:ext cx="6419850" cy="187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Follow-up to questions from Feb.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Additional information regarding synchronized planned units </a:t>
            </a:r>
            <a:endParaRPr lang="en-US" sz="20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Are synchronized projects allowed to generate their maximum capability?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How long do planned projects stay in synchronization mode?</a:t>
            </a:r>
          </a:p>
          <a:p>
            <a:pPr lvl="1"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</a:rPr>
              <a:t>Operational behavior </a:t>
            </a:r>
            <a:r>
              <a:rPr lang="en-US" sz="1600" dirty="0"/>
              <a:t>during recent peak periods (including summer 2020).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The large rise in synchronized capacity in the queue makes this a relevant and timely topic worth discussing.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3618637"/>
            <a:ext cx="7053470" cy="23721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75F678-AAC9-4CB6-8FB2-ED1229C3A807}"/>
              </a:ext>
            </a:extLst>
          </p:cNvPr>
          <p:cNvSpPr txBox="1"/>
          <p:nvPr/>
        </p:nvSpPr>
        <p:spPr>
          <a:xfrm>
            <a:off x="4419600" y="6066959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from May 2021 Resource Capacity Trend Charts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9115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190" y="304371"/>
            <a:ext cx="8458200" cy="5183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/>
              <a:t>Generator Resource Interconnection Process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410" y="800100"/>
            <a:ext cx="8534400" cy="5257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EEACF3D8-1D4B-42DF-9E57-B5171ED8D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19" y="1195969"/>
            <a:ext cx="7599761" cy="477086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20C68EF-F863-4E7E-A3FB-6253506F0B0D}"/>
              </a:ext>
            </a:extLst>
          </p:cNvPr>
          <p:cNvSpPr/>
          <p:nvPr/>
        </p:nvSpPr>
        <p:spPr>
          <a:xfrm>
            <a:off x="6019800" y="3581400"/>
            <a:ext cx="1524000" cy="401213"/>
          </a:xfrm>
          <a:prstGeom prst="rect">
            <a:avLst/>
          </a:prstGeom>
          <a:noFill/>
          <a:ln>
            <a:solidFill>
              <a:srgbClr val="00AE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31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Main takeaways (1)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40163"/>
            <a:ext cx="8534400" cy="564281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900" dirty="0"/>
              <a:t>Initial Synchronization Approval </a:t>
            </a:r>
            <a:r>
              <a:rPr lang="en-US" sz="1900" b="1" dirty="0"/>
              <a:t>– Output limited to 20 MVA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The project has met requirements to Energize Equipment (Part 1): provided latest model data, verified Voltage Ride-Through capability and communication capabilities specified by ERCOT Operating Guides are in place.</a:t>
            </a:r>
          </a:p>
          <a:p>
            <a:pPr lvl="1">
              <a:lnSpc>
                <a:spcPct val="150000"/>
              </a:lnSpc>
            </a:pPr>
            <a:endParaRPr lang="en-US" sz="1700" dirty="0"/>
          </a:p>
          <a:p>
            <a:pPr>
              <a:lnSpc>
                <a:spcPct val="150000"/>
              </a:lnSpc>
            </a:pPr>
            <a:r>
              <a:rPr lang="en-US" sz="1900" dirty="0"/>
              <a:t>Initial Synchronization Approval </a:t>
            </a:r>
            <a:r>
              <a:rPr lang="en-US" sz="1900" b="1" dirty="0"/>
              <a:t>– Output is not limited</a:t>
            </a:r>
            <a:endParaRPr lang="en-US" sz="1900" dirty="0"/>
          </a:p>
          <a:p>
            <a:pPr lvl="1">
              <a:lnSpc>
                <a:spcPct val="150000"/>
              </a:lnSpc>
            </a:pPr>
            <a:r>
              <a:rPr lang="en-US" sz="1600" dirty="0"/>
              <a:t>The project has passed a curtailment test.</a:t>
            </a:r>
          </a:p>
          <a:p>
            <a:pPr lvl="1">
              <a:lnSpc>
                <a:spcPct val="150000"/>
              </a:lnSpc>
            </a:pPr>
            <a:r>
              <a:rPr lang="en-US" sz="1600" dirty="0"/>
              <a:t>The project owner has submitted an attestation for the following plant controls: Automatic Voltage Regulator (AVR), Primary Frequency Response (PFR), Voltage Support Service (VSS), and Power System Stabilizer (PSS).</a:t>
            </a:r>
          </a:p>
          <a:p>
            <a:pPr lvl="1">
              <a:lnSpc>
                <a:spcPct val="150000"/>
              </a:lnSpc>
            </a:pPr>
            <a:endParaRPr lang="en-US" sz="900" dirty="0"/>
          </a:p>
          <a:p>
            <a:pPr>
              <a:lnSpc>
                <a:spcPct val="150000"/>
              </a:lnSpc>
            </a:pPr>
            <a:r>
              <a:rPr lang="en-US" sz="1800" dirty="0"/>
              <a:t>On average, planned projects are limited to 20 MVA for the first month after initial synchronization approval by ERCOT.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08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Main takeaways (2)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Retrospective analysis shows synchronized solar and wind planned projects have generated significant amounts of generation during peak load conditions.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1700" dirty="0"/>
          </a:p>
          <a:p>
            <a:pPr>
              <a:lnSpc>
                <a:spcPct val="150000"/>
              </a:lnSpc>
            </a:pPr>
            <a:r>
              <a:rPr lang="en-US" sz="2000" dirty="0"/>
              <a:t>If we consider the contribution of capacity from synchronized projects, the accuracy of planned project forecasts in the CDR/SARA reports is much higher than the previous SAWG analysis showed.</a:t>
            </a:r>
            <a:endParaRPr lang="en-US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33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700" dirty="0"/>
              <a:t>New Generator Commissioning Milestone Trends</a:t>
            </a:r>
            <a:endParaRPr lang="en-US" sz="27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AB58AF-DD78-4F93-900C-FFE8363C7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77" y="1227138"/>
            <a:ext cx="8482117" cy="446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861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DEAB189-A433-4381-B130-F788CE86C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37507"/>
            <a:ext cx="7734300" cy="495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Planned Projects SARA Forecast vs. </a:t>
            </a:r>
            <a:r>
              <a:rPr lang="en-US" sz="2400" dirty="0"/>
              <a:t>Actual Output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410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Recent seasons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Summer 2020 months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59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1828800" cy="50141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Generation from </a:t>
            </a:r>
            <a:r>
              <a:rPr lang="en-US" sz="2400" dirty="0"/>
              <a:t>SARA planned projects during season peaks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E4EED81-FD3E-414F-8B70-5B48EECBD5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0" y="243683"/>
            <a:ext cx="6583680" cy="61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597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1188</TotalTime>
  <Words>1465</Words>
  <Application>Microsoft Office PowerPoint</Application>
  <PresentationFormat>On-screen Show (4:3)</PresentationFormat>
  <Paragraphs>420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Background</vt:lpstr>
      <vt:lpstr>Follow-up to questions from Feb. analysis</vt:lpstr>
      <vt:lpstr>Generator Resource Interconnection Process Flow</vt:lpstr>
      <vt:lpstr>Main takeaways (1)</vt:lpstr>
      <vt:lpstr>Main takeaways (2)</vt:lpstr>
      <vt:lpstr>New Generator Commissioning Milestone Trends</vt:lpstr>
      <vt:lpstr>Planned Projects SARA Forecast vs. Actual Output </vt:lpstr>
      <vt:lpstr>Generation from SARA planned projects during season peaks</vt:lpstr>
      <vt:lpstr>Generation from SARA planned projects during summer 2020</vt:lpstr>
      <vt:lpstr>Detailed breakdown for recent season peaks</vt:lpstr>
      <vt:lpstr>Detailed breakdown for summer 2020</vt:lpstr>
      <vt:lpstr>Current reporting of synchronized projects in RA reports</vt:lpstr>
      <vt:lpstr>Conclusion of Analysis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Mantena, Dan</cp:lastModifiedBy>
  <cp:revision>138</cp:revision>
  <cp:lastPrinted>2016-01-21T20:53:15Z</cp:lastPrinted>
  <dcterms:created xsi:type="dcterms:W3CDTF">2016-01-21T15:20:31Z</dcterms:created>
  <dcterms:modified xsi:type="dcterms:W3CDTF">2021-08-02T13:10:54Z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