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370" r:id="rId2"/>
    <p:sldId id="407" r:id="rId3"/>
    <p:sldId id="408" r:id="rId4"/>
    <p:sldId id="409" r:id="rId5"/>
    <p:sldId id="405" r:id="rId6"/>
    <p:sldId id="385" r:id="rId7"/>
    <p:sldId id="380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 varScale="1">
        <p:scale>
          <a:sx n="65" d="100"/>
          <a:sy n="65" d="100"/>
        </p:scale>
        <p:origin x="1267" y="31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814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August 3rd, 2021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0999" y="5410200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2021 Attendance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77DEA6-82B6-4B02-A4D2-DAA268D946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068127"/>
              </p:ext>
            </p:extLst>
          </p:nvPr>
        </p:nvGraphicFramePr>
        <p:xfrm>
          <a:off x="1143000" y="781502"/>
          <a:ext cx="6934198" cy="5314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902085618"/>
                    </a:ext>
                  </a:extLst>
                </a:gridCol>
                <a:gridCol w="2425243">
                  <a:extLst>
                    <a:ext uri="{9D8B030D-6E8A-4147-A177-3AD203B41FA5}">
                      <a16:colId xmlns:a16="http://schemas.microsoft.com/office/drawing/2014/main" val="3090992150"/>
                    </a:ext>
                  </a:extLst>
                </a:gridCol>
                <a:gridCol w="2375355">
                  <a:extLst>
                    <a:ext uri="{9D8B030D-6E8A-4147-A177-3AD203B41FA5}">
                      <a16:colId xmlns:a16="http://schemas.microsoft.com/office/drawing/2014/main" val="1536974727"/>
                    </a:ext>
                  </a:extLst>
                </a:gridCol>
              </a:tblGrid>
              <a:tr h="52950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# of ATTENDEES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606466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January 19,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025864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MarkeTrak/IAG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January 26,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945228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March 30,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724513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MarkeTrak/IAG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March 31,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80688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June 8,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026342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MarkeTrak/IAG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June 15,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304542"/>
                  </a:ext>
                </a:extLst>
              </a:tr>
              <a:tr h="548913">
                <a:tc>
                  <a:txBody>
                    <a:bodyPr/>
                    <a:lstStyle/>
                    <a:p>
                      <a:r>
                        <a:rPr lang="en-US" b="1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September 30,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599471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MarkeTrak – Pt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October 6,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365981"/>
                  </a:ext>
                </a:extLst>
              </a:tr>
              <a:tr h="529509">
                <a:tc>
                  <a:txBody>
                    <a:bodyPr/>
                    <a:lstStyle/>
                    <a:p>
                      <a:r>
                        <a:rPr lang="en-US" b="1" dirty="0"/>
                        <a:t>MarkeTrak – Pt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October 7,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934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74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8A235-82A0-419A-8D86-AB92B004E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D07B2-8AFB-4DCD-917E-7D80EBAD4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724400"/>
          </a:xfrm>
        </p:spPr>
        <p:txBody>
          <a:bodyPr/>
          <a:lstStyle/>
          <a:p>
            <a:r>
              <a:rPr lang="en-US" b="0" dirty="0"/>
              <a:t>ERCOT and RMTTF pivoted from in-person Instructor led classes to WebEx Instructor led classes due to COVID restrictions yet still meet the retail market training needs</a:t>
            </a:r>
          </a:p>
          <a:p>
            <a:r>
              <a:rPr lang="en-US" b="0" dirty="0"/>
              <a:t>Retail 101 was revised with suggested prerequisite “fundamentals” classes and continues to draw strong attendance</a:t>
            </a:r>
          </a:p>
          <a:p>
            <a:r>
              <a:rPr lang="en-US" b="0" dirty="0"/>
              <a:t>MarkeTrak / Inadvertent Gain Training will move to two half-day WebEx classes in October</a:t>
            </a:r>
          </a:p>
          <a:p>
            <a:r>
              <a:rPr lang="en-US" b="0" dirty="0"/>
              <a:t>Understanding the need for TXSET training, RMTTF will focus on the development of an interactive “building block” style of web-based training (WBT).</a:t>
            </a:r>
          </a:p>
          <a:p>
            <a:pPr lvl="1"/>
            <a:r>
              <a:rPr lang="en-US" dirty="0"/>
              <a:t>Goal of WBT is to customize a learning path, where foundational material would be presented first, then allows learner to select segments to meet their needs, for example, MVIs, CSAs, Date Changes, etc.</a:t>
            </a:r>
          </a:p>
          <a:p>
            <a:pPr lvl="1"/>
            <a:endParaRPr lang="en-US" b="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5F5871-2C8B-4BCF-9309-4A1F10A04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B9884F-397F-4C61-9053-75EBCC59C7C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AC33BE-1796-47BD-84E3-4A4AF760F12B}"/>
              </a:ext>
            </a:extLst>
          </p:cNvPr>
          <p:cNvSpPr txBox="1"/>
          <p:nvPr/>
        </p:nvSpPr>
        <p:spPr>
          <a:xfrm>
            <a:off x="304800" y="5334000"/>
            <a:ext cx="86868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RMTTF will continue to monitor ERCOT and market participant COVID-19 guidelines to determine when in person classes may resume. </a:t>
            </a:r>
          </a:p>
        </p:txBody>
      </p:sp>
    </p:spTree>
    <p:extLst>
      <p:ext uri="{BB962C8B-B14F-4D97-AF65-F5344CB8AC3E}">
        <p14:creationId xmlns:p14="http://schemas.microsoft.com/office/powerpoint/2010/main" val="55098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10555-AE2F-4D55-A040-1607E68B5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Mass Transition On-Line Module – Collaboration w/ RECTF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673A5-83B2-4EF7-8659-C5425C997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/>
              <a:t>GOAL</a:t>
            </a:r>
            <a:r>
              <a:rPr lang="en-US" sz="2400" dirty="0"/>
              <a:t>:  </a:t>
            </a:r>
            <a:r>
              <a:rPr lang="en-US" sz="2400" b="0" dirty="0"/>
              <a:t>to improve transparency in the default mass transition process</a:t>
            </a:r>
          </a:p>
          <a:p>
            <a:pPr marL="0" indent="0">
              <a:buNone/>
            </a:pPr>
            <a:r>
              <a:rPr lang="en-US" sz="2400" u="sng" dirty="0"/>
              <a:t>ACTION</a:t>
            </a:r>
            <a:r>
              <a:rPr lang="en-US" sz="2400" dirty="0"/>
              <a:t>:  </a:t>
            </a:r>
            <a:r>
              <a:rPr lang="en-US" sz="2400" b="0" dirty="0"/>
              <a:t>providing clarity to the on-line training module highlighting ‘lessons learned’ from the recent transitions</a:t>
            </a:r>
          </a:p>
          <a:p>
            <a:pPr marL="0" indent="0">
              <a:buNone/>
            </a:pPr>
            <a:endParaRPr lang="en-US" sz="900" b="0" dirty="0"/>
          </a:p>
          <a:p>
            <a:pPr marL="0" indent="0">
              <a:buNone/>
            </a:pPr>
            <a:r>
              <a:rPr lang="en-US" sz="2400" i="1" dirty="0"/>
              <a:t>SUGGESTED REVISIONS</a:t>
            </a:r>
            <a:r>
              <a:rPr lang="en-US" sz="2400" dirty="0"/>
              <a:t>:</a:t>
            </a:r>
          </a:p>
          <a:p>
            <a:r>
              <a:rPr lang="en-US" sz="2400" b="0" dirty="0"/>
              <a:t>Recipients of official notices regarding transition encouraging full participation from start to completion </a:t>
            </a:r>
          </a:p>
          <a:p>
            <a:r>
              <a:rPr lang="en-US" sz="2400" b="0" dirty="0"/>
              <a:t>Ensure removal of Switch Holds for transitioning ESIs</a:t>
            </a:r>
          </a:p>
          <a:p>
            <a:r>
              <a:rPr lang="en-US" sz="2400" b="0" dirty="0"/>
              <a:t>Awareness of ERCOT initiated MarkeTrak for impacted POLR REPs</a:t>
            </a:r>
          </a:p>
          <a:p>
            <a:r>
              <a:rPr lang="en-US" sz="2400" b="0" dirty="0"/>
              <a:t>Understanding of “noticed action” on ESI ID list received from ERCOT</a:t>
            </a:r>
            <a:r>
              <a:rPr lang="en-US" sz="2400" dirty="0"/>
              <a:t> 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A3A0F9-B41A-4705-9EE1-A58F7D250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39F76C-8ADB-4A03-8244-8CF97C6B400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149192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/>
              <a:t> On-line ERCOT Retail Training Modules Available 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latin typeface="Calibri" panose="020F0502020204030204" pitchFamily="34" charset="0"/>
              </a:rPr>
              <a:t>MarkeTrak Series 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Marketrak Overview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Switch Hold Removal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Cancel With/Without  Approvals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Usage and Billing</a:t>
            </a:r>
            <a:endParaRPr lang="en-US" sz="16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Other D2D Subtypes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Bulk Insert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MarkeTrak Admin Functionality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Emails and Notifications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Reporting – Background &amp; GUI 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latin typeface="Calibri" panose="020F0502020204030204" pitchFamily="34" charset="0"/>
              </a:rPr>
              <a:t>Retail 101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latin typeface="Calibri" panose="020F0502020204030204" pitchFamily="34" charset="0"/>
              </a:rPr>
              <a:t>Mass Transition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1143000" y="6438691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4250441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057400"/>
            <a:ext cx="8458200" cy="31242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>
                <a:latin typeface="Calibri" panose="020F0502020204030204" pitchFamily="34" charset="0"/>
              </a:rPr>
              <a:t>Thursday, August 5th, 2021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9:30 AM Webex only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Primary Topics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Mass Transition Online Training Module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TX SET Training Module  </a:t>
            </a:r>
          </a:p>
          <a:p>
            <a:pPr algn="ctr"/>
            <a:endParaRPr lang="en-US" sz="2400" dirty="0">
              <a:latin typeface="Calibri" panose="020F0502020204030204" pitchFamily="34" charset="0"/>
            </a:endParaRP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Upcoming</a:t>
            </a:r>
            <a:br>
              <a:rPr lang="en-US" sz="3600" b="1" dirty="0">
                <a:latin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</a:rPr>
              <a:t> RMTTF Meeting</a:t>
            </a: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14645</TotalTime>
  <Words>613</Words>
  <Application>Microsoft Office PowerPoint</Application>
  <PresentationFormat>On-screen Show (4:3)</PresentationFormat>
  <Paragraphs>102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Retail Training 2021 Attendance </vt:lpstr>
      <vt:lpstr>Retail Training Plan</vt:lpstr>
      <vt:lpstr>Mass Transition On-Line Module – Collaboration w/ RECTF</vt:lpstr>
      <vt:lpstr> On-line ERCOT Retail Training Modules Available </vt:lpstr>
      <vt:lpstr>Retail Market Training - Registration</vt:lpstr>
      <vt:lpstr>Upcoming  RMTTF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508</cp:revision>
  <cp:lastPrinted>2016-02-12T19:29:41Z</cp:lastPrinted>
  <dcterms:created xsi:type="dcterms:W3CDTF">2005-04-21T14:28:35Z</dcterms:created>
  <dcterms:modified xsi:type="dcterms:W3CDTF">2021-08-02T22:07:11Z</dcterms:modified>
</cp:coreProperties>
</file>