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2"/>
  </p:sldMasterIdLst>
  <p:notesMasterIdLst>
    <p:notesMasterId r:id="rId10"/>
  </p:notesMasterIdLst>
  <p:handoutMasterIdLst>
    <p:handoutMasterId r:id="rId11"/>
  </p:handoutMasterIdLst>
  <p:sldIdLst>
    <p:sldId id="256" r:id="rId3"/>
    <p:sldId id="264" r:id="rId4"/>
    <p:sldId id="271" r:id="rId5"/>
    <p:sldId id="266" r:id="rId6"/>
    <p:sldId id="268" r:id="rId7"/>
    <p:sldId id="270" r:id="rId8"/>
    <p:sldId id="269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3F84B3-6C05-4602-A80E-08237388C31A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27061C-BA8C-4D6E-B3A1-A855B96979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9519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E31619-5A84-49B3-B4EF-87614C02831B}" type="datetimeFigureOut">
              <a:rPr lang="en-US" smtClean="0"/>
              <a:t>8/2/2021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6E1989-66A4-4E32-8312-EA62D464B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865695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E1989-66A4-4E32-8312-EA62D464B1F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324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E1989-66A4-4E32-8312-EA62D464B1F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0597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E1989-66A4-4E32-8312-EA62D464B1F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3549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E1989-66A4-4E32-8312-EA62D464B1F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3757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E1989-66A4-4E32-8312-EA62D464B1F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764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E1989-66A4-4E32-8312-EA62D464B1F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04543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6E1989-66A4-4E32-8312-EA62D464B1F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278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8/2/2021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8/2/2021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8/2/2021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8/2/2021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9A902-6496-4967-97AB-057FD0BD07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RMS Emergency Conditions Issues List</a:t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en-US" dirty="0">
                <a:solidFill>
                  <a:schemeClr val="tx1"/>
                </a:solidFill>
              </a:rPr>
              <a:t/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2800" dirty="0">
                <a:solidFill>
                  <a:schemeClr val="tx1"/>
                </a:solidFill>
              </a:rPr>
              <a:t>Update </a:t>
            </a:r>
            <a:r>
              <a:rPr lang="en-US" sz="2800" dirty="0" smtClean="0">
                <a:solidFill>
                  <a:schemeClr val="tx1"/>
                </a:solidFill>
              </a:rPr>
              <a:t>to RMS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ED5CCE-D97F-4E17-9884-A4F37F35EB1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August 3, </a:t>
            </a:r>
            <a:r>
              <a:rPr lang="en-US" dirty="0">
                <a:solidFill>
                  <a:schemeClr val="tx1"/>
                </a:solidFill>
              </a:rPr>
              <a:t>2021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Jim Lee – RECTF Co-Chair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193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E1C589E-8822-4D83-869E-87D7FCB386DA}"/>
              </a:ext>
            </a:extLst>
          </p:cNvPr>
          <p:cNvSpPr txBox="1"/>
          <p:nvPr/>
        </p:nvSpPr>
        <p:spPr>
          <a:xfrm rot="16200000">
            <a:off x="-2586463" y="2917917"/>
            <a:ext cx="6152368" cy="707886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Meter Data Expectations</a:t>
            </a:r>
            <a:endParaRPr lang="en-US" sz="40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5180" y="115777"/>
            <a:ext cx="10674568" cy="6616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2319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E1C589E-8822-4D83-869E-87D7FCB386DA}"/>
              </a:ext>
            </a:extLst>
          </p:cNvPr>
          <p:cNvSpPr txBox="1"/>
          <p:nvPr/>
        </p:nvSpPr>
        <p:spPr>
          <a:xfrm rot="16200000">
            <a:off x="-2474629" y="3211833"/>
            <a:ext cx="6152368" cy="646331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Pre-VEE Data for Settlements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1000379" y="406187"/>
            <a:ext cx="10774987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Discussion re: Pre-</a:t>
            </a:r>
            <a:r>
              <a:rPr lang="en-US" dirty="0" err="1" smtClean="0"/>
              <a:t>Vee</a:t>
            </a:r>
            <a:r>
              <a:rPr lang="en-US" dirty="0" smtClean="0"/>
              <a:t> Data for Settlement  (Item #20: Should there be modifications to VEE data?)</a:t>
            </a:r>
          </a:p>
          <a:p>
            <a:r>
              <a:rPr lang="en-US" dirty="0" smtClean="0"/>
              <a:t> </a:t>
            </a:r>
          </a:p>
          <a:p>
            <a:r>
              <a:rPr lang="en-US" b="1" dirty="0" smtClean="0"/>
              <a:t>TAC member, Eric Goff, wanted to explore methods to mitigate the risk of short pay default uplift.</a:t>
            </a:r>
            <a:r>
              <a:rPr lang="en-US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Introduced a conceptual solution of netting the Day-Ahead Market (DAM) Invoice with the Real-Time Market (RTM) Invoice from ERCOT.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While it conceptually reduces the uplift risk, this solution would likely require changes to ERCOT’s Initial Settlement timeline to begin earlier than the current OD+5 and consider accelerating the TDSP AMS interval data delivery timelines. Age old question: </a:t>
            </a:r>
            <a:r>
              <a:rPr lang="en-US" sz="1600" i="1" dirty="0" smtClean="0"/>
              <a:t>“Is the juice worth the squeeze?”</a:t>
            </a:r>
            <a:endParaRPr lang="en-US" i="1" dirty="0" smtClean="0"/>
          </a:p>
          <a:p>
            <a:endParaRPr lang="en-US" dirty="0"/>
          </a:p>
          <a:p>
            <a:r>
              <a:rPr lang="en-US" b="1" dirty="0" smtClean="0"/>
              <a:t>TDSPs were asked if VEE timelines could be shortened; and if AMS data can be delivered any earlier?</a:t>
            </a:r>
            <a:r>
              <a:rPr lang="en-US" dirty="0" smtClean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TDSPs explained that VEE data is “settlement quality” data and TDSPs cannot circumvent the VEE process. Wide-scale system changes would be required to support eliminating/modifying VEE.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REPs confirmed their needs and importance of VEE data – products developed with confidence in “settlement quality” data.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Timeline perspective -- Currently, all AMS interval data undergoes the VEE process and the LSE file is sent to both ERCOT and SMT by mid-afternoon the next day (OD+1). Further reductions to the TDSP delivery timelines appear unattainable.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Additional efforts currently underway to transition IDR profiled ESIIDs to AMI profiles, which would reduce data delivery from monthly 867_03 to daily LSE files.</a:t>
            </a:r>
          </a:p>
          <a:p>
            <a:endParaRPr lang="en-US" sz="1600" dirty="0"/>
          </a:p>
          <a:p>
            <a:r>
              <a:rPr lang="en-US" b="1" dirty="0" smtClean="0"/>
              <a:t>Agreed that this topic is a collaborative effort between RMS and WMS.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RMS (PWG) will continue with the IDR/AMI Workshop schedule for Oct 13</a:t>
            </a:r>
            <a:r>
              <a:rPr lang="en-US" sz="1600" baseline="30000" dirty="0" smtClean="0"/>
              <a:t>th</a:t>
            </a:r>
            <a:r>
              <a:rPr lang="en-US" sz="16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WMS/ERCOT to explore accelerating the Settlement timeline and combination of DAM/RTM Invoices.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232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F71B3AFB-F56A-4B26-9682-27CCEE610B45}"/>
              </a:ext>
            </a:extLst>
          </p:cNvPr>
          <p:cNvSpPr txBox="1"/>
          <p:nvPr/>
        </p:nvSpPr>
        <p:spPr>
          <a:xfrm rot="16200000">
            <a:off x="-2311253" y="2917917"/>
            <a:ext cx="6152368" cy="707886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Communications</a:t>
            </a:r>
            <a:endParaRPr lang="en-US" sz="4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9617" y="1499901"/>
            <a:ext cx="10332589" cy="3543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1328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60804A1-3967-4633-9E19-DD0AC019660E}"/>
              </a:ext>
            </a:extLst>
          </p:cNvPr>
          <p:cNvSpPr txBox="1"/>
          <p:nvPr/>
        </p:nvSpPr>
        <p:spPr>
          <a:xfrm rot="16200000">
            <a:off x="-2355643" y="3033329"/>
            <a:ext cx="6152368" cy="707886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Mass Transition/ </a:t>
            </a:r>
            <a:r>
              <a:rPr lang="en-US" sz="4000" dirty="0" smtClean="0"/>
              <a:t>Acquisition</a:t>
            </a:r>
            <a:endParaRPr lang="en-US" sz="40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1996" y="1749749"/>
            <a:ext cx="10545957" cy="3275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4511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60804A1-3967-4633-9E19-DD0AC019660E}"/>
              </a:ext>
            </a:extLst>
          </p:cNvPr>
          <p:cNvSpPr txBox="1"/>
          <p:nvPr/>
        </p:nvSpPr>
        <p:spPr>
          <a:xfrm rot="16200000">
            <a:off x="-2355643" y="2725553"/>
            <a:ext cx="6152368" cy="1323439"/>
          </a:xfrm>
          <a:prstGeom prst="rect">
            <a:avLst/>
          </a:prstGeom>
          <a:solidFill>
            <a:schemeClr val="accent1"/>
          </a:solidFill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Awaiting Regulatory/Legislative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7101" y="2175029"/>
            <a:ext cx="10289636" cy="2939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2608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9027" y="2320500"/>
            <a:ext cx="2691684" cy="2691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035432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sisl xmlns:xsi="http://www.w3.org/2001/XMLSchema-instance" xmlns:xsd="http://www.w3.org/2001/XMLSchema" xmlns="http://www.boldonjames.com/2008/01/sie/internal/label" sislVersion="0" policy="e9c0b8d7-bdb4-4fd3-b62a-f50327aaefce" origin="userSelected">
  <element uid="936e22d5-45a7-4cb7-95ab-1aa8c7c88789" value=""/>
</sisl>
</file>

<file path=customXml/itemProps1.xml><?xml version="1.0" encoding="utf-8"?>
<ds:datastoreItem xmlns:ds="http://schemas.openxmlformats.org/officeDocument/2006/customXml" ds:itemID="{9AE559AA-59B0-4B67-AF77-32F73022D5CF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498</TotalTime>
  <Words>334</Words>
  <Application>Microsoft Office PowerPoint</Application>
  <PresentationFormat>Widescreen</PresentationFormat>
  <Paragraphs>30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Corbel</vt:lpstr>
      <vt:lpstr>Wingdings 2</vt:lpstr>
      <vt:lpstr>Frame</vt:lpstr>
      <vt:lpstr>RMS Emergency Conditions Issues List  Update to RMS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Retail Emergency Conditions Task Force (RECTF)</dc:title>
  <dc:creator>Wiegand, Sheri</dc:creator>
  <cp:keywords/>
  <cp:lastModifiedBy>s262089</cp:lastModifiedBy>
  <cp:revision>37</cp:revision>
  <dcterms:created xsi:type="dcterms:W3CDTF">2021-04-26T22:19:13Z</dcterms:created>
  <dcterms:modified xsi:type="dcterms:W3CDTF">2021-08-02T19:19:23Z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8b3023c4-d824-4f8c-a86a-1a9705a1c886</vt:lpwstr>
  </property>
  <property fmtid="{D5CDD505-2E9C-101B-9397-08002B2CF9AE}" pid="3" name="bjSaver">
    <vt:lpwstr>hVeZjyyepu7wfUb3kwBo4T82bAn9HrXq</vt:lpwstr>
  </property>
  <property fmtid="{D5CDD505-2E9C-101B-9397-08002B2CF9AE}" pid="4" name="bjDocumentLabelXML">
    <vt:lpwstr>&lt;?xml version="1.0" encoding="us-ascii"?&gt;&lt;sisl xmlns:xsi="http://www.w3.org/2001/XMLSchema-instance" xmlns:xsd="http://www.w3.org/2001/XMLSchema" sislVersion="0" policy="e9c0b8d7-bdb4-4fd3-b62a-f50327aaefce" origin="userSelected" xmlns="http://www.boldonj</vt:lpwstr>
  </property>
  <property fmtid="{D5CDD505-2E9C-101B-9397-08002B2CF9AE}" pid="5" name="bjDocumentLabelXML-0">
    <vt:lpwstr>ames.com/2008/01/sie/internal/label"&gt;&lt;element uid="936e22d5-45a7-4cb7-95ab-1aa8c7c88789" value="" /&gt;&lt;/sisl&gt;</vt:lpwstr>
  </property>
  <property fmtid="{D5CDD505-2E9C-101B-9397-08002B2CF9AE}" pid="6" name="bjDocumentSecurityLabel">
    <vt:lpwstr>Uncategorized</vt:lpwstr>
  </property>
</Properties>
</file>