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133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07/30/2021</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08/03/2021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82108229-C7FB-4683-BC1B-E9F51A02E296}"/>
              </a:ext>
            </a:extLst>
          </p:cNvPr>
          <p:cNvGraphicFramePr>
            <a:graphicFrameLocks noGrp="1"/>
          </p:cNvGraphicFramePr>
          <p:nvPr>
            <p:extLst>
              <p:ext uri="{D42A27DB-BD31-4B8C-83A1-F6EECF244321}">
                <p14:modId xmlns:p14="http://schemas.microsoft.com/office/powerpoint/2010/main" val="1526839364"/>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2880957093"/>
                    </a:ext>
                  </a:extLst>
                </a:gridCol>
                <a:gridCol w="698500">
                  <a:extLst>
                    <a:ext uri="{9D8B030D-6E8A-4147-A177-3AD203B41FA5}">
                      <a16:colId xmlns:a16="http://schemas.microsoft.com/office/drawing/2014/main" val="312145674"/>
                    </a:ext>
                  </a:extLst>
                </a:gridCol>
                <a:gridCol w="698500">
                  <a:extLst>
                    <a:ext uri="{9D8B030D-6E8A-4147-A177-3AD203B41FA5}">
                      <a16:colId xmlns:a16="http://schemas.microsoft.com/office/drawing/2014/main" val="1496098707"/>
                    </a:ext>
                  </a:extLst>
                </a:gridCol>
                <a:gridCol w="698500">
                  <a:extLst>
                    <a:ext uri="{9D8B030D-6E8A-4147-A177-3AD203B41FA5}">
                      <a16:colId xmlns:a16="http://schemas.microsoft.com/office/drawing/2014/main" val="3443018906"/>
                    </a:ext>
                  </a:extLst>
                </a:gridCol>
                <a:gridCol w="698500">
                  <a:extLst>
                    <a:ext uri="{9D8B030D-6E8A-4147-A177-3AD203B41FA5}">
                      <a16:colId xmlns:a16="http://schemas.microsoft.com/office/drawing/2014/main" val="3625652709"/>
                    </a:ext>
                  </a:extLst>
                </a:gridCol>
                <a:gridCol w="698500">
                  <a:extLst>
                    <a:ext uri="{9D8B030D-6E8A-4147-A177-3AD203B41FA5}">
                      <a16:colId xmlns:a16="http://schemas.microsoft.com/office/drawing/2014/main" val="1814786469"/>
                    </a:ext>
                  </a:extLst>
                </a:gridCol>
                <a:gridCol w="698500">
                  <a:extLst>
                    <a:ext uri="{9D8B030D-6E8A-4147-A177-3AD203B41FA5}">
                      <a16:colId xmlns:a16="http://schemas.microsoft.com/office/drawing/2014/main" val="2230323955"/>
                    </a:ext>
                  </a:extLst>
                </a:gridCol>
                <a:gridCol w="698500">
                  <a:extLst>
                    <a:ext uri="{9D8B030D-6E8A-4147-A177-3AD203B41FA5}">
                      <a16:colId xmlns:a16="http://schemas.microsoft.com/office/drawing/2014/main" val="2121480806"/>
                    </a:ext>
                  </a:extLst>
                </a:gridCol>
                <a:gridCol w="698500">
                  <a:extLst>
                    <a:ext uri="{9D8B030D-6E8A-4147-A177-3AD203B41FA5}">
                      <a16:colId xmlns:a16="http://schemas.microsoft.com/office/drawing/2014/main" val="1954713271"/>
                    </a:ext>
                  </a:extLst>
                </a:gridCol>
                <a:gridCol w="698500">
                  <a:extLst>
                    <a:ext uri="{9D8B030D-6E8A-4147-A177-3AD203B41FA5}">
                      <a16:colId xmlns:a16="http://schemas.microsoft.com/office/drawing/2014/main" val="1518763279"/>
                    </a:ext>
                  </a:extLst>
                </a:gridCol>
                <a:gridCol w="698500">
                  <a:extLst>
                    <a:ext uri="{9D8B030D-6E8A-4147-A177-3AD203B41FA5}">
                      <a16:colId xmlns:a16="http://schemas.microsoft.com/office/drawing/2014/main" val="595812409"/>
                    </a:ext>
                  </a:extLst>
                </a:gridCol>
                <a:gridCol w="698500">
                  <a:extLst>
                    <a:ext uri="{9D8B030D-6E8A-4147-A177-3AD203B41FA5}">
                      <a16:colId xmlns:a16="http://schemas.microsoft.com/office/drawing/2014/main" val="768797543"/>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4056775"/>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065550"/>
                  </a:ext>
                </a:extLst>
              </a:tr>
              <a:tr h="238817">
                <a:tc>
                  <a:txBody>
                    <a:bodyPr/>
                    <a:lstStyle/>
                    <a:p>
                      <a:pPr algn="ctr" fontAlgn="b"/>
                      <a:r>
                        <a:rPr lang="en-US" sz="800" b="0" i="0" u="none" strike="noStrike">
                          <a:solidFill>
                            <a:srgbClr val="000000"/>
                          </a:solidFill>
                          <a:effectLst/>
                          <a:latin typeface="Calibri" panose="020F0502020204030204" pitchFamily="34" charset="0"/>
                        </a:rPr>
                        <a:t>2019-12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74,363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210,921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285,284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763398"/>
                  </a:ext>
                </a:extLst>
              </a:tr>
              <a:tr h="238817">
                <a:tc>
                  <a:txBody>
                    <a:bodyPr/>
                    <a:lstStyle/>
                    <a:p>
                      <a:pPr algn="ctr" fontAlgn="b"/>
                      <a:r>
                        <a:rPr lang="en-US" sz="800" b="0" i="0" u="none" strike="noStrike">
                          <a:solidFill>
                            <a:srgbClr val="000000"/>
                          </a:solidFill>
                          <a:effectLst/>
                          <a:latin typeface="Calibri" panose="020F0502020204030204" pitchFamily="34" charset="0"/>
                        </a:rPr>
                        <a:t>2020-01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78,720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227,645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306,365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757717"/>
                  </a:ext>
                </a:extLst>
              </a:tr>
              <a:tr h="238817">
                <a:tc>
                  <a:txBody>
                    <a:bodyPr/>
                    <a:lstStyle/>
                    <a:p>
                      <a:pPr algn="ctr" fontAlgn="b"/>
                      <a:r>
                        <a:rPr lang="en-US" sz="800" b="0" i="0" u="none" strike="noStrike">
                          <a:solidFill>
                            <a:srgbClr val="000000"/>
                          </a:solidFill>
                          <a:effectLst/>
                          <a:latin typeface="Calibri" panose="020F0502020204030204" pitchFamily="34" charset="0"/>
                        </a:rPr>
                        <a:t>2020-02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74,361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213,951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288,312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7455713"/>
                  </a:ext>
                </a:extLst>
              </a:tr>
              <a:tr h="238817">
                <a:tc>
                  <a:txBody>
                    <a:bodyPr/>
                    <a:lstStyle/>
                    <a:p>
                      <a:pPr algn="ctr" fontAlgn="b"/>
                      <a:r>
                        <a:rPr lang="en-US" sz="800" b="0" i="0" u="none" strike="noStrike">
                          <a:solidFill>
                            <a:srgbClr val="000000"/>
                          </a:solidFill>
                          <a:effectLst/>
                          <a:latin typeface="Calibri" panose="020F0502020204030204" pitchFamily="34" charset="0"/>
                        </a:rPr>
                        <a:t>2020-03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88,857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217,657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229750"/>
                  </a:ext>
                </a:extLst>
              </a:tr>
              <a:tr h="238817">
                <a:tc>
                  <a:txBody>
                    <a:bodyPr/>
                    <a:lstStyle/>
                    <a:p>
                      <a:pPr algn="ctr" fontAlgn="b"/>
                      <a:r>
                        <a:rPr lang="en-US" sz="800" b="0" i="0" u="none" strike="noStrike">
                          <a:solidFill>
                            <a:srgbClr val="000000"/>
                          </a:solidFill>
                          <a:effectLst/>
                          <a:latin typeface="Calibri" panose="020F0502020204030204" pitchFamily="34" charset="0"/>
                        </a:rPr>
                        <a:t>2020-04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82,551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7348158"/>
                  </a:ext>
                </a:extLst>
              </a:tr>
              <a:tr h="238817">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88325"/>
                  </a:ext>
                </a:extLst>
              </a:tr>
              <a:tr h="238817">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2840917"/>
                  </a:ext>
                </a:extLst>
              </a:tr>
              <a:tr h="238817">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977564"/>
                  </a:ext>
                </a:extLst>
              </a:tr>
              <a:tr h="238817">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214603"/>
                  </a:ext>
                </a:extLst>
              </a:tr>
              <a:tr h="238817">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7156748"/>
                  </a:ext>
                </a:extLst>
              </a:tr>
              <a:tr h="238817">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1112251"/>
                  </a:ext>
                </a:extLst>
              </a:tr>
              <a:tr h="238817">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653457"/>
                  </a:ext>
                </a:extLst>
              </a:tr>
              <a:tr h="238817">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957026"/>
                  </a:ext>
                </a:extLst>
              </a:tr>
              <a:tr h="238817">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5,083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086845"/>
                  </a:ext>
                </a:extLst>
              </a:tr>
              <a:tr h="238817">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622275"/>
                  </a:ext>
                </a:extLst>
              </a:tr>
              <a:tr h="238817">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186161"/>
                  </a:ext>
                </a:extLst>
              </a:tr>
              <a:tr h="238817">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836142"/>
                  </a:ext>
                </a:extLst>
              </a:tr>
              <a:tr h="238817">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475491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May 2021 - IAG/IAL Statistics</a:t>
            </a:r>
          </a:p>
          <a:p>
            <a:r>
              <a:rPr lang="en-US" altLang="en-US" dirty="0"/>
              <a:t>Top 10 – May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May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graphicFrame>
        <p:nvGraphicFramePr>
          <p:cNvPr id="4" name="Table 3">
            <a:extLst>
              <a:ext uri="{FF2B5EF4-FFF2-40B4-BE49-F238E27FC236}">
                <a16:creationId xmlns:a16="http://schemas.microsoft.com/office/drawing/2014/main" id="{716FDE7F-B8DF-4AB2-A3A1-34C3E25B81AB}"/>
              </a:ext>
            </a:extLst>
          </p:cNvPr>
          <p:cNvGraphicFramePr>
            <a:graphicFrameLocks noGrp="1"/>
          </p:cNvGraphicFramePr>
          <p:nvPr>
            <p:extLst>
              <p:ext uri="{D42A27DB-BD31-4B8C-83A1-F6EECF244321}">
                <p14:modId xmlns:p14="http://schemas.microsoft.com/office/powerpoint/2010/main" val="1139541980"/>
              </p:ext>
            </p:extLst>
          </p:nvPr>
        </p:nvGraphicFramePr>
        <p:xfrm>
          <a:off x="2120899" y="1104898"/>
          <a:ext cx="4902201" cy="3914775"/>
        </p:xfrm>
        <a:graphic>
          <a:graphicData uri="http://schemas.openxmlformats.org/drawingml/2006/table">
            <a:tbl>
              <a:tblPr/>
              <a:tblGrid>
                <a:gridCol w="1148953">
                  <a:extLst>
                    <a:ext uri="{9D8B030D-6E8A-4147-A177-3AD203B41FA5}">
                      <a16:colId xmlns:a16="http://schemas.microsoft.com/office/drawing/2014/main" val="1806683237"/>
                    </a:ext>
                  </a:extLst>
                </a:gridCol>
                <a:gridCol w="938312">
                  <a:extLst>
                    <a:ext uri="{9D8B030D-6E8A-4147-A177-3AD203B41FA5}">
                      <a16:colId xmlns:a16="http://schemas.microsoft.com/office/drawing/2014/main" val="2630211518"/>
                    </a:ext>
                  </a:extLst>
                </a:gridCol>
                <a:gridCol w="938312">
                  <a:extLst>
                    <a:ext uri="{9D8B030D-6E8A-4147-A177-3AD203B41FA5}">
                      <a16:colId xmlns:a16="http://schemas.microsoft.com/office/drawing/2014/main" val="1058133783"/>
                    </a:ext>
                  </a:extLst>
                </a:gridCol>
                <a:gridCol w="938312">
                  <a:extLst>
                    <a:ext uri="{9D8B030D-6E8A-4147-A177-3AD203B41FA5}">
                      <a16:colId xmlns:a16="http://schemas.microsoft.com/office/drawing/2014/main" val="3414694581"/>
                    </a:ext>
                  </a:extLst>
                </a:gridCol>
                <a:gridCol w="938312">
                  <a:extLst>
                    <a:ext uri="{9D8B030D-6E8A-4147-A177-3AD203B41FA5}">
                      <a16:colId xmlns:a16="http://schemas.microsoft.com/office/drawing/2014/main" val="3361995234"/>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730984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790133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8745713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0578709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1,841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886742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8744846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1942750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73325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1,589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331663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818141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14466476"/>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33846165"/>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5494467"/>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738755985"/>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095953326"/>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418092252"/>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633655216"/>
                  </a:ext>
                </a:extLst>
              </a:tr>
            </a:tbl>
          </a:graphicData>
        </a:graphic>
      </p:graphicFrame>
      <p:graphicFrame>
        <p:nvGraphicFramePr>
          <p:cNvPr id="5" name="Object 4">
            <a:extLst>
              <a:ext uri="{FF2B5EF4-FFF2-40B4-BE49-F238E27FC236}">
                <a16:creationId xmlns:a16="http://schemas.microsoft.com/office/drawing/2014/main" id="{3586DF54-EC20-44DF-A65A-1ABF25929512}"/>
              </a:ext>
            </a:extLst>
          </p:cNvPr>
          <p:cNvGraphicFramePr>
            <a:graphicFrameLocks noChangeAspect="1"/>
          </p:cNvGraphicFramePr>
          <p:nvPr>
            <p:extLst>
              <p:ext uri="{D42A27DB-BD31-4B8C-83A1-F6EECF244321}">
                <p14:modId xmlns:p14="http://schemas.microsoft.com/office/powerpoint/2010/main" val="2948435524"/>
              </p:ext>
            </p:extLst>
          </p:nvPr>
        </p:nvGraphicFramePr>
        <p:xfrm>
          <a:off x="4152900" y="5284767"/>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900" y="528476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hart, box and whisker chart&#10;&#10;Description automatically generated">
            <a:extLst>
              <a:ext uri="{FF2B5EF4-FFF2-40B4-BE49-F238E27FC236}">
                <a16:creationId xmlns:a16="http://schemas.microsoft.com/office/drawing/2014/main" id="{34FF5D4E-F5FC-46AE-8229-EF839F6E02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May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
        <p:nvSpPr>
          <p:cNvPr id="12" name="TextBox 11"/>
          <p:cNvSpPr txBox="1"/>
          <p:nvPr/>
        </p:nvSpPr>
        <p:spPr>
          <a:xfrm>
            <a:off x="7810500" y="2583255"/>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4" name="Picture 3" descr="Chart, box and whisker chart&#10;&#10;Description automatically generated">
            <a:extLst>
              <a:ext uri="{FF2B5EF4-FFF2-40B4-BE49-F238E27FC236}">
                <a16:creationId xmlns:a16="http://schemas.microsoft.com/office/drawing/2014/main" id="{F01571C3-718D-42CF-8BDC-3C6E9D62A1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6799"/>
            <a:ext cx="9144000" cy="1524000"/>
          </a:xfrm>
          <a:prstGeom prst="rect">
            <a:avLst/>
          </a:prstGeom>
        </p:spPr>
      </p:pic>
      <p:sp>
        <p:nvSpPr>
          <p:cNvPr id="11" name="TextBox 10"/>
          <p:cNvSpPr txBox="1"/>
          <p:nvPr/>
        </p:nvSpPr>
        <p:spPr>
          <a:xfrm>
            <a:off x="6781800" y="924652"/>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15" name="Picture 14" descr="Chart&#10;&#10;Description automatically generated">
            <a:extLst>
              <a:ext uri="{FF2B5EF4-FFF2-40B4-BE49-F238E27FC236}">
                <a16:creationId xmlns:a16="http://schemas.microsoft.com/office/drawing/2014/main" id="{52118087-5A03-4DCA-B2D0-617A9C86A3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7201"/>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Chart, bar chart, box and whisker chart&#10;&#10;Description automatically generated">
            <a:extLst>
              <a:ext uri="{FF2B5EF4-FFF2-40B4-BE49-F238E27FC236}">
                <a16:creationId xmlns:a16="http://schemas.microsoft.com/office/drawing/2014/main" id="{4D7B889A-DBE7-4C58-AC52-C66B66D62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7" name="Picture 6" descr="Chart&#10;&#10;Description automatically generated">
            <a:extLst>
              <a:ext uri="{FF2B5EF4-FFF2-40B4-BE49-F238E27FC236}">
                <a16:creationId xmlns:a16="http://schemas.microsoft.com/office/drawing/2014/main" id="{17819188-2E26-4D0F-9575-0D8BB1124B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74823"/>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May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
        <p:nvSpPr>
          <p:cNvPr id="9" name="TextBox 8"/>
          <p:cNvSpPr txBox="1"/>
          <p:nvPr/>
        </p:nvSpPr>
        <p:spPr>
          <a:xfrm>
            <a:off x="8075596" y="870950"/>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5" name="Picture 14" descr="Chart, scatter chart&#10;&#10;Description automatically generated">
            <a:extLst>
              <a:ext uri="{FF2B5EF4-FFF2-40B4-BE49-F238E27FC236}">
                <a16:creationId xmlns:a16="http://schemas.microsoft.com/office/drawing/2014/main" id="{A4D14C98-A715-467C-8806-E200D36A0A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917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May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pic>
        <p:nvPicPr>
          <p:cNvPr id="5" name="Picture 4" descr="Chart, bar chart&#10;&#10;Description automatically generated">
            <a:extLst>
              <a:ext uri="{FF2B5EF4-FFF2-40B4-BE49-F238E27FC236}">
                <a16:creationId xmlns:a16="http://schemas.microsoft.com/office/drawing/2014/main" id="{AAE31ADA-0173-4C30-9562-4EF48E144F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08/03/21</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15434</TotalTime>
  <Words>1169</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May 2021 - IAG/IAL Statistics</vt:lpstr>
      <vt:lpstr>Top 10 - May 2021 - IAG/IAL % Greater Than 1% of Enrollments With number of months Greater Than 1%  </vt:lpstr>
      <vt:lpstr>Top 10 - 12 Month Average IAG/IAL % Greater Than 1% of Enrollments thru May 2021 With number of months Greater Than 1% </vt:lpstr>
      <vt:lpstr>Explanation of IAG/IAL Slides Data</vt:lpstr>
      <vt:lpstr>Explanation of IAG/IAL Slides Data (Cont)</vt:lpstr>
      <vt:lpstr>Top - 12 Month Average Rescission % Greater Than 1% of Switches thru May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396</cp:revision>
  <cp:lastPrinted>2016-01-21T20:53:15Z</cp:lastPrinted>
  <dcterms:created xsi:type="dcterms:W3CDTF">2016-01-21T15:20:31Z</dcterms:created>
  <dcterms:modified xsi:type="dcterms:W3CDTF">2021-07-30T16:36:05Z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