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469" r:id="rId7"/>
    <p:sldId id="465" r:id="rId8"/>
    <p:sldId id="475" r:id="rId9"/>
    <p:sldId id="470" r:id="rId10"/>
    <p:sldId id="466" r:id="rId11"/>
    <p:sldId id="467" r:id="rId12"/>
    <p:sldId id="468" r:id="rId13"/>
    <p:sldId id="471" r:id="rId14"/>
    <p:sldId id="472" r:id="rId15"/>
    <p:sldId id="473" r:id="rId16"/>
    <p:sldId id="474" r:id="rId17"/>
    <p:sldId id="296" r:id="rId18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5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2021 February Winter Event Analysis of Transmission Connected Load Reductions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Demand Side Working Group – July 29,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C94B8D-D7AD-4DDD-A71E-43302E55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9" y="990600"/>
            <a:ext cx="7283400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F1981-8B3E-4441-BA67-0A09C433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4"/>
            <a:ext cx="2141651" cy="21661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Deployed Load Resource ESI IDs – All Voltage Levels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B888E-2EBD-402E-AD13-B70DB95B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7" y="990600"/>
            <a:ext cx="7283401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2BB3B-206F-448F-B047-925625B0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4"/>
            <a:ext cx="2141650" cy="21661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Deployed Load Resource ESIIDs w/ Outages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9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03E943-6C24-4688-9FFD-100634B7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8" y="990600"/>
            <a:ext cx="7283400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AF83C-E74E-4759-A390-AAF6EF93E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3"/>
            <a:ext cx="2141651" cy="2166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Deployed Load Resources </a:t>
            </a:r>
            <a:r>
              <a:rPr lang="en-US" dirty="0"/>
              <a:t>Transmission </a:t>
            </a:r>
            <a:r>
              <a:rPr lang="en-US" sz="2800" dirty="0"/>
              <a:t>ESIIDs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48813-EDF3-4B5A-8D01-398AA3C8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53EE5-1B0A-4049-B34F-8DA3422D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Analysis population is Business ESI IDs in competitive areas of ERCOT.</a:t>
            </a:r>
          </a:p>
          <a:p>
            <a:r>
              <a:rPr lang="en-US" sz="2000" dirty="0"/>
              <a:t>ESI IDs co-located with Settlement Only Generators are not included in this analysis.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10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8A1EA8-9C8F-4EE9-B685-5F50BFAC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83" y="990600"/>
            <a:ext cx="7281517" cy="518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60B148-E477-46A0-86B3-493892DA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24" y="4191000"/>
            <a:ext cx="2103120" cy="213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Competitive Business ESIIDs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E2CF2D-753A-4B9D-94B7-AC98D6F3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9" y="990600"/>
            <a:ext cx="7283401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Connected ESIIDs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1E6519-613B-4990-8D5C-6FCA2D8E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24" y="4191000"/>
            <a:ext cx="2141651" cy="21336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83951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48813-EDF3-4B5A-8D01-398AA3C8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53EE5-1B0A-4049-B34F-8DA3422D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ERS Business ESI IDs</a:t>
            </a:r>
          </a:p>
        </p:txBody>
      </p:sp>
    </p:spTree>
    <p:extLst>
      <p:ext uri="{BB962C8B-B14F-4D97-AF65-F5344CB8AC3E}">
        <p14:creationId xmlns:p14="http://schemas.microsoft.com/office/powerpoint/2010/main" val="41692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499D14-8D48-47D7-ACA0-D4846CB1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9" y="990600"/>
            <a:ext cx="7283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Business ESIIDs – All Voltage Levels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9132-2B78-4FA0-96B8-1AD0BE9B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5"/>
            <a:ext cx="2141651" cy="21661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41479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70E01B-1F15-4924-95B0-606D4E42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8" y="990600"/>
            <a:ext cx="7283401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2BB3B-206F-448F-B047-925625B0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4"/>
            <a:ext cx="2141650" cy="21661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ERS Business ESIIDs w/ Outages – All Voltage Levels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CA2C0D-E39F-437D-A46C-3D8FC909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8" y="990600"/>
            <a:ext cx="7283400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24A3F-4001-4658-A782-2865E18F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49" y="4048123"/>
            <a:ext cx="2141651" cy="21661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Transmission ESIIDs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248813-EDF3-4B5A-8D01-398AA3C8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53EE5-1B0A-4049-B34F-8DA3422D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Load Resource ESI IDs</a:t>
            </a:r>
          </a:p>
          <a:p>
            <a:pPr lvl="1"/>
            <a:r>
              <a:rPr lang="en-US" dirty="0"/>
              <a:t>Limited to ESI IDs deployed for the February event</a:t>
            </a:r>
          </a:p>
          <a:p>
            <a:pPr lvl="1"/>
            <a:r>
              <a:rPr lang="en-US" dirty="0"/>
              <a:t>Input data is 15-minute interval settlement meter data (not telemetry)</a:t>
            </a:r>
          </a:p>
          <a:p>
            <a:pPr lvl="1"/>
            <a:r>
              <a:rPr lang="en-US" dirty="0"/>
              <a:t>Reflects reductions at the premise-level</a:t>
            </a:r>
          </a:p>
        </p:txBody>
      </p:sp>
    </p:spTree>
    <p:extLst>
      <p:ext uri="{BB962C8B-B14F-4D97-AF65-F5344CB8AC3E}">
        <p14:creationId xmlns:p14="http://schemas.microsoft.com/office/powerpoint/2010/main" val="17536326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31961</TotalTime>
  <Words>172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PowerPoint Presentation</vt:lpstr>
      <vt:lpstr>All Competitive Business ESIIDs  </vt:lpstr>
      <vt:lpstr>Transmission Connected ESIIDs  </vt:lpstr>
      <vt:lpstr>PowerPoint Presentation</vt:lpstr>
      <vt:lpstr>ERS Business ESIIDs – All Voltage Levels  </vt:lpstr>
      <vt:lpstr>ERS Business ESIIDs w/ Outages – All Voltage Levels  </vt:lpstr>
      <vt:lpstr>ERS Transmission ESIIDs  </vt:lpstr>
      <vt:lpstr>PowerPoint Presentation</vt:lpstr>
      <vt:lpstr>Deployed Load Resource ESI IDs – All Voltage Levels  </vt:lpstr>
      <vt:lpstr>Deployed Load Resource ESIIDs w/ Outages   </vt:lpstr>
      <vt:lpstr>Deployed Load Resources Transmission ESIIDs  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551</cp:revision>
  <cp:lastPrinted>2020-02-20T00:38:16Z</cp:lastPrinted>
  <dcterms:created xsi:type="dcterms:W3CDTF">2016-01-21T15:20:31Z</dcterms:created>
  <dcterms:modified xsi:type="dcterms:W3CDTF">2021-07-30T13:19:14Z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