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notesMasterIdLst>
    <p:notesMasterId r:id="rId7"/>
  </p:notesMasterIdLst>
  <p:sldIdLst>
    <p:sldId id="256" r:id="rId2"/>
    <p:sldId id="261" r:id="rId3"/>
    <p:sldId id="276" r:id="rId4"/>
    <p:sldId id="277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87" autoAdjust="0"/>
  </p:normalViewPr>
  <p:slideViewPr>
    <p:cSldViewPr snapToGrid="0">
      <p:cViewPr varScale="1">
        <p:scale>
          <a:sx n="65" d="100"/>
          <a:sy n="65" d="100"/>
        </p:scale>
        <p:origin x="672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None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CA604AF6-CA1C-461B-BE6C-8C86C095B78A}">
      <dgm:prSet custT="1"/>
      <dgm:spPr/>
      <dgm:t>
        <a:bodyPr/>
        <a:lstStyle/>
        <a:p>
          <a:pPr>
            <a:buChar char="•"/>
          </a:pPr>
          <a:r>
            <a:rPr lang="en-US" sz="2200" u="sng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Upgrade</a:t>
          </a: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– </a:t>
          </a: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D8E3ADFB-F479-44EB-93CC-624DEAFC2FD3}" type="parTrans" cxnId="{FA122561-7039-4B86-9475-EBB6AE4CE90A}">
      <dgm:prSet/>
      <dgm:spPr/>
      <dgm:t>
        <a:bodyPr/>
        <a:lstStyle/>
        <a:p>
          <a:endParaRPr lang="en-US"/>
        </a:p>
      </dgm:t>
    </dgm:pt>
    <dgm:pt modelId="{96F82FE6-81EE-4BD6-B39C-2511A05E0F15}" type="sibTrans" cxnId="{FA122561-7039-4B86-9475-EBB6AE4CE90A}">
      <dgm:prSet/>
      <dgm:spPr/>
      <dgm:t>
        <a:bodyPr/>
        <a:lstStyle/>
        <a:p>
          <a:endParaRPr lang="en-US"/>
        </a:p>
      </dgm:t>
    </dgm:pt>
    <dgm:pt modelId="{83F550B8-E613-45CA-A8D0-7AAA24D4BE3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815 – MarkeTrak Administrative Enhancements – 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TAC Approval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64597D15-C8E9-4FC6-9DEB-558530435148}" type="parTrans" cxnId="{B98564AF-BF0B-4315-9B4D-222DF4173B0C}">
      <dgm:prSet/>
      <dgm:spPr/>
      <dgm:t>
        <a:bodyPr/>
        <a:lstStyle/>
        <a:p>
          <a:endParaRPr lang="en-US"/>
        </a:p>
      </dgm:t>
    </dgm:pt>
    <dgm:pt modelId="{D42354F3-91B4-46CC-A4A3-33DF540F21DE}" type="sibTrans" cxnId="{B98564AF-BF0B-4315-9B4D-222DF4173B0C}">
      <dgm:prSet/>
      <dgm:spPr/>
      <dgm:t>
        <a:bodyPr/>
        <a:lstStyle/>
        <a:p>
          <a:endParaRPr lang="en-US"/>
        </a:p>
      </dgm:t>
    </dgm:pt>
    <dgm:pt modelId="{84A16AE7-E0DC-4BD7-9C90-A66C37FA4BD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200" u="sng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ERCOT Communications – Listservs </a:t>
          </a:r>
          <a:r>
            <a:rPr lang="en-US" sz="2200" u="none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– 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D97788C8-C077-42FD-88EC-487423283F77}" type="parTrans" cxnId="{515AF3C8-511B-40CA-8175-F08EB63C3B0E}">
      <dgm:prSet/>
      <dgm:spPr/>
      <dgm:t>
        <a:bodyPr/>
        <a:lstStyle/>
        <a:p>
          <a:endParaRPr lang="en-US"/>
        </a:p>
      </dgm:t>
    </dgm:pt>
    <dgm:pt modelId="{78FC0847-2E02-4B1B-8767-CC015BC497E6}" type="sibTrans" cxnId="{515AF3C8-511B-40CA-8175-F08EB63C3B0E}">
      <dgm:prSet/>
      <dgm:spPr/>
      <dgm:t>
        <a:bodyPr/>
        <a:lstStyle/>
        <a:p>
          <a:endParaRPr lang="en-US"/>
        </a:p>
      </dgm:t>
    </dgm:pt>
    <dgm:pt modelId="{42CE621F-6407-4B9A-8100-AFDFF37D8E0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RMGRR166 – Create Switch Hold Extract Repository – 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ERCOT Update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5A831D91-3D04-4C15-9330-1370A141AD58}" type="parTrans" cxnId="{0B63D592-3649-4660-8A8E-1C98A9310504}">
      <dgm:prSet/>
      <dgm:spPr/>
      <dgm:t>
        <a:bodyPr/>
        <a:lstStyle/>
        <a:p>
          <a:endParaRPr lang="en-US"/>
        </a:p>
      </dgm:t>
    </dgm:pt>
    <dgm:pt modelId="{7FD142C1-916E-4E78-BA58-B9849AFB7BEF}" type="sibTrans" cxnId="{0B63D592-3649-4660-8A8E-1C98A9310504}">
      <dgm:prSet/>
      <dgm:spPr/>
      <dgm:t>
        <a:bodyPr/>
        <a:lstStyle/>
        <a:p>
          <a:endParaRPr lang="en-US"/>
        </a:p>
      </dgm:t>
    </dgm:pt>
    <dgm:pt modelId="{2F121D9C-E6A3-43C1-B7A4-2C289B8A067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200" u="sng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ERCOT MIS API Workshop</a:t>
          </a: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:  ERCOT developers are reviewing proposal for API view to mirror GUI view of MIS</a:t>
          </a:r>
        </a:p>
      </dgm:t>
    </dgm:pt>
    <dgm:pt modelId="{6EA14C59-D8E3-4C41-AC0F-8E40BC9E207C}" type="parTrans" cxnId="{FDF9AA29-82C9-4D28-B021-EB156732A762}">
      <dgm:prSet/>
      <dgm:spPr/>
      <dgm:t>
        <a:bodyPr/>
        <a:lstStyle/>
        <a:p>
          <a:endParaRPr lang="en-US"/>
        </a:p>
      </dgm:t>
    </dgm:pt>
    <dgm:pt modelId="{D7980ABF-008E-453F-ACB9-1E0C77AA8BBD}" type="sibTrans" cxnId="{FDF9AA29-82C9-4D28-B021-EB156732A762}">
      <dgm:prSet/>
      <dgm:spPr/>
      <dgm:t>
        <a:bodyPr/>
        <a:lstStyle/>
        <a:p>
          <a:endParaRPr lang="en-US"/>
        </a:p>
      </dgm:t>
    </dgm:pt>
    <dgm:pt modelId="{4A1A1D53-5BB1-49EC-83F7-F9A1E31D520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 167 – Switch Hold Removal Documentation Clarification – 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TAC Approval 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B2CEA41-28BC-492B-B7A7-E026DD5CBD75}" type="parTrans" cxnId="{7771C988-2F7D-4A76-BF7B-D6F49118B987}">
      <dgm:prSet/>
      <dgm:spPr/>
      <dgm:t>
        <a:bodyPr/>
        <a:lstStyle/>
        <a:p>
          <a:endParaRPr lang="en-US"/>
        </a:p>
      </dgm:t>
    </dgm:pt>
    <dgm:pt modelId="{3AAE467F-210A-4E28-B3A1-1615E02E1A3F}" type="sibTrans" cxnId="{7771C988-2F7D-4A76-BF7B-D6F49118B987}">
      <dgm:prSet/>
      <dgm:spPr/>
      <dgm:t>
        <a:bodyPr/>
        <a:lstStyle/>
        <a:p>
          <a:endParaRPr lang="en-US"/>
        </a:p>
      </dgm:t>
    </dgm:pt>
    <dgm:pt modelId="{23F041F8-E76F-4DC0-A388-57876C1769B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200" u="none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Transition from vendor to ERCOT was planned for end of July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5626AB38-264D-4045-93AC-DDB7DAB4192F}" type="parTrans" cxnId="{C85541D6-61AB-4E0D-86E3-C96A78EB3F7E}">
      <dgm:prSet/>
      <dgm:spPr/>
    </dgm:pt>
    <dgm:pt modelId="{A79F4C8E-67C9-4375-A8AB-C784D73DA08E}" type="sibTrans" cxnId="{C85541D6-61AB-4E0D-86E3-C96A78EB3F7E}">
      <dgm:prSet/>
      <dgm:spPr/>
    </dgm:pt>
    <dgm:pt modelId="{07AE5D92-C610-44A1-808B-994A653B0A1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200" u="none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Codifying emergency back-up process particularly for RMS and Weather Moratorium listservs will be reviewed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533C3089-FF05-4CD3-86B2-DD9B2D5AD246}" type="parTrans" cxnId="{97C1F472-9479-4F55-A2C0-E44DBC34C456}">
      <dgm:prSet/>
      <dgm:spPr/>
    </dgm:pt>
    <dgm:pt modelId="{43C1AB6A-ACFC-4DAD-B736-29E28C2549A4}" type="sibTrans" cxnId="{97C1F472-9479-4F55-A2C0-E44DBC34C456}">
      <dgm:prSet/>
      <dgm:spPr/>
    </dgm:pt>
    <dgm:pt modelId="{DB71BDE0-8437-4F3A-AF84-D804AEDFF379}">
      <dgm:prSet custT="1"/>
      <dgm:spPr/>
      <dgm:t>
        <a:bodyPr/>
        <a:lstStyle/>
        <a:p>
          <a:pPr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technical refresh will align with SCR 815 improvements</a:t>
          </a: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ED104B6-692C-42C0-82B7-59F799915EC0}" type="parTrans" cxnId="{23BBC36C-BAF9-4B93-9657-D2F132C3650D}">
      <dgm:prSet/>
      <dgm:spPr/>
    </dgm:pt>
    <dgm:pt modelId="{969EF9E4-FEA0-410F-A900-46A1F866646B}" type="sibTrans" cxnId="{23BBC36C-BAF9-4B93-9657-D2F132C3650D}">
      <dgm:prSet/>
      <dgm:spPr/>
    </dgm:pt>
    <dgm:pt modelId="{5CD7012D-A1E9-453B-BC3C-FF3CE95E05EC}">
      <dgm:prSet custT="1"/>
      <dgm:spPr/>
      <dgm:t>
        <a:bodyPr/>
        <a:lstStyle/>
        <a:p>
          <a:pPr>
            <a:buChar char="•"/>
          </a:pPr>
          <a:r>
            <a:rPr lang="en-US" sz="2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ERCOT plans to bring ‘show and tells’ during implementation to use for training </a:t>
          </a:r>
        </a:p>
      </dgm:t>
    </dgm:pt>
    <dgm:pt modelId="{4DFB222A-AFB2-4B1E-ABA4-27CF8B13527B}" type="parTrans" cxnId="{A95ABD44-6749-425D-89F8-097207DFA2F7}">
      <dgm:prSet/>
      <dgm:spPr/>
    </dgm:pt>
    <dgm:pt modelId="{427BEF38-135A-471D-9F32-325E4C4175E6}" type="sibTrans" cxnId="{A95ABD44-6749-425D-89F8-097207DFA2F7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-1242" custLinFactNeighborX="-100000" custLinFactNeighborY="-42756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1464" custLinFactNeighborY="100000">
        <dgm:presLayoutVars>
          <dgm:bulletEnabled val="1"/>
        </dgm:presLayoutVars>
      </dgm:prSet>
      <dgm:spPr/>
    </dgm:pt>
  </dgm:ptLst>
  <dgm:cxnLst>
    <dgm:cxn modelId="{8ABCDB14-AE61-417B-B6F6-07B54416015A}" type="presOf" srcId="{2F121D9C-E6A3-43C1-B7A4-2C289B8A0670}" destId="{12E172B9-01B0-436D-9684-1CCC8FA3FE5C}" srcOrd="0" destOrd="9" presId="urn:microsoft.com/office/officeart/2005/8/layout/list1"/>
    <dgm:cxn modelId="{C0778C17-FAC9-4FAA-8434-9093532A96BD}" type="presOf" srcId="{3AF68A33-4A6C-4B95-8E4E-B16500BAA85F}" destId="{12E172B9-01B0-436D-9684-1CCC8FA3FE5C}" srcOrd="0" destOrd="15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1DE1A324-EA9C-43D2-9800-D1C195A9F31F}" srcId="{FA84BF92-43C6-4E94-A77F-6263E68B6783}" destId="{3AF68A33-4A6C-4B95-8E4E-B16500BAA85F}" srcOrd="10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FDF9AA29-82C9-4D28-B021-EB156732A762}" srcId="{FA84BF92-43C6-4E94-A77F-6263E68B6783}" destId="{2F121D9C-E6A3-43C1-B7A4-2C289B8A0670}" srcOrd="7" destOrd="0" parTransId="{6EA14C59-D8E3-4C41-AC0F-8E40BC9E207C}" sibTransId="{D7980ABF-008E-453F-ACB9-1E0C77AA8BBD}"/>
    <dgm:cxn modelId="{F194B430-507D-47C9-8B1C-94C518277D28}" type="presOf" srcId="{DB71BDE0-8437-4F3A-AF84-D804AEDFF379}" destId="{12E172B9-01B0-436D-9684-1CCC8FA3FE5C}" srcOrd="0" destOrd="11" presId="urn:microsoft.com/office/officeart/2005/8/layout/list1"/>
    <dgm:cxn modelId="{1E71F039-98D7-4B08-B672-957082B62884}" srcId="{FA84BF92-43C6-4E94-A77F-6263E68B6783}" destId="{8574A905-BDA5-4716-9248-A5D60B7F3062}" srcOrd="9" destOrd="0" parTransId="{8776880E-3797-473D-8D2E-1EE1C161DC2B}" sibTransId="{1F1BCF26-6C8E-44A4-AF4A-65302171AE69}"/>
    <dgm:cxn modelId="{E095FE5B-FD9B-495E-B65C-8651D170CAA1}" type="presOf" srcId="{CA604AF6-CA1C-461B-BE6C-8C86C095B78A}" destId="{12E172B9-01B0-436D-9684-1CCC8FA3FE5C}" srcOrd="0" destOrd="10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FA122561-7039-4B86-9475-EBB6AE4CE90A}" srcId="{FA84BF92-43C6-4E94-A77F-6263E68B6783}" destId="{CA604AF6-CA1C-461B-BE6C-8C86C095B78A}" srcOrd="8" destOrd="0" parTransId="{D8E3ADFB-F479-44EB-93CC-624DEAFC2FD3}" sibTransId="{96F82FE6-81EE-4BD6-B39C-2511A05E0F15}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A95ABD44-6749-425D-89F8-097207DFA2F7}" srcId="{CA604AF6-CA1C-461B-BE6C-8C86C095B78A}" destId="{5CD7012D-A1E9-453B-BC3C-FF3CE95E05EC}" srcOrd="1" destOrd="0" parTransId="{4DFB222A-AFB2-4B1E-ABA4-27CF8B13527B}" sibTransId="{427BEF38-135A-471D-9F32-325E4C4175E6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23BBC36C-BAF9-4B93-9657-D2F132C3650D}" srcId="{CA604AF6-CA1C-461B-BE6C-8C86C095B78A}" destId="{DB71BDE0-8437-4F3A-AF84-D804AEDFF379}" srcOrd="0" destOrd="0" parTransId="{8ED104B6-692C-42C0-82B7-59F799915EC0}" sibTransId="{969EF9E4-FEA0-410F-A900-46A1F866646B}"/>
    <dgm:cxn modelId="{7E77DE4D-0A96-4DA8-884C-AF9F3F412557}" type="presOf" srcId="{84A16AE7-E0DC-4BD7-9C90-A66C37FA4BDE}" destId="{12E172B9-01B0-436D-9684-1CCC8FA3FE5C}" srcOrd="0" destOrd="6" presId="urn:microsoft.com/office/officeart/2005/8/layout/list1"/>
    <dgm:cxn modelId="{97C1F472-9479-4F55-A2C0-E44DBC34C456}" srcId="{84A16AE7-E0DC-4BD7-9C90-A66C37FA4BDE}" destId="{07AE5D92-C610-44A1-808B-994A653B0A1D}" srcOrd="1" destOrd="0" parTransId="{533C3089-FF05-4CD3-86B2-DD9B2D5AD246}" sibTransId="{43C1AB6A-ACFC-4DAD-B736-29E28C2549A4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7771C988-2F7D-4A76-BF7B-D6F49118B987}" srcId="{FA84BF92-43C6-4E94-A77F-6263E68B6783}" destId="{4A1A1D53-5BB1-49EC-83F7-F9A1E31D520F}" srcOrd="5" destOrd="0" parTransId="{8B2CEA41-28BC-492B-B7A7-E026DD5CBD75}" sibTransId="{3AAE467F-210A-4E28-B3A1-1615E02E1A3F}"/>
    <dgm:cxn modelId="{A7770B8E-7303-43BE-AA26-E43778A40335}" type="presOf" srcId="{CACF6F82-1449-448C-8949-E43427717789}" destId="{12E172B9-01B0-436D-9684-1CCC8FA3FE5C}" srcOrd="0" destOrd="14" presId="urn:microsoft.com/office/officeart/2005/8/layout/list1"/>
    <dgm:cxn modelId="{6FF69B8E-C818-4227-89E7-B74083B6D0EB}" type="presOf" srcId="{8574A905-BDA5-4716-9248-A5D60B7F3062}" destId="{12E172B9-01B0-436D-9684-1CCC8FA3FE5C}" srcOrd="0" destOrd="13" presId="urn:microsoft.com/office/officeart/2005/8/layout/list1"/>
    <dgm:cxn modelId="{80A76C90-9F5B-488F-AA7B-F8C1447802B5}" type="presOf" srcId="{FC065FC0-4D57-4D2E-BA8E-8FAB675DC434}" destId="{12E172B9-01B0-436D-9684-1CCC8FA3FE5C}" srcOrd="0" destOrd="2" presId="urn:microsoft.com/office/officeart/2005/8/layout/list1"/>
    <dgm:cxn modelId="{0B63D592-3649-4660-8A8E-1C98A9310504}" srcId="{FA84BF92-43C6-4E94-A77F-6263E68B6783}" destId="{42CE621F-6407-4B9A-8100-AFDFF37D8E04}" srcOrd="4" destOrd="0" parTransId="{5A831D91-3D04-4C15-9330-1370A141AD58}" sibTransId="{7FD142C1-916E-4E78-BA58-B9849AFB7BEF}"/>
    <dgm:cxn modelId="{33D795AD-1626-458F-9E21-6CBDEB6B75DC}" type="presOf" srcId="{5CD7012D-A1E9-453B-BC3C-FF3CE95E05EC}" destId="{12E172B9-01B0-436D-9684-1CCC8FA3FE5C}" srcOrd="0" destOrd="12" presId="urn:microsoft.com/office/officeart/2005/8/layout/list1"/>
    <dgm:cxn modelId="{B98564AF-BF0B-4315-9B4D-222DF4173B0C}" srcId="{FA84BF92-43C6-4E94-A77F-6263E68B6783}" destId="{83F550B8-E613-45CA-A8D0-7AAA24D4BE31}" srcOrd="3" destOrd="0" parTransId="{64597D15-C8E9-4FC6-9DEB-558530435148}" sibTransId="{D42354F3-91B4-46CC-A4A3-33DF540F21DE}"/>
    <dgm:cxn modelId="{666506B7-3021-4EE7-B1C7-5DF8EF4CD7A3}" type="presOf" srcId="{42CE621F-6407-4B9A-8100-AFDFF37D8E04}" destId="{12E172B9-01B0-436D-9684-1CCC8FA3FE5C}" srcOrd="0" destOrd="4" presId="urn:microsoft.com/office/officeart/2005/8/layout/list1"/>
    <dgm:cxn modelId="{B47D20C1-8363-467B-9FFA-6C244E2DDF78}" type="presOf" srcId="{07AE5D92-C610-44A1-808B-994A653B0A1D}" destId="{12E172B9-01B0-436D-9684-1CCC8FA3FE5C}" srcOrd="0" destOrd="8" presId="urn:microsoft.com/office/officeart/2005/8/layout/list1"/>
    <dgm:cxn modelId="{515AF3C8-511B-40CA-8175-F08EB63C3B0E}" srcId="{FA84BF92-43C6-4E94-A77F-6263E68B6783}" destId="{84A16AE7-E0DC-4BD7-9C90-A66C37FA4BDE}" srcOrd="6" destOrd="0" parTransId="{D97788C8-C077-42FD-88EC-487423283F77}" sibTransId="{78FC0847-2E02-4B1B-8767-CC015BC497E6}"/>
    <dgm:cxn modelId="{660966C9-B350-4761-A2B3-E15DDD61C08A}" type="presOf" srcId="{23F041F8-E76F-4DC0-A388-57876C1769B4}" destId="{12E172B9-01B0-436D-9684-1CCC8FA3FE5C}" srcOrd="0" destOrd="7" presId="urn:microsoft.com/office/officeart/2005/8/layout/list1"/>
    <dgm:cxn modelId="{6F1E77D4-48DB-4A62-839D-795D197D81A9}" type="presOf" srcId="{E934C575-6A3A-4E4A-8B0D-2B47227CA927}" destId="{12E172B9-01B0-436D-9684-1CCC8FA3FE5C}" srcOrd="0" destOrd="1" presId="urn:microsoft.com/office/officeart/2005/8/layout/list1"/>
    <dgm:cxn modelId="{C85541D6-61AB-4E0D-86E3-C96A78EB3F7E}" srcId="{84A16AE7-E0DC-4BD7-9C90-A66C37FA4BDE}" destId="{23F041F8-E76F-4DC0-A388-57876C1769B4}" srcOrd="0" destOrd="0" parTransId="{5626AB38-264D-4045-93AC-DDB7DAB4192F}" sibTransId="{A79F4C8E-67C9-4375-A8AB-C784D73DA08E}"/>
    <dgm:cxn modelId="{9A33F9D9-B431-47A9-83FB-2B54BC282078}" srcId="{FA84BF92-43C6-4E94-A77F-6263E68B6783}" destId="{FC065FC0-4D57-4D2E-BA8E-8FAB675DC434}" srcOrd="2" destOrd="0" parTransId="{A50D0459-E7E9-4858-B15F-7EF83AE235C8}" sibTransId="{C5122A3A-2151-4992-8764-75F72428ABF8}"/>
    <dgm:cxn modelId="{1E3AAADC-2529-4DF8-AC2C-F7C1A09006EA}" type="presOf" srcId="{83F550B8-E613-45CA-A8D0-7AAA24D4BE31}" destId="{12E172B9-01B0-436D-9684-1CCC8FA3FE5C}" srcOrd="0" destOrd="3" presId="urn:microsoft.com/office/officeart/2005/8/layout/list1"/>
    <dgm:cxn modelId="{32D34BEF-4C88-49E7-A73C-390B9119EF0B}" type="presOf" srcId="{4A1A1D53-5BB1-49EC-83F7-F9A1E31D520F}" destId="{12E172B9-01B0-436D-9684-1CCC8FA3FE5C}" srcOrd="0" destOrd="5" presId="urn:microsoft.com/office/officeart/2005/8/layout/list1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04B4D0F2-18E7-4679-B027-6324B4C0E7A8}" srcId="{FA84BF92-43C6-4E94-A77F-6263E68B6783}" destId="{E934C575-6A3A-4E4A-8B0D-2B47227CA927}" srcOrd="1" destOrd="0" parTransId="{9E6A05D7-D0F6-4C62-A9F5-6126497409FC}" sibTransId="{6429DDE5-5811-42FA-BC3C-7DE32487FA34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SCR MarkeTrak Enhancements – Validations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7E33366A-C156-48D1-AAC0-211BDF8339F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3600" u="sng" dirty="0">
              <a:latin typeface="Arial Rounded MT Bold" panose="020F0704030504030204" pitchFamily="34" charset="0"/>
            </a:rPr>
            <a:t>GENERAL</a:t>
          </a:r>
          <a:r>
            <a:rPr lang="en-US" sz="3600" dirty="0">
              <a:latin typeface="Arial Rounded MT Bold" panose="020F0704030504030204" pitchFamily="34" charset="0"/>
            </a:rPr>
            <a:t>:  requiring mandatory comments for any ‘negative’ (</a:t>
          </a:r>
          <a:r>
            <a:rPr lang="en-US" sz="3600" dirty="0" err="1">
              <a:latin typeface="Arial Rounded MT Bold" panose="020F0704030504030204" pitchFamily="34" charset="0"/>
            </a:rPr>
            <a:t>unexectuable</a:t>
          </a:r>
          <a:r>
            <a:rPr lang="en-US" sz="3600" dirty="0">
              <a:latin typeface="Arial Rounded MT Bold" panose="020F0704030504030204" pitchFamily="34" charset="0"/>
            </a:rPr>
            <a:t>) transition</a:t>
          </a:r>
        </a:p>
      </dgm:t>
    </dgm:pt>
    <dgm:pt modelId="{B801A460-C9F2-4478-B8A2-E07C2970D0F6}" type="sibTrans" cxnId="{2434A780-000B-4680-8428-F74041824A05}">
      <dgm:prSet/>
      <dgm:spPr/>
      <dgm:t>
        <a:bodyPr/>
        <a:lstStyle/>
        <a:p>
          <a:endParaRPr lang="en-US"/>
        </a:p>
      </dgm:t>
    </dgm:pt>
    <dgm:pt modelId="{E1ED3166-545E-498C-85A4-E171DAA2356C}" type="parTrans" cxnId="{2434A780-000B-4680-8428-F74041824A05}">
      <dgm:prSet/>
      <dgm:spPr/>
      <dgm:t>
        <a:bodyPr/>
        <a:lstStyle/>
        <a:p>
          <a:endParaRPr lang="en-US"/>
        </a:p>
      </dgm:t>
    </dgm:pt>
    <dgm:pt modelId="{F45E66EF-CA61-4CE6-9E05-205F965EBC6B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3600" u="sng" dirty="0">
              <a:latin typeface="Arial Rounded MT Bold" panose="020F0704030504030204" pitchFamily="34" charset="0"/>
            </a:rPr>
            <a:t>NEW SUBTYPES</a:t>
          </a:r>
          <a:r>
            <a:rPr lang="en-US" sz="3600" dirty="0">
              <a:latin typeface="Arial Rounded MT Bold" panose="020F0704030504030204" pitchFamily="34" charset="0"/>
            </a:rPr>
            <a:t>:</a:t>
          </a:r>
        </a:p>
      </dgm:t>
    </dgm:pt>
    <dgm:pt modelId="{F9672C1D-FAE9-4C54-9BBD-FCAD40F44B2D}" type="sibTrans" cxnId="{B9F0580D-A67D-4F8F-8CB9-D0EDF3A2383C}">
      <dgm:prSet/>
      <dgm:spPr/>
      <dgm:t>
        <a:bodyPr/>
        <a:lstStyle/>
        <a:p>
          <a:endParaRPr lang="en-US"/>
        </a:p>
      </dgm:t>
    </dgm:pt>
    <dgm:pt modelId="{20F3CABC-68D1-47FA-AA5C-B4AE8F1EF4E0}" type="parTrans" cxnId="{B9F0580D-A67D-4F8F-8CB9-D0EDF3A2383C}">
      <dgm:prSet/>
      <dgm:spPr/>
      <dgm:t>
        <a:bodyPr/>
        <a:lstStyle/>
        <a:p>
          <a:endParaRPr lang="en-US"/>
        </a:p>
      </dgm:t>
    </dgm:pt>
    <dgm:pt modelId="{EC4E5C71-8032-44B6-A6B9-8542A1B41F11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3600" u="sng" dirty="0">
              <a:latin typeface="Arial Rounded MT Bold" panose="020F0704030504030204" pitchFamily="34" charset="0"/>
            </a:rPr>
            <a:t>USAGE &amp; BILLING / AMS LSE</a:t>
          </a:r>
          <a:r>
            <a:rPr lang="en-US" sz="3600" dirty="0">
              <a:latin typeface="Arial Rounded MT Bold" panose="020F0704030504030204" pitchFamily="34" charset="0"/>
            </a:rPr>
            <a:t>:</a:t>
          </a:r>
        </a:p>
      </dgm:t>
    </dgm:pt>
    <dgm:pt modelId="{7A6E6208-28CE-4280-B988-E26A60ABB76A}" type="sibTrans" cxnId="{0ECAB679-274C-441B-BF65-DFDA9F912622}">
      <dgm:prSet/>
      <dgm:spPr/>
      <dgm:t>
        <a:bodyPr/>
        <a:lstStyle/>
        <a:p>
          <a:endParaRPr lang="en-US"/>
        </a:p>
      </dgm:t>
    </dgm:pt>
    <dgm:pt modelId="{CEC00B5F-24EC-4199-A8DC-A52A868BD5B4}" type="parTrans" cxnId="{0ECAB679-274C-441B-BF65-DFDA9F912622}">
      <dgm:prSet/>
      <dgm:spPr/>
      <dgm:t>
        <a:bodyPr/>
        <a:lstStyle/>
        <a:p>
          <a:endParaRPr lang="en-US"/>
        </a:p>
      </dgm:t>
    </dgm:pt>
    <dgm:pt modelId="{3E8D282F-F6A3-491B-A430-12A9DC7840FB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3600" u="sng" dirty="0">
              <a:latin typeface="Arial Rounded MT Bold" panose="020F0704030504030204" pitchFamily="34" charset="0"/>
            </a:rPr>
            <a:t>IAG</a:t>
          </a:r>
          <a:r>
            <a:rPr lang="en-US" sz="3600" dirty="0">
              <a:latin typeface="Arial Rounded MT Bold" panose="020F0704030504030204" pitchFamily="34" charset="0"/>
            </a:rPr>
            <a:t>:</a:t>
          </a:r>
        </a:p>
      </dgm:t>
    </dgm:pt>
    <dgm:pt modelId="{D2220F62-F4F4-443C-A12B-6697FA6C14E6}" type="parTrans" cxnId="{26714538-D319-4315-AD95-7207CE488FD0}">
      <dgm:prSet/>
      <dgm:spPr/>
      <dgm:t>
        <a:bodyPr/>
        <a:lstStyle/>
        <a:p>
          <a:endParaRPr lang="en-US"/>
        </a:p>
      </dgm:t>
    </dgm:pt>
    <dgm:pt modelId="{55ECFB1F-22AF-484D-AD7E-DAD046D59E1D}" type="sibTrans" cxnId="{26714538-D319-4315-AD95-7207CE488FD0}">
      <dgm:prSet/>
      <dgm:spPr/>
      <dgm:t>
        <a:bodyPr/>
        <a:lstStyle/>
        <a:p>
          <a:endParaRPr lang="en-US"/>
        </a:p>
      </dgm:t>
    </dgm:pt>
    <dgm:pt modelId="{424F8E9F-C9C0-438D-9B18-81A0CCE3EEE5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3600" dirty="0">
              <a:latin typeface="Arial Rounded MT Bold" panose="020F0704030504030204" pitchFamily="34" charset="0"/>
            </a:rPr>
            <a:t>Pop-up warning if IAG regain date &gt; 150 days</a:t>
          </a:r>
        </a:p>
      </dgm:t>
    </dgm:pt>
    <dgm:pt modelId="{4395168C-06F3-4F65-93AB-C0FD1036166E}" type="parTrans" cxnId="{3707116E-EC07-47E2-A5FC-613DE7150208}">
      <dgm:prSet/>
      <dgm:spPr/>
      <dgm:t>
        <a:bodyPr/>
        <a:lstStyle/>
        <a:p>
          <a:endParaRPr lang="en-US"/>
        </a:p>
      </dgm:t>
    </dgm:pt>
    <dgm:pt modelId="{CD83E319-961B-4677-9B2B-32B1E7FC3E56}" type="sibTrans" cxnId="{3707116E-EC07-47E2-A5FC-613DE7150208}">
      <dgm:prSet/>
      <dgm:spPr/>
      <dgm:t>
        <a:bodyPr/>
        <a:lstStyle/>
        <a:p>
          <a:endParaRPr lang="en-US"/>
        </a:p>
      </dgm:t>
    </dgm:pt>
    <dgm:pt modelId="{12D6F489-6496-494F-A40E-8D6D3381958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3600" dirty="0">
              <a:latin typeface="Arial Rounded MT Bold" panose="020F0704030504030204" pitchFamily="34" charset="0"/>
            </a:rPr>
            <a:t>Adjustment to Rescission window – 25 days down to 15 days from OTRAN</a:t>
          </a:r>
        </a:p>
      </dgm:t>
    </dgm:pt>
    <dgm:pt modelId="{C3984263-B1A2-4B13-99EC-26F774F61A89}" type="parTrans" cxnId="{37F02F2E-DD2C-4B2B-B5E6-198C97792754}">
      <dgm:prSet/>
      <dgm:spPr/>
      <dgm:t>
        <a:bodyPr/>
        <a:lstStyle/>
        <a:p>
          <a:endParaRPr lang="en-US"/>
        </a:p>
      </dgm:t>
    </dgm:pt>
    <dgm:pt modelId="{D3829961-2E63-497F-992D-A6847885D2E3}" type="sibTrans" cxnId="{37F02F2E-DD2C-4B2B-B5E6-198C97792754}">
      <dgm:prSet/>
      <dgm:spPr/>
      <dgm:t>
        <a:bodyPr/>
        <a:lstStyle/>
        <a:p>
          <a:endParaRPr lang="en-US"/>
        </a:p>
      </dgm:t>
    </dgm:pt>
    <dgm:pt modelId="{AE6A389E-FF96-48E1-B4B4-6CB73CB37EC2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3600" dirty="0">
              <a:latin typeface="Arial Rounded MT Bold" panose="020F0704030504030204" pitchFamily="34" charset="0"/>
            </a:rPr>
            <a:t>Meter Cycle Change Request</a:t>
          </a:r>
        </a:p>
      </dgm:t>
    </dgm:pt>
    <dgm:pt modelId="{A686A9C8-58B1-47A8-A68D-7E51DC2B4BF5}" type="parTrans" cxnId="{B30A3CFD-C304-49AB-BF72-2042F93232E2}">
      <dgm:prSet/>
      <dgm:spPr/>
      <dgm:t>
        <a:bodyPr/>
        <a:lstStyle/>
        <a:p>
          <a:endParaRPr lang="en-US"/>
        </a:p>
      </dgm:t>
    </dgm:pt>
    <dgm:pt modelId="{1D3DF814-9FC7-4861-B9C1-065F46A0F44E}" type="sibTrans" cxnId="{B30A3CFD-C304-49AB-BF72-2042F93232E2}">
      <dgm:prSet/>
      <dgm:spPr/>
      <dgm:t>
        <a:bodyPr/>
        <a:lstStyle/>
        <a:p>
          <a:endParaRPr lang="en-US"/>
        </a:p>
      </dgm:t>
    </dgm:pt>
    <dgm:pt modelId="{DF7B238D-3430-46C4-912D-FF8BC13A3F01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3600" dirty="0">
              <a:latin typeface="Arial Rounded MT Bold" panose="020F0704030504030204" pitchFamily="34" charset="0"/>
            </a:rPr>
            <a:t>867 vs Sum of LSE Intervals - Dispute</a:t>
          </a:r>
        </a:p>
      </dgm:t>
    </dgm:pt>
    <dgm:pt modelId="{1EE1FCCB-8A7D-4C59-8591-AFF614E44A3B}" type="parTrans" cxnId="{6C493839-F0E1-4157-B981-C354EBA6A186}">
      <dgm:prSet/>
      <dgm:spPr/>
      <dgm:t>
        <a:bodyPr/>
        <a:lstStyle/>
        <a:p>
          <a:endParaRPr lang="en-US"/>
        </a:p>
      </dgm:t>
    </dgm:pt>
    <dgm:pt modelId="{69D3A0C8-BAE7-4D57-A74F-1D78BB8B34FB}" type="sibTrans" cxnId="{6C493839-F0E1-4157-B981-C354EBA6A186}">
      <dgm:prSet/>
      <dgm:spPr/>
      <dgm:t>
        <a:bodyPr/>
        <a:lstStyle/>
        <a:p>
          <a:endParaRPr lang="en-US"/>
        </a:p>
      </dgm:t>
    </dgm:pt>
    <dgm:pt modelId="{AF537D07-47B4-4019-BA7C-D40D1E96EB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3600" dirty="0">
              <a:latin typeface="Arial Rounded MT Bold" panose="020F0704030504030204" pitchFamily="34" charset="0"/>
            </a:rPr>
            <a:t>Adding clarity to AMS LSE – Dispute category: disputing peak interval, estimation methodology, allocation of estimated consumption</a:t>
          </a:r>
        </a:p>
      </dgm:t>
    </dgm:pt>
    <dgm:pt modelId="{D649A803-436E-4AC6-A739-9BCF0A1BC0F2}" type="parTrans" cxnId="{B65EA1B5-6E53-49B8-8732-E0D5406F3C97}">
      <dgm:prSet/>
      <dgm:spPr/>
      <dgm:t>
        <a:bodyPr/>
        <a:lstStyle/>
        <a:p>
          <a:endParaRPr lang="en-US"/>
        </a:p>
      </dgm:t>
    </dgm:pt>
    <dgm:pt modelId="{B3714471-AF4F-4F6A-800C-EA0635E0F5B6}" type="sibTrans" cxnId="{B65EA1B5-6E53-49B8-8732-E0D5406F3C97}">
      <dgm:prSet/>
      <dgm:spPr/>
      <dgm:t>
        <a:bodyPr/>
        <a:lstStyle/>
        <a:p>
          <a:endParaRPr lang="en-US"/>
        </a:p>
      </dgm:t>
    </dgm:pt>
    <dgm:pt modelId="{62F46D90-6251-4F64-8C91-5CF01EFDCE3A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3600" dirty="0">
              <a:latin typeface="Arial Rounded MT Bold" panose="020F0704030504030204" pitchFamily="34" charset="0"/>
            </a:rPr>
            <a:t>Usage &amp; Billing – Dispute – adding radio button to indicate if cancel/rebill is expected</a:t>
          </a:r>
        </a:p>
      </dgm:t>
    </dgm:pt>
    <dgm:pt modelId="{2596B0CF-EE6A-43F5-A741-17D52CA461F4}" type="parTrans" cxnId="{24B69DA9-ED54-4412-A174-E08280C5552F}">
      <dgm:prSet/>
      <dgm:spPr/>
      <dgm:t>
        <a:bodyPr/>
        <a:lstStyle/>
        <a:p>
          <a:endParaRPr lang="en-US"/>
        </a:p>
      </dgm:t>
    </dgm:pt>
    <dgm:pt modelId="{DF8C684E-BE71-46F4-8255-63CE0CA3FD27}" type="sibTrans" cxnId="{24B69DA9-ED54-4412-A174-E08280C5552F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Ang="10800000" custFlipVert="1" custScaleX="135404" custScaleY="19936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Ang="0" custScaleY="85506" custLinFactY="1464" custLinFactNeighborY="100000">
        <dgm:presLayoutVars>
          <dgm:bulletEnabled val="1"/>
        </dgm:presLayoutVars>
      </dgm:prSet>
      <dgm:spPr/>
    </dgm:pt>
  </dgm:ptLst>
  <dgm:cxnLst>
    <dgm:cxn modelId="{BBDF0700-3DE2-4625-AAC1-7916EF50168F}" type="presOf" srcId="{AF537D07-47B4-4019-BA7C-D40D1E96EB58}" destId="{12E172B9-01B0-436D-9684-1CCC8FA3FE5C}" srcOrd="0" destOrd="8" presId="urn:microsoft.com/office/officeart/2005/8/layout/list1"/>
    <dgm:cxn modelId="{B9F0580D-A67D-4F8F-8CB9-D0EDF3A2383C}" srcId="{FA84BF92-43C6-4E94-A77F-6263E68B6783}" destId="{F45E66EF-CA61-4CE6-9E05-205F965EBC6B}" srcOrd="2" destOrd="0" parTransId="{20F3CABC-68D1-47FA-AA5C-B4AE8F1EF4E0}" sibTransId="{F9672C1D-FAE9-4C54-9BBD-FCAD40F44B2D}"/>
    <dgm:cxn modelId="{BF56D50D-217C-43D0-A473-904C085E4B09}" type="presOf" srcId="{EC4E5C71-8032-44B6-A6B9-8542A1B41F11}" destId="{12E172B9-01B0-436D-9684-1CCC8FA3FE5C}" srcOrd="0" destOrd="7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37F02F2E-DD2C-4B2B-B5E6-198C97792754}" srcId="{3E8D282F-F6A3-491B-A430-12A9DC7840FB}" destId="{12D6F489-6496-494F-A40E-8D6D33819588}" srcOrd="1" destOrd="0" parTransId="{C3984263-B1A2-4B13-99EC-26F774F61A89}" sibTransId="{D3829961-2E63-497F-992D-A6847885D2E3}"/>
    <dgm:cxn modelId="{3CDE2336-DFAC-4E5B-846A-E04F49E0923F}" type="presOf" srcId="{3E8D282F-F6A3-491B-A430-12A9DC7840FB}" destId="{12E172B9-01B0-436D-9684-1CCC8FA3FE5C}" srcOrd="0" destOrd="1" presId="urn:microsoft.com/office/officeart/2005/8/layout/list1"/>
    <dgm:cxn modelId="{26714538-D319-4315-AD95-7207CE488FD0}" srcId="{FA84BF92-43C6-4E94-A77F-6263E68B6783}" destId="{3E8D282F-F6A3-491B-A430-12A9DC7840FB}" srcOrd="1" destOrd="0" parTransId="{D2220F62-F4F4-443C-A12B-6697FA6C14E6}" sibTransId="{55ECFB1F-22AF-484D-AD7E-DAD046D59E1D}"/>
    <dgm:cxn modelId="{6C493839-F0E1-4157-B981-C354EBA6A186}" srcId="{F45E66EF-CA61-4CE6-9E05-205F965EBC6B}" destId="{DF7B238D-3430-46C4-912D-FF8BC13A3F01}" srcOrd="1" destOrd="0" parTransId="{1EE1FCCB-8A7D-4C59-8591-AFF614E44A3B}" sibTransId="{69D3A0C8-BAE7-4D57-A74F-1D78BB8B34FB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44026864-E220-4922-9EC4-1C72C83E64A9}" type="presOf" srcId="{62F46D90-6251-4F64-8C91-5CF01EFDCE3A}" destId="{12E172B9-01B0-436D-9684-1CCC8FA3FE5C}" srcOrd="0" destOrd="9" presId="urn:microsoft.com/office/officeart/2005/8/layout/list1"/>
    <dgm:cxn modelId="{3707116E-EC07-47E2-A5FC-613DE7150208}" srcId="{3E8D282F-F6A3-491B-A430-12A9DC7840FB}" destId="{424F8E9F-C9C0-438D-9B18-81A0CCE3EEE5}" srcOrd="0" destOrd="0" parTransId="{4395168C-06F3-4F65-93AB-C0FD1036166E}" sibTransId="{CD83E319-961B-4677-9B2B-32B1E7FC3E56}"/>
    <dgm:cxn modelId="{0ECAB679-274C-441B-BF65-DFDA9F912622}" srcId="{FA84BF92-43C6-4E94-A77F-6263E68B6783}" destId="{EC4E5C71-8032-44B6-A6B9-8542A1B41F11}" srcOrd="3" destOrd="0" parTransId="{CEC00B5F-24EC-4199-A8DC-A52A868BD5B4}" sibTransId="{7A6E6208-28CE-4280-B988-E26A60ABB76A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2434A780-000B-4680-8428-F74041824A05}" srcId="{FA84BF92-43C6-4E94-A77F-6263E68B6783}" destId="{7E33366A-C156-48D1-AAC0-211BDF8339F8}" srcOrd="0" destOrd="0" parTransId="{E1ED3166-545E-498C-85A4-E171DAA2356C}" sibTransId="{B801A460-C9F2-4478-B8A2-E07C2970D0F6}"/>
    <dgm:cxn modelId="{24B69DA9-ED54-4412-A174-E08280C5552F}" srcId="{EC4E5C71-8032-44B6-A6B9-8542A1B41F11}" destId="{62F46D90-6251-4F64-8C91-5CF01EFDCE3A}" srcOrd="1" destOrd="0" parTransId="{2596B0CF-EE6A-43F5-A741-17D52CA461F4}" sibTransId="{DF8C684E-BE71-46F4-8255-63CE0CA3FD27}"/>
    <dgm:cxn modelId="{B65EA1B5-6E53-49B8-8732-E0D5406F3C97}" srcId="{EC4E5C71-8032-44B6-A6B9-8542A1B41F11}" destId="{AF537D07-47B4-4019-BA7C-D40D1E96EB58}" srcOrd="0" destOrd="0" parTransId="{D649A803-436E-4AC6-A739-9BCF0A1BC0F2}" sibTransId="{B3714471-AF4F-4F6A-800C-EA0635E0F5B6}"/>
    <dgm:cxn modelId="{F62DF5BD-7E7A-4929-930F-4F3D1446B3D1}" type="presOf" srcId="{12D6F489-6496-494F-A40E-8D6D33819588}" destId="{12E172B9-01B0-436D-9684-1CCC8FA3FE5C}" srcOrd="0" destOrd="3" presId="urn:microsoft.com/office/officeart/2005/8/layout/list1"/>
    <dgm:cxn modelId="{8FD070D5-F7B2-4937-A8F8-5243B1F3D802}" type="presOf" srcId="{424F8E9F-C9C0-438D-9B18-81A0CCE3EEE5}" destId="{12E172B9-01B0-436D-9684-1CCC8FA3FE5C}" srcOrd="0" destOrd="2" presId="urn:microsoft.com/office/officeart/2005/8/layout/list1"/>
    <dgm:cxn modelId="{CE85A5E1-10E0-46C9-B301-11FA6E420992}" type="presOf" srcId="{F45E66EF-CA61-4CE6-9E05-205F965EBC6B}" destId="{12E172B9-01B0-436D-9684-1CCC8FA3FE5C}" srcOrd="0" destOrd="4" presId="urn:microsoft.com/office/officeart/2005/8/layout/list1"/>
    <dgm:cxn modelId="{A5CD4CE7-BAE1-4254-BF88-96A99803E512}" type="presOf" srcId="{7E33366A-C156-48D1-AAC0-211BDF8339F8}" destId="{12E172B9-01B0-436D-9684-1CCC8FA3FE5C}" srcOrd="0" destOrd="0" presId="urn:microsoft.com/office/officeart/2005/8/layout/list1"/>
    <dgm:cxn modelId="{39E62DE9-4720-4CA4-B5F0-68D4468D1877}" type="presOf" srcId="{DF7B238D-3430-46C4-912D-FF8BC13A3F01}" destId="{12E172B9-01B0-436D-9684-1CCC8FA3FE5C}" srcOrd="0" destOrd="6" presId="urn:microsoft.com/office/officeart/2005/8/layout/list1"/>
    <dgm:cxn modelId="{03FBA4EE-9286-46C3-8C53-9B2F6EC0D92F}" type="presOf" srcId="{AE6A389E-FF96-48E1-B4B4-6CB73CB37EC2}" destId="{12E172B9-01B0-436D-9684-1CCC8FA3FE5C}" srcOrd="0" destOrd="5" presId="urn:microsoft.com/office/officeart/2005/8/layout/list1"/>
    <dgm:cxn modelId="{B30A3CFD-C304-49AB-BF72-2042F93232E2}" srcId="{F45E66EF-CA61-4CE6-9E05-205F965EBC6B}" destId="{AE6A389E-FF96-48E1-B4B4-6CB73CB37EC2}" srcOrd="0" destOrd="0" parTransId="{A686A9C8-58B1-47A8-A68D-7E51DC2B4BF5}" sibTransId="{1D3DF814-9FC7-4861-B9C1-065F46A0F44E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SCR MarkeTrak Enhancements – Validations – cont.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7E33366A-C156-48D1-AAC0-211BDF8339F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3600" u="sng" dirty="0">
              <a:latin typeface="Arial Rounded MT Bold" panose="020F0704030504030204" pitchFamily="34" charset="0"/>
            </a:rPr>
            <a:t>MISSING ENROLLMENT TRANSACTIONS</a:t>
          </a:r>
          <a:r>
            <a:rPr lang="en-US" sz="3600" dirty="0">
              <a:latin typeface="Arial Rounded MT Bold" panose="020F0704030504030204" pitchFamily="34" charset="0"/>
            </a:rPr>
            <a:t>:  addition of two validations</a:t>
          </a:r>
        </a:p>
      </dgm:t>
    </dgm:pt>
    <dgm:pt modelId="{B801A460-C9F2-4478-B8A2-E07C2970D0F6}" type="sibTrans" cxnId="{2434A780-000B-4680-8428-F74041824A05}">
      <dgm:prSet/>
      <dgm:spPr/>
      <dgm:t>
        <a:bodyPr/>
        <a:lstStyle/>
        <a:p>
          <a:endParaRPr lang="en-US"/>
        </a:p>
      </dgm:t>
    </dgm:pt>
    <dgm:pt modelId="{E1ED3166-545E-498C-85A4-E171DAA2356C}" type="parTrans" cxnId="{2434A780-000B-4680-8428-F74041824A05}">
      <dgm:prSet/>
      <dgm:spPr/>
      <dgm:t>
        <a:bodyPr/>
        <a:lstStyle/>
        <a:p>
          <a:endParaRPr lang="en-US"/>
        </a:p>
      </dgm:t>
    </dgm:pt>
    <dgm:pt modelId="{3E8D282F-F6A3-491B-A430-12A9DC7840FB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3600" u="sng" dirty="0">
              <a:latin typeface="Arial Rounded MT Bold" panose="020F0704030504030204" pitchFamily="34" charset="0"/>
            </a:rPr>
            <a:t>SWITCH HOLD REMOVAL</a:t>
          </a:r>
          <a:r>
            <a:rPr lang="en-US" sz="3600" dirty="0">
              <a:latin typeface="Arial Rounded MT Bold" panose="020F0704030504030204" pitchFamily="34" charset="0"/>
            </a:rPr>
            <a:t>:</a:t>
          </a:r>
        </a:p>
      </dgm:t>
    </dgm:pt>
    <dgm:pt modelId="{D2220F62-F4F4-443C-A12B-6697FA6C14E6}" type="parTrans" cxnId="{26714538-D319-4315-AD95-7207CE488FD0}">
      <dgm:prSet/>
      <dgm:spPr/>
      <dgm:t>
        <a:bodyPr/>
        <a:lstStyle/>
        <a:p>
          <a:endParaRPr lang="en-US"/>
        </a:p>
      </dgm:t>
    </dgm:pt>
    <dgm:pt modelId="{55ECFB1F-22AF-484D-AD7E-DAD046D59E1D}" type="sibTrans" cxnId="{26714538-D319-4315-AD95-7207CE488FD0}">
      <dgm:prSet/>
      <dgm:spPr/>
      <dgm:t>
        <a:bodyPr/>
        <a:lstStyle/>
        <a:p>
          <a:endParaRPr lang="en-US"/>
        </a:p>
      </dgm:t>
    </dgm:pt>
    <dgm:pt modelId="{424F8E9F-C9C0-438D-9B18-81A0CCE3EEE5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3600" dirty="0">
              <a:latin typeface="Arial Rounded MT Bold" panose="020F0704030504030204" pitchFamily="34" charset="0"/>
            </a:rPr>
            <a:t>Ability of TDSP to transition MT when holding CR’s time has expired</a:t>
          </a:r>
        </a:p>
      </dgm:t>
    </dgm:pt>
    <dgm:pt modelId="{4395168C-06F3-4F65-93AB-C0FD1036166E}" type="parTrans" cxnId="{3707116E-EC07-47E2-A5FC-613DE7150208}">
      <dgm:prSet/>
      <dgm:spPr/>
      <dgm:t>
        <a:bodyPr/>
        <a:lstStyle/>
        <a:p>
          <a:endParaRPr lang="en-US"/>
        </a:p>
      </dgm:t>
    </dgm:pt>
    <dgm:pt modelId="{CD83E319-961B-4677-9B2B-32B1E7FC3E56}" type="sibTrans" cxnId="{3707116E-EC07-47E2-A5FC-613DE7150208}">
      <dgm:prSet/>
      <dgm:spPr/>
      <dgm:t>
        <a:bodyPr/>
        <a:lstStyle/>
        <a:p>
          <a:endParaRPr lang="en-US"/>
        </a:p>
      </dgm:t>
    </dgm:pt>
    <dgm:pt modelId="{53B3599D-AC94-47CA-87DD-F0E4755E7A1F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3600" dirty="0">
              <a:latin typeface="Arial Rounded MT Bold" panose="020F0704030504030204" pitchFamily="34" charset="0"/>
            </a:rPr>
            <a:t>Confirm if 867_04 has been sent</a:t>
          </a:r>
        </a:p>
      </dgm:t>
    </dgm:pt>
    <dgm:pt modelId="{4C3702A5-B681-464C-BDC5-292DE43E60FF}" type="parTrans" cxnId="{3BBA8BE8-4E27-4B5C-A75B-04FC0C4E50ED}">
      <dgm:prSet/>
      <dgm:spPr/>
    </dgm:pt>
    <dgm:pt modelId="{9DCDED62-D3E4-4FDF-A24F-71F78582C753}" type="sibTrans" cxnId="{3BBA8BE8-4E27-4B5C-A75B-04FC0C4E50ED}">
      <dgm:prSet/>
      <dgm:spPr/>
    </dgm:pt>
    <dgm:pt modelId="{D1CC3D02-59ED-402F-8B98-F5E0BDA242F0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3600" dirty="0">
              <a:latin typeface="Arial Rounded MT Bold" panose="020F0704030504030204" pitchFamily="34" charset="0"/>
            </a:rPr>
            <a:t>If 5 days have passed from 814_04/05 and/or any date change acceptances</a:t>
          </a:r>
        </a:p>
      </dgm:t>
    </dgm:pt>
    <dgm:pt modelId="{E5B0FFEF-10DD-479A-97A5-7789D8C5660F}" type="parTrans" cxnId="{A920C72D-57C5-45CD-95D6-4E9F6BA84C98}">
      <dgm:prSet/>
      <dgm:spPr/>
    </dgm:pt>
    <dgm:pt modelId="{2CC29D98-719F-4BE3-8082-738CE66E3464}" type="sibTrans" cxnId="{A920C72D-57C5-45CD-95D6-4E9F6BA84C98}">
      <dgm:prSet/>
      <dgm:spPr/>
    </dgm:pt>
    <dgm:pt modelId="{72858778-5669-41DC-BBEB-0A9BFD5EDF34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endParaRPr lang="en-US" sz="3600" dirty="0">
            <a:latin typeface="Arial Rounded MT Bold" panose="020F0704030504030204" pitchFamily="34" charset="0"/>
          </a:endParaRPr>
        </a:p>
      </dgm:t>
    </dgm:pt>
    <dgm:pt modelId="{E5D2445E-3605-4B24-8DB6-03FDDDAC012B}" type="parTrans" cxnId="{FB65F91C-A2F9-413E-AC10-165C91C36CA5}">
      <dgm:prSet/>
      <dgm:spPr/>
    </dgm:pt>
    <dgm:pt modelId="{F0B4397B-5EFE-4E1C-A75D-8BCFCB366CDE}" type="sibTrans" cxnId="{FB65F91C-A2F9-413E-AC10-165C91C36CA5}">
      <dgm:prSet/>
      <dgm:spPr/>
    </dgm:pt>
    <dgm:pt modelId="{D5DB6BA4-1A2F-4938-97A0-FA43F7123EC0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3600" dirty="0">
              <a:latin typeface="Arial Rounded MT Bold" panose="020F0704030504030204" pitchFamily="34" charset="0"/>
            </a:rPr>
            <a:t>Upon submission, the following validations to occur:</a:t>
          </a:r>
        </a:p>
      </dgm:t>
    </dgm:pt>
    <dgm:pt modelId="{E7E10C83-C1E8-4180-8049-0429A34AD11C}" type="parTrans" cxnId="{3EF4EEB2-A6C2-403B-ACE1-417D4372A776}">
      <dgm:prSet/>
      <dgm:spPr/>
    </dgm:pt>
    <dgm:pt modelId="{D387E8B0-CE95-48CA-8363-495A0B7F3CDE}" type="sibTrans" cxnId="{3EF4EEB2-A6C2-403B-ACE1-417D4372A776}">
      <dgm:prSet/>
      <dgm:spPr/>
    </dgm:pt>
    <dgm:pt modelId="{DB6EBA02-0612-4AC4-BFBA-1C518905D82B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Wingdings" panose="05000000000000000000" pitchFamily="2" charset="2"/>
            <a:buChar char="§"/>
          </a:pPr>
          <a:r>
            <a:rPr lang="en-US" sz="3600" dirty="0">
              <a:latin typeface="Arial Rounded MT Bold" panose="020F0704030504030204" pitchFamily="34" charset="0"/>
            </a:rPr>
            <a:t>“No Switch Hold Pending on ESI ID”</a:t>
          </a:r>
        </a:p>
      </dgm:t>
    </dgm:pt>
    <dgm:pt modelId="{1A8FE08D-7D0F-460E-A219-F9ABFD7EA7FE}" type="parTrans" cxnId="{E3676772-3BF5-419C-AFF0-F7EAA32BA52D}">
      <dgm:prSet/>
      <dgm:spPr/>
    </dgm:pt>
    <dgm:pt modelId="{84B74355-6F25-4EE6-8750-3B0AAB053CE2}" type="sibTrans" cxnId="{E3676772-3BF5-419C-AFF0-F7EAA32BA52D}">
      <dgm:prSet/>
      <dgm:spPr/>
    </dgm:pt>
    <dgm:pt modelId="{71F453E6-6817-4E91-8D3F-9003B523979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Wingdings" panose="05000000000000000000" pitchFamily="2" charset="2"/>
            <a:buChar char="§"/>
          </a:pPr>
          <a:r>
            <a:rPr lang="en-US" sz="3600" dirty="0">
              <a:latin typeface="Arial Rounded MT Bold" panose="020F0704030504030204" pitchFamily="34" charset="0"/>
            </a:rPr>
            <a:t>Issue Should Not be Submitted by ROR”</a:t>
          </a:r>
        </a:p>
      </dgm:t>
    </dgm:pt>
    <dgm:pt modelId="{A91289F6-9965-4188-8986-B7082E7495D3}" type="parTrans" cxnId="{34414D0B-C7D7-4404-B872-320F382F214A}">
      <dgm:prSet/>
      <dgm:spPr/>
    </dgm:pt>
    <dgm:pt modelId="{484EBBD7-751F-49F6-A4CE-B55692C539FC}" type="sibTrans" cxnId="{34414D0B-C7D7-4404-B872-320F382F214A}">
      <dgm:prSet/>
      <dgm:spPr/>
    </dgm:pt>
    <dgm:pt modelId="{65DE697F-9D5F-4DCA-BD32-A2D8660096E7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3600" dirty="0">
              <a:latin typeface="Arial Rounded MT Bold" panose="020F0704030504030204" pitchFamily="34" charset="0"/>
            </a:rPr>
            <a:t>ERCOT to pre-populate the current ROR, then forward to the TDSP </a:t>
          </a:r>
        </a:p>
      </dgm:t>
    </dgm:pt>
    <dgm:pt modelId="{56AE38EF-B3DD-465E-8D77-A2016F6F3342}" type="parTrans" cxnId="{60B33708-F187-486B-8EE0-4D7ADD1F7B6C}">
      <dgm:prSet/>
      <dgm:spPr/>
    </dgm:pt>
    <dgm:pt modelId="{593A07EA-F055-47C9-8FAB-11DDA6357B66}" type="sibTrans" cxnId="{60B33708-F187-486B-8EE0-4D7ADD1F7B6C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Ang="10800000" custFlipVert="1" custScaleX="135404" custScaleY="19936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Ang="0" custScaleY="85506" custLinFactY="1464" custLinFactNeighborY="100000">
        <dgm:presLayoutVars>
          <dgm:bulletEnabled val="1"/>
        </dgm:presLayoutVars>
      </dgm:prSet>
      <dgm:spPr/>
    </dgm:pt>
  </dgm:ptLst>
  <dgm:cxnLst>
    <dgm:cxn modelId="{01EA8701-4D08-49C3-8CDF-406E81CD1236}" type="presOf" srcId="{72858778-5669-41DC-BBEB-0A9BFD5EDF34}" destId="{12E172B9-01B0-436D-9684-1CCC8FA3FE5C}" srcOrd="0" destOrd="9" presId="urn:microsoft.com/office/officeart/2005/8/layout/list1"/>
    <dgm:cxn modelId="{60B33708-F187-486B-8EE0-4D7ADD1F7B6C}" srcId="{3E8D282F-F6A3-491B-A430-12A9DC7840FB}" destId="{65DE697F-9D5F-4DCA-BD32-A2D8660096E7}" srcOrd="2" destOrd="0" parTransId="{56AE38EF-B3DD-465E-8D77-A2016F6F3342}" sibTransId="{593A07EA-F055-47C9-8FAB-11DDA6357B66}"/>
    <dgm:cxn modelId="{34414D0B-C7D7-4404-B872-320F382F214A}" srcId="{D5DB6BA4-1A2F-4938-97A0-FA43F7123EC0}" destId="{71F453E6-6817-4E91-8D3F-9003B5239798}" srcOrd="1" destOrd="0" parTransId="{A91289F6-9965-4188-8986-B7082E7495D3}" sibTransId="{484EBBD7-751F-49F6-A4CE-B55692C539FC}"/>
    <dgm:cxn modelId="{0A828E0B-6647-4973-9CE1-FFF85FB8E384}" type="presOf" srcId="{DB6EBA02-0612-4AC4-BFBA-1C518905D82B}" destId="{12E172B9-01B0-436D-9684-1CCC8FA3FE5C}" srcOrd="0" destOrd="6" presId="urn:microsoft.com/office/officeart/2005/8/layout/list1"/>
    <dgm:cxn modelId="{B850900D-59BC-4CE2-831F-9CE0342D61B5}" type="presOf" srcId="{71F453E6-6817-4E91-8D3F-9003B5239798}" destId="{12E172B9-01B0-436D-9684-1CCC8FA3FE5C}" srcOrd="0" destOrd="7" presId="urn:microsoft.com/office/officeart/2005/8/layout/list1"/>
    <dgm:cxn modelId="{FB65F91C-A2F9-413E-AC10-165C91C36CA5}" srcId="{3E8D282F-F6A3-491B-A430-12A9DC7840FB}" destId="{72858778-5669-41DC-BBEB-0A9BFD5EDF34}" srcOrd="3" destOrd="0" parTransId="{E5D2445E-3605-4B24-8DB6-03FDDDAC012B}" sibTransId="{F0B4397B-5EFE-4E1C-A75D-8BCFCB366CDE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A920C72D-57C5-45CD-95D6-4E9F6BA84C98}" srcId="{7E33366A-C156-48D1-AAC0-211BDF8339F8}" destId="{D1CC3D02-59ED-402F-8B98-F5E0BDA242F0}" srcOrd="1" destOrd="0" parTransId="{E5B0FFEF-10DD-479A-97A5-7789D8C5660F}" sibTransId="{2CC29D98-719F-4BE3-8082-738CE66E3464}"/>
    <dgm:cxn modelId="{D360ED34-CE20-46B2-8D18-0D7E935A14CF}" type="presOf" srcId="{D5DB6BA4-1A2F-4938-97A0-FA43F7123EC0}" destId="{12E172B9-01B0-436D-9684-1CCC8FA3FE5C}" srcOrd="0" destOrd="5" presId="urn:microsoft.com/office/officeart/2005/8/layout/list1"/>
    <dgm:cxn modelId="{3CDE2336-DFAC-4E5B-846A-E04F49E0923F}" type="presOf" srcId="{3E8D282F-F6A3-491B-A430-12A9DC7840FB}" destId="{12E172B9-01B0-436D-9684-1CCC8FA3FE5C}" srcOrd="0" destOrd="3" presId="urn:microsoft.com/office/officeart/2005/8/layout/list1"/>
    <dgm:cxn modelId="{26714538-D319-4315-AD95-7207CE488FD0}" srcId="{FA84BF92-43C6-4E94-A77F-6263E68B6783}" destId="{3E8D282F-F6A3-491B-A430-12A9DC7840FB}" srcOrd="1" destOrd="0" parTransId="{D2220F62-F4F4-443C-A12B-6697FA6C14E6}" sibTransId="{55ECFB1F-22AF-484D-AD7E-DAD046D59E1D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3707116E-EC07-47E2-A5FC-613DE7150208}" srcId="{3E8D282F-F6A3-491B-A430-12A9DC7840FB}" destId="{424F8E9F-C9C0-438D-9B18-81A0CCE3EEE5}" srcOrd="0" destOrd="0" parTransId="{4395168C-06F3-4F65-93AB-C0FD1036166E}" sibTransId="{CD83E319-961B-4677-9B2B-32B1E7FC3E56}"/>
    <dgm:cxn modelId="{E3676772-3BF5-419C-AFF0-F7EAA32BA52D}" srcId="{D5DB6BA4-1A2F-4938-97A0-FA43F7123EC0}" destId="{DB6EBA02-0612-4AC4-BFBA-1C518905D82B}" srcOrd="0" destOrd="0" parTransId="{1A8FE08D-7D0F-460E-A219-F9ABFD7EA7FE}" sibTransId="{84B74355-6F25-4EE6-8750-3B0AAB053CE2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2434A780-000B-4680-8428-F74041824A05}" srcId="{FA84BF92-43C6-4E94-A77F-6263E68B6783}" destId="{7E33366A-C156-48D1-AAC0-211BDF8339F8}" srcOrd="0" destOrd="0" parTransId="{E1ED3166-545E-498C-85A4-E171DAA2356C}" sibTransId="{B801A460-C9F2-4478-B8A2-E07C2970D0F6}"/>
    <dgm:cxn modelId="{B912A48A-1B7A-4354-B8ED-D5D17447B887}" type="presOf" srcId="{53B3599D-AC94-47CA-87DD-F0E4755E7A1F}" destId="{12E172B9-01B0-436D-9684-1CCC8FA3FE5C}" srcOrd="0" destOrd="1" presId="urn:microsoft.com/office/officeart/2005/8/layout/list1"/>
    <dgm:cxn modelId="{81FBEC97-098B-42A5-83A8-6550C8717EBF}" type="presOf" srcId="{65DE697F-9D5F-4DCA-BD32-A2D8660096E7}" destId="{12E172B9-01B0-436D-9684-1CCC8FA3FE5C}" srcOrd="0" destOrd="8" presId="urn:microsoft.com/office/officeart/2005/8/layout/list1"/>
    <dgm:cxn modelId="{39B5DE9A-7D7C-4927-B40E-3E4E58A0F60F}" type="presOf" srcId="{D1CC3D02-59ED-402F-8B98-F5E0BDA242F0}" destId="{12E172B9-01B0-436D-9684-1CCC8FA3FE5C}" srcOrd="0" destOrd="2" presId="urn:microsoft.com/office/officeart/2005/8/layout/list1"/>
    <dgm:cxn modelId="{3EF4EEB2-A6C2-403B-ACE1-417D4372A776}" srcId="{3E8D282F-F6A3-491B-A430-12A9DC7840FB}" destId="{D5DB6BA4-1A2F-4938-97A0-FA43F7123EC0}" srcOrd="1" destOrd="0" parTransId="{E7E10C83-C1E8-4180-8049-0429A34AD11C}" sibTransId="{D387E8B0-CE95-48CA-8363-495A0B7F3CDE}"/>
    <dgm:cxn modelId="{8FD070D5-F7B2-4937-A8F8-5243B1F3D802}" type="presOf" srcId="{424F8E9F-C9C0-438D-9B18-81A0CCE3EEE5}" destId="{12E172B9-01B0-436D-9684-1CCC8FA3FE5C}" srcOrd="0" destOrd="4" presId="urn:microsoft.com/office/officeart/2005/8/layout/list1"/>
    <dgm:cxn modelId="{A5CD4CE7-BAE1-4254-BF88-96A99803E512}" type="presOf" srcId="{7E33366A-C156-48D1-AAC0-211BDF8339F8}" destId="{12E172B9-01B0-436D-9684-1CCC8FA3FE5C}" srcOrd="0" destOrd="0" presId="urn:microsoft.com/office/officeart/2005/8/layout/list1"/>
    <dgm:cxn modelId="{3BBA8BE8-4E27-4B5C-A75B-04FC0C4E50ED}" srcId="{7E33366A-C156-48D1-AAC0-211BDF8339F8}" destId="{53B3599D-AC94-47CA-87DD-F0E4755E7A1F}" srcOrd="0" destOrd="0" parTransId="{4C3702A5-B681-464C-BDC5-292DE43E60FF}" sibTransId="{9DCDED62-D3E4-4FDF-A24F-71F78582C753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 – August 19th, Thursday @ 9:30 WebEx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On the Agenda: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EC0BD726-0823-4EB1-A58F-CB5473A4CCEB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System instances and MarkeTrak Monthly Performance Review</a:t>
          </a:r>
        </a:p>
      </dgm:t>
    </dgm:pt>
    <dgm:pt modelId="{AA288C95-B78A-4F1B-87D7-43D3B5973657}" type="parTrans" cxnId="{7A57290B-5278-4FC9-9373-23068F336EAC}">
      <dgm:prSet/>
      <dgm:spPr/>
      <dgm:t>
        <a:bodyPr/>
        <a:lstStyle/>
        <a:p>
          <a:endParaRPr lang="en-US"/>
        </a:p>
      </dgm:t>
    </dgm:pt>
    <dgm:pt modelId="{2F1D516D-4FA7-4020-833C-BD7CA748D493}" type="sibTrans" cxnId="{7A57290B-5278-4FC9-9373-23068F336EAC}">
      <dgm:prSet/>
      <dgm:spPr/>
      <dgm:t>
        <a:bodyPr/>
        <a:lstStyle/>
        <a:p>
          <a:endParaRPr lang="en-US"/>
        </a:p>
      </dgm:t>
    </dgm:pt>
    <dgm:pt modelId="{424360A5-64F0-4FC6-AA52-D1899C40EDFB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Market Data Transparency SLOs –Listserv back-up documentation </a:t>
          </a:r>
        </a:p>
      </dgm:t>
    </dgm:pt>
    <dgm:pt modelId="{BD926AA6-F3A6-4C52-9DE8-9917ED40F485}" type="parTrans" cxnId="{3D2F0202-3A7F-497F-AEA5-0785DA172795}">
      <dgm:prSet/>
      <dgm:spPr/>
      <dgm:t>
        <a:bodyPr/>
        <a:lstStyle/>
        <a:p>
          <a:endParaRPr lang="en-US"/>
        </a:p>
      </dgm:t>
    </dgm:pt>
    <dgm:pt modelId="{EEAE7D86-8758-4A7E-ABF9-DA889171220C}" type="sibTrans" cxnId="{3D2F0202-3A7F-497F-AEA5-0785DA172795}">
      <dgm:prSet/>
      <dgm:spPr/>
      <dgm:t>
        <a:bodyPr/>
        <a:lstStyle/>
        <a:p>
          <a:endParaRPr lang="en-US"/>
        </a:p>
      </dgm:t>
    </dgm:pt>
    <dgm:pt modelId="{FEC7BFBB-07ED-472A-ABFA-226EB2CB93DE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Status of proposed SCR and RMGRRs</a:t>
          </a:r>
        </a:p>
      </dgm:t>
    </dgm:pt>
    <dgm:pt modelId="{1E2DAD53-0CDD-4C86-B463-5E793B55B637}" type="parTrans" cxnId="{DD9BBEF8-A4B3-48FA-91E0-91E0D2ED4E5C}">
      <dgm:prSet/>
      <dgm:spPr/>
      <dgm:t>
        <a:bodyPr/>
        <a:lstStyle/>
        <a:p>
          <a:endParaRPr lang="en-US"/>
        </a:p>
      </dgm:t>
    </dgm:pt>
    <dgm:pt modelId="{814BAB7E-57FE-4A68-8251-604A5952ED15}" type="sibTrans" cxnId="{DD9BBEF8-A4B3-48FA-91E0-91E0D2ED4E5C}">
      <dgm:prSet/>
      <dgm:spPr/>
      <dgm:t>
        <a:bodyPr/>
        <a:lstStyle/>
        <a:p>
          <a:endParaRPr lang="en-US"/>
        </a:p>
      </dgm:t>
    </dgm:pt>
    <dgm:pt modelId="{872FA0E4-0FAF-454B-8CD0-5154B75B743B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Finalizing DRAFT SCR MarkeTrak Validation Enhancements – TXSET 5.0</a:t>
          </a:r>
        </a:p>
      </dgm:t>
    </dgm:pt>
    <dgm:pt modelId="{7D403D86-9137-49D3-A1FB-021100101644}" type="parTrans" cxnId="{E363B05C-CAD4-447B-B236-863A875929FA}">
      <dgm:prSet/>
      <dgm:spPr/>
      <dgm:t>
        <a:bodyPr/>
        <a:lstStyle/>
        <a:p>
          <a:endParaRPr lang="en-US"/>
        </a:p>
      </dgm:t>
    </dgm:pt>
    <dgm:pt modelId="{0DA87F3D-D427-4895-BD72-51047AF2B355}" type="sibTrans" cxnId="{E363B05C-CAD4-447B-B236-863A875929FA}">
      <dgm:prSet/>
      <dgm:spPr/>
      <dgm:t>
        <a:bodyPr/>
        <a:lstStyle/>
        <a:p>
          <a:endParaRPr lang="en-US"/>
        </a:p>
      </dgm:t>
    </dgm:pt>
    <dgm:pt modelId="{6CAD2C90-639F-4124-A08A-FE3A6ACC25E6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ERCOT MIS API Functionality Workshop update</a:t>
          </a:r>
        </a:p>
      </dgm:t>
    </dgm:pt>
    <dgm:pt modelId="{3A3BA64E-02CC-42BC-A196-9EF0C0837FEE}" type="parTrans" cxnId="{E4BE7F39-F65A-4A9A-9E00-E5E56AE1A020}">
      <dgm:prSet/>
      <dgm:spPr/>
      <dgm:t>
        <a:bodyPr/>
        <a:lstStyle/>
        <a:p>
          <a:endParaRPr lang="en-US"/>
        </a:p>
      </dgm:t>
    </dgm:pt>
    <dgm:pt modelId="{403078B1-ADB5-4E81-AE31-847EDB3CCA17}" type="sibTrans" cxnId="{E4BE7F39-F65A-4A9A-9E00-E5E56AE1A020}">
      <dgm:prSet/>
      <dgm:spPr/>
      <dgm:t>
        <a:bodyPr/>
        <a:lstStyle/>
        <a:p>
          <a:endParaRPr lang="en-US"/>
        </a:p>
      </dgm:t>
    </dgm:pt>
    <dgm:pt modelId="{8442B7F0-0FD9-4058-A3FF-550909569B28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MarkeTrak Upgrade status</a:t>
          </a:r>
        </a:p>
      </dgm:t>
    </dgm:pt>
    <dgm:pt modelId="{E363270E-B537-487C-8EFC-4C390C23DC93}" type="parTrans" cxnId="{6C27DED6-483A-46EF-8834-BA8DC20FB5DD}">
      <dgm:prSet/>
      <dgm:spPr/>
    </dgm:pt>
    <dgm:pt modelId="{601D45AA-9713-4032-89E7-1938E786E0C3}" type="sibTrans" cxnId="{6C27DED6-483A-46EF-8834-BA8DC20FB5DD}">
      <dgm:prSet/>
      <dgm:spPr/>
    </dgm:pt>
    <dgm:pt modelId="{6EAA34F4-3403-4795-9AEC-35349BCB8D12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ERCOT MIS “secured” changes and impacts</a:t>
          </a:r>
        </a:p>
      </dgm:t>
    </dgm:pt>
    <dgm:pt modelId="{EDC03C61-5751-42F4-9056-E3E7040D5509}" type="parTrans" cxnId="{9A299A75-196E-4FFB-AC24-82020A51F26B}">
      <dgm:prSet/>
      <dgm:spPr/>
    </dgm:pt>
    <dgm:pt modelId="{26DD0C55-763E-4EA7-A5CB-3637BD0473BF}" type="sibTrans" cxnId="{9A299A75-196E-4FFB-AC24-82020A51F26B}">
      <dgm:prSet/>
      <dgm:spPr/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73724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91777" custLinFactNeighborY="-57119">
        <dgm:presLayoutVars>
          <dgm:bulletEnabled val="1"/>
        </dgm:presLayoutVars>
      </dgm:prSet>
      <dgm:spPr/>
    </dgm:pt>
  </dgm:ptLst>
  <dgm:cxnLst>
    <dgm:cxn modelId="{ECB9F901-65E5-44F5-9CA8-93FDA4F5B6B7}" type="presOf" srcId="{8442B7F0-0FD9-4058-A3FF-550909569B28}" destId="{5FD4668F-81DD-421E-9924-50274E363CDB}" srcOrd="0" destOrd="4" presId="urn:microsoft.com/office/officeart/2005/8/layout/list1"/>
    <dgm:cxn modelId="{3D2F0202-3A7F-497F-AEA5-0785DA172795}" srcId="{D2506135-395C-47B0-8DA9-C3F76649FF22}" destId="{424360A5-64F0-4FC6-AA52-D1899C40EDFB}" srcOrd="1" destOrd="0" parTransId="{BD926AA6-F3A6-4C52-9DE8-9917ED40F485}" sibTransId="{EEAE7D86-8758-4A7E-ABF9-DA889171220C}"/>
    <dgm:cxn modelId="{7A57290B-5278-4FC9-9373-23068F336EAC}" srcId="{D2506135-395C-47B0-8DA9-C3F76649FF22}" destId="{EC0BD726-0823-4EB1-A58F-CB5473A4CCEB}" srcOrd="0" destOrd="0" parTransId="{AA288C95-B78A-4F1B-87D7-43D3B5973657}" sibTransId="{2F1D516D-4FA7-4020-833C-BD7CA748D493}"/>
    <dgm:cxn modelId="{374B420F-E00F-45D5-BE05-1CB35EA4481B}" type="presOf" srcId="{6EAA34F4-3403-4795-9AEC-35349BCB8D12}" destId="{5FD4668F-81DD-421E-9924-50274E363CDB}" srcOrd="0" destOrd="7" presId="urn:microsoft.com/office/officeart/2005/8/layout/list1"/>
    <dgm:cxn modelId="{4282921B-A570-4463-B1D2-09E4901DDCEB}" type="presOf" srcId="{872FA0E4-0FAF-454B-8CD0-5154B75B743B}" destId="{5FD4668F-81DD-421E-9924-50274E363CDB}" srcOrd="0" destOrd="8" presId="urn:microsoft.com/office/officeart/2005/8/layout/list1"/>
    <dgm:cxn modelId="{E4BE7F39-F65A-4A9A-9E00-E5E56AE1A020}" srcId="{D2506135-395C-47B0-8DA9-C3F76649FF22}" destId="{6CAD2C90-639F-4124-A08A-FE3A6ACC25E6}" srcOrd="3" destOrd="0" parTransId="{3A3BA64E-02CC-42BC-A196-9EF0C0837FEE}" sibTransId="{403078B1-ADB5-4E81-AE31-847EDB3CCA17}"/>
    <dgm:cxn modelId="{E363B05C-CAD4-447B-B236-863A875929FA}" srcId="{D2506135-395C-47B0-8DA9-C3F76649FF22}" destId="{872FA0E4-0FAF-454B-8CD0-5154B75B743B}" srcOrd="6" destOrd="0" parTransId="{7D403D86-9137-49D3-A1FB-021100101644}" sibTransId="{0DA87F3D-D427-4895-BD72-51047AF2B355}"/>
    <dgm:cxn modelId="{2735795E-510D-43E2-B3F4-3E798E561EF5}" type="presOf" srcId="{EC0BD726-0823-4EB1-A58F-CB5473A4CCEB}" destId="{5FD4668F-81DD-421E-9924-50274E363CDB}" srcOrd="0" destOrd="2" presId="urn:microsoft.com/office/officeart/2005/8/layout/list1"/>
    <dgm:cxn modelId="{3622ED47-240E-47A1-8964-90AAD8FC7191}" type="presOf" srcId="{6CAD2C90-639F-4124-A08A-FE3A6ACC25E6}" destId="{5FD4668F-81DD-421E-9924-50274E363CDB}" srcOrd="0" destOrd="5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9A299A75-196E-4FFB-AC24-82020A51F26B}" srcId="{D2506135-395C-47B0-8DA9-C3F76649FF22}" destId="{6EAA34F4-3403-4795-9AEC-35349BCB8D12}" srcOrd="5" destOrd="0" parTransId="{EDC03C61-5751-42F4-9056-E3E7040D5509}" sibTransId="{26DD0C55-763E-4EA7-A5CB-3637BD0473BF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9527099C-48BD-4C52-BE1B-F581599A9067}" srcId="{FA84BF92-43C6-4E94-A77F-6263E68B6783}" destId="{D2506135-395C-47B0-8DA9-C3F76649FF22}" srcOrd="1" destOrd="0" parTransId="{5AE6885F-1A01-4324-A69E-284DA5FAEB5E}" sibTransId="{D79BAE52-B8CB-4181-ACDC-6CE5498C10F0}"/>
    <dgm:cxn modelId="{1491A9AC-1788-4EAD-9C29-8CEFCEDC670E}" type="presOf" srcId="{D2506135-395C-47B0-8DA9-C3F76649FF22}" destId="{5FD4668F-81DD-421E-9924-50274E363CDB}" srcOrd="0" destOrd="1" presId="urn:microsoft.com/office/officeart/2005/8/layout/list1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7211A7D6-D143-4431-9C33-1A7AD87CE162}" type="presOf" srcId="{424360A5-64F0-4FC6-AA52-D1899C40EDFB}" destId="{5FD4668F-81DD-421E-9924-50274E363CDB}" srcOrd="0" destOrd="3" presId="urn:microsoft.com/office/officeart/2005/8/layout/list1"/>
    <dgm:cxn modelId="{6C27DED6-483A-46EF-8834-BA8DC20FB5DD}" srcId="{D2506135-395C-47B0-8DA9-C3F76649FF22}" destId="{8442B7F0-0FD9-4058-A3FF-550909569B28}" srcOrd="2" destOrd="0" parTransId="{E363270E-B537-487C-8EFC-4C390C23DC93}" sibTransId="{601D45AA-9713-4032-89E7-1938E786E0C3}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FAD8BCF6-0BD5-4CEC-8174-943BAFDA944B}" type="presOf" srcId="{FEC7BFBB-07ED-472A-ABFA-226EB2CB93DE}" destId="{5FD4668F-81DD-421E-9924-50274E363CDB}" srcOrd="0" destOrd="6" presId="urn:microsoft.com/office/officeart/2005/8/layout/list1"/>
    <dgm:cxn modelId="{DD9BBEF8-A4B3-48FA-91E0-91E0D2ED4E5C}" srcId="{D2506135-395C-47B0-8DA9-C3F76649FF22}" destId="{FEC7BFBB-07ED-472A-ABFA-226EB2CB93DE}" srcOrd="4" destOrd="0" parTransId="{1E2DAD53-0CDD-4C86-B463-5E793B55B637}" sibTransId="{814BAB7E-57FE-4A68-8251-604A5952ED15}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391055"/>
          <a:ext cx="11329647" cy="485204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11471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815 – MarkeTrak Administrative Enhancements – 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TAC Approval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RMGRR166 – Create Switch Hold Extract Repository – 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ERCOT Update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 167 – Switch Hold Removal Documentation Clarification – 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TAC Approval 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u="sng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ERCOT Communications – Listservs </a:t>
          </a:r>
          <a:r>
            <a:rPr lang="en-US" sz="2200" u="none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– 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u="none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Transition from vendor to ERCOT was planned for end of July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u="none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Codifying emergency back-up process particularly for RMS and Weather Moratorium listservs will be reviewed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u="sng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ERCOT MIS API Workshop</a:t>
          </a: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:  ERCOT developers are reviewing proposal for API view to mirror GUI view of MIS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u="sng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Upgrade</a:t>
          </a: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– </a:t>
          </a: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technical refresh will align with SCR 815 improvements</a:t>
          </a: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ERCOT plans to bring ‘show and tells’ during implementation to use for training 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391055"/>
        <a:ext cx="11329647" cy="4852040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4269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4269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960188"/>
          <a:ext cx="11329647" cy="4185604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395732" rIns="879306" bIns="135128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u="sng" kern="1200" dirty="0">
              <a:latin typeface="Arial Rounded MT Bold" panose="020F0704030504030204" pitchFamily="34" charset="0"/>
            </a:rPr>
            <a:t>GENERAL</a:t>
          </a:r>
          <a:r>
            <a:rPr lang="en-US" sz="1900" kern="1200" dirty="0">
              <a:latin typeface="Arial Rounded MT Bold" panose="020F0704030504030204" pitchFamily="34" charset="0"/>
            </a:rPr>
            <a:t>:  requiring mandatory comments for any ‘negative’ (</a:t>
          </a:r>
          <a:r>
            <a:rPr lang="en-US" sz="1900" kern="1200" dirty="0" err="1">
              <a:latin typeface="Arial Rounded MT Bold" panose="020F0704030504030204" pitchFamily="34" charset="0"/>
            </a:rPr>
            <a:t>unexectuable</a:t>
          </a:r>
          <a:r>
            <a:rPr lang="en-US" sz="1900" kern="1200" dirty="0">
              <a:latin typeface="Arial Rounded MT Bold" panose="020F0704030504030204" pitchFamily="34" charset="0"/>
            </a:rPr>
            <a:t>) transition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u="sng" kern="1200" dirty="0">
              <a:latin typeface="Arial Rounded MT Bold" panose="020F0704030504030204" pitchFamily="34" charset="0"/>
            </a:rPr>
            <a:t>IAG</a:t>
          </a:r>
          <a:r>
            <a:rPr lang="en-US" sz="1900" kern="1200" dirty="0">
              <a:latin typeface="Arial Rounded MT Bold" panose="020F0704030504030204" pitchFamily="34" charset="0"/>
            </a:rPr>
            <a:t>: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900" kern="1200" dirty="0">
              <a:latin typeface="Arial Rounded MT Bold" panose="020F0704030504030204" pitchFamily="34" charset="0"/>
            </a:rPr>
            <a:t>Pop-up warning if IAG regain date &gt; 150 days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900" kern="1200" dirty="0">
              <a:latin typeface="Arial Rounded MT Bold" panose="020F0704030504030204" pitchFamily="34" charset="0"/>
            </a:rPr>
            <a:t>Adjustment to Rescission window – 25 days down to 15 days from OTRAN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u="sng" kern="1200" dirty="0">
              <a:latin typeface="Arial Rounded MT Bold" panose="020F0704030504030204" pitchFamily="34" charset="0"/>
            </a:rPr>
            <a:t>NEW SUBTYPES</a:t>
          </a:r>
          <a:r>
            <a:rPr lang="en-US" sz="1900" kern="1200" dirty="0">
              <a:latin typeface="Arial Rounded MT Bold" panose="020F0704030504030204" pitchFamily="34" charset="0"/>
            </a:rPr>
            <a:t>: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900" kern="1200" dirty="0">
              <a:latin typeface="Arial Rounded MT Bold" panose="020F0704030504030204" pitchFamily="34" charset="0"/>
            </a:rPr>
            <a:t>Meter Cycle Change Request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900" kern="1200" dirty="0">
              <a:latin typeface="Arial Rounded MT Bold" panose="020F0704030504030204" pitchFamily="34" charset="0"/>
            </a:rPr>
            <a:t>867 vs Sum of LSE Intervals - Dispute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u="sng" kern="1200" dirty="0">
              <a:latin typeface="Arial Rounded MT Bold" panose="020F0704030504030204" pitchFamily="34" charset="0"/>
            </a:rPr>
            <a:t>USAGE &amp; BILLING / AMS LSE</a:t>
          </a:r>
          <a:r>
            <a:rPr lang="en-US" sz="1900" kern="1200" dirty="0">
              <a:latin typeface="Arial Rounded MT Bold" panose="020F0704030504030204" pitchFamily="34" charset="0"/>
            </a:rPr>
            <a:t>: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900" kern="1200" dirty="0">
              <a:latin typeface="Arial Rounded MT Bold" panose="020F0704030504030204" pitchFamily="34" charset="0"/>
            </a:rPr>
            <a:t>Adding clarity to AMS LSE – Dispute category: disputing peak interval, estimation methodology, allocation of estimated consumption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900" kern="1200" dirty="0">
              <a:latin typeface="Arial Rounded MT Bold" panose="020F0704030504030204" pitchFamily="34" charset="0"/>
            </a:rPr>
            <a:t>Usage &amp; Billing – Dispute – adding radio button to indicate if cancel/rebill is expected</a:t>
          </a:r>
        </a:p>
      </dsp:txBody>
      <dsp:txXfrm>
        <a:off x="0" y="960188"/>
        <a:ext cx="11329647" cy="4185604"/>
      </dsp:txXfrm>
    </dsp:sp>
    <dsp:sp modelId="{4FC84B32-D1CC-469D-BDF0-F53E02EEAA9C}">
      <dsp:nvSpPr>
        <dsp:cNvPr id="0" name=""/>
        <dsp:cNvSpPr/>
      </dsp:nvSpPr>
      <dsp:spPr>
        <a:xfrm rot="10800000" flipV="1">
          <a:off x="0" y="0"/>
          <a:ext cx="10738556" cy="12359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SCR MarkeTrak Enhancements – Validations</a:t>
          </a:r>
        </a:p>
      </dsp:txBody>
      <dsp:txXfrm rot="-10800000">
        <a:off x="0" y="0"/>
        <a:ext cx="10738556" cy="12359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1234919"/>
          <a:ext cx="11329647" cy="3910873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416560" rIns="879306" bIns="14224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u="sng" kern="1200" dirty="0">
              <a:latin typeface="Arial Rounded MT Bold" panose="020F0704030504030204" pitchFamily="34" charset="0"/>
            </a:rPr>
            <a:t>MISSING ENROLLMENT TRANSACTIONS</a:t>
          </a:r>
          <a:r>
            <a:rPr lang="en-US" sz="2000" kern="1200" dirty="0">
              <a:latin typeface="Arial Rounded MT Bold" panose="020F0704030504030204" pitchFamily="34" charset="0"/>
            </a:rPr>
            <a:t>:  addition of two validations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>
              <a:latin typeface="Arial Rounded MT Bold" panose="020F0704030504030204" pitchFamily="34" charset="0"/>
            </a:rPr>
            <a:t>Confirm if 867_04 has been sent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>
              <a:latin typeface="Arial Rounded MT Bold" panose="020F0704030504030204" pitchFamily="34" charset="0"/>
            </a:rPr>
            <a:t>If 5 days have passed from 814_04/05 and/or any date change acceptances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u="sng" kern="1200" dirty="0">
              <a:latin typeface="Arial Rounded MT Bold" panose="020F0704030504030204" pitchFamily="34" charset="0"/>
            </a:rPr>
            <a:t>SWITCH HOLD REMOVAL</a:t>
          </a:r>
          <a:r>
            <a:rPr lang="en-US" sz="2000" kern="1200" dirty="0">
              <a:latin typeface="Arial Rounded MT Bold" panose="020F0704030504030204" pitchFamily="34" charset="0"/>
            </a:rPr>
            <a:t>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>
              <a:latin typeface="Arial Rounded MT Bold" panose="020F0704030504030204" pitchFamily="34" charset="0"/>
            </a:rPr>
            <a:t>Ability of TDSP to transition MT when holding CR’s time has expired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>
              <a:latin typeface="Arial Rounded MT Bold" panose="020F0704030504030204" pitchFamily="34" charset="0"/>
            </a:rPr>
            <a:t>Upon submission, the following validations to occur: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2000" kern="1200" dirty="0">
              <a:latin typeface="Arial Rounded MT Bold" panose="020F0704030504030204" pitchFamily="34" charset="0"/>
            </a:rPr>
            <a:t>“No Switch Hold Pending on ESI ID”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2000" kern="1200" dirty="0">
              <a:latin typeface="Arial Rounded MT Bold" panose="020F0704030504030204" pitchFamily="34" charset="0"/>
            </a:rPr>
            <a:t>Issue Should Not be Submitted by ROR”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>
              <a:latin typeface="Arial Rounded MT Bold" panose="020F0704030504030204" pitchFamily="34" charset="0"/>
            </a:rPr>
            <a:t>ERCOT to pre-populate the current ROR, then forward to the TDSP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000" kern="1200" dirty="0">
            <a:latin typeface="Arial Rounded MT Bold" panose="020F0704030504030204" pitchFamily="34" charset="0"/>
          </a:endParaRPr>
        </a:p>
      </dsp:txBody>
      <dsp:txXfrm>
        <a:off x="0" y="1234919"/>
        <a:ext cx="11329647" cy="3910873"/>
      </dsp:txXfrm>
    </dsp:sp>
    <dsp:sp modelId="{4FC84B32-D1CC-469D-BDF0-F53E02EEAA9C}">
      <dsp:nvSpPr>
        <dsp:cNvPr id="0" name=""/>
        <dsp:cNvSpPr/>
      </dsp:nvSpPr>
      <dsp:spPr>
        <a:xfrm rot="10800000" flipV="1">
          <a:off x="0" y="0"/>
          <a:ext cx="10738556" cy="12947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SCR MarkeTrak Enhancements – Validations – cont.</a:t>
          </a:r>
        </a:p>
      </dsp:txBody>
      <dsp:txXfrm rot="-10800000">
        <a:off x="0" y="0"/>
        <a:ext cx="10738556" cy="12947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43075"/>
          <a:ext cx="11329646" cy="416300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999744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On the Agenda: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System instances and MarkeTrak Monthly Performance Review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Market Data Transparency SLOs –Listserv back-up documentation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MarkeTrak Upgrade status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ERCOT MIS API Functionality Workshop update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Status of proposed SCR and RMGRRs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ERCOT MIS “secured” changes and impacts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Finalizing DRAFT SCR MarkeTrak Validation Enhancements – TXSET 5.0</a:t>
          </a:r>
        </a:p>
      </dsp:txBody>
      <dsp:txXfrm>
        <a:off x="0" y="43075"/>
        <a:ext cx="11329646" cy="4163004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139285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 – August 19th, Thursday @ 9:30 WebEx</a:t>
          </a:r>
        </a:p>
      </dsp:txBody>
      <dsp:txXfrm>
        <a:off x="0" y="0"/>
        <a:ext cx="10801436" cy="1392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08D5E-7DC6-4A1F-BA13-1941024D60BB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BD00A-A8CD-4E19-935C-F9607313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82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BD00A-A8CD-4E19-935C-F96073131F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18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7/29/2021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7/29/2021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7/29/2021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7/29/2021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7/29/2021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7/29/2021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August 3rd, 2021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0184184"/>
              </p:ext>
            </p:extLst>
          </p:nvPr>
        </p:nvGraphicFramePr>
        <p:xfrm>
          <a:off x="478555" y="1020544"/>
          <a:ext cx="11329647" cy="5243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6848515"/>
              </p:ext>
            </p:extLst>
          </p:nvPr>
        </p:nvGraphicFramePr>
        <p:xfrm>
          <a:off x="478555" y="1020544"/>
          <a:ext cx="11329647" cy="5145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42601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7599584"/>
              </p:ext>
            </p:extLst>
          </p:nvPr>
        </p:nvGraphicFramePr>
        <p:xfrm>
          <a:off x="478555" y="1020544"/>
          <a:ext cx="11329647" cy="5145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299252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9694178"/>
              </p:ext>
            </p:extLst>
          </p:nvPr>
        </p:nvGraphicFramePr>
        <p:xfrm>
          <a:off x="478555" y="1138335"/>
          <a:ext cx="11329646" cy="488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4079</TotalTime>
  <Words>371</Words>
  <Application>Microsoft Office PowerPoint</Application>
  <PresentationFormat>Widescreen</PresentationFormat>
  <Paragraphs>49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Aharoni</vt:lpstr>
      <vt:lpstr>Arial</vt:lpstr>
      <vt:lpstr>Arial Rounded MT Bold</vt:lpstr>
      <vt:lpstr>Calibri</vt:lpstr>
      <vt:lpstr>Calibri Light</vt:lpstr>
      <vt:lpstr>Courier New</vt:lpstr>
      <vt:lpstr>Wingdings</vt:lpstr>
      <vt:lpstr>Retrospect</vt:lpstr>
      <vt:lpstr>TDTMS Update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141</cp:revision>
  <dcterms:created xsi:type="dcterms:W3CDTF">2019-02-27T15:25:50Z</dcterms:created>
  <dcterms:modified xsi:type="dcterms:W3CDTF">2021-07-29T21:57:22Z</dcterms:modified>
</cp:coreProperties>
</file>