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4" r:id="rId4"/>
    <p:sldId id="271" r:id="rId5"/>
    <p:sldId id="265" r:id="rId6"/>
    <p:sldId id="273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7/30/2021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August 05, 2021</a:t>
            </a:r>
          </a:p>
          <a:p>
            <a:r>
              <a:rPr lang="en-US" dirty="0"/>
              <a:t>Charles DeWitt 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PGRR 093 – Replace Inadvertent Deletions in Section 5</a:t>
            </a:r>
          </a:p>
          <a:p>
            <a:pPr lvl="1"/>
            <a:r>
              <a:rPr lang="en-US" dirty="0"/>
              <a:t>PLWG recommends ROS vote to recommend approval with Oncor edits.</a:t>
            </a:r>
          </a:p>
          <a:p>
            <a:pPr lvl="1"/>
            <a:r>
              <a:rPr lang="en-US" dirty="0"/>
              <a:t>Approval needed before PGRR 082 Implementation</a:t>
            </a:r>
          </a:p>
          <a:p>
            <a:r>
              <a:rPr lang="en-US" dirty="0"/>
              <a:t>NPRR 1056 - Market Impact Generic Transmission Constraint (GTC) Notification</a:t>
            </a:r>
          </a:p>
          <a:p>
            <a:pPr lvl="1"/>
            <a:r>
              <a:rPr lang="en-US" dirty="0"/>
              <a:t>No consensus to move forward.</a:t>
            </a:r>
          </a:p>
          <a:p>
            <a:pPr lvl="1"/>
            <a:r>
              <a:rPr lang="en-US" dirty="0"/>
              <a:t>Comments have been filed related to retaining the integrity of ECEII.</a:t>
            </a:r>
          </a:p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Consensus to remain tabled at PLWG</a:t>
            </a:r>
          </a:p>
          <a:p>
            <a:pPr lvl="1"/>
            <a:r>
              <a:rPr lang="en-US" dirty="0"/>
              <a:t>Next steps</a:t>
            </a:r>
          </a:p>
          <a:p>
            <a:pPr lvl="2"/>
            <a:r>
              <a:rPr lang="en-US" dirty="0"/>
              <a:t>Review APA comments filed on 7/23/2021</a:t>
            </a:r>
          </a:p>
          <a:p>
            <a:pPr lvl="2"/>
            <a:r>
              <a:rPr lang="en-US" dirty="0"/>
              <a:t>Rule making at PUCT for economic project assessments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DC Tie Performance (#41, 106)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Key takeaways</a:t>
            </a:r>
          </a:p>
          <a:p>
            <a:pPr lvl="1"/>
            <a:r>
              <a:rPr lang="en-US" dirty="0"/>
              <a:t>DC Ties were operational during the event</a:t>
            </a:r>
          </a:p>
          <a:p>
            <a:pPr lvl="2"/>
            <a:r>
              <a:rPr lang="en-US" dirty="0"/>
              <a:t>Did not export during the event</a:t>
            </a:r>
          </a:p>
          <a:p>
            <a:pPr lvl="1"/>
            <a:r>
              <a:rPr lang="en-US" dirty="0"/>
              <a:t>Requests for imports into ERCOT due to emergency conditions</a:t>
            </a:r>
          </a:p>
          <a:p>
            <a:pPr lvl="2"/>
            <a:r>
              <a:rPr lang="en-US" dirty="0"/>
              <a:t>Declined due to conditions in the other regions</a:t>
            </a:r>
          </a:p>
          <a:p>
            <a:r>
              <a:rPr lang="en-US" dirty="0"/>
              <a:t>Planning Study Assumptions for DC ties</a:t>
            </a:r>
          </a:p>
          <a:p>
            <a:pPr lvl="1"/>
            <a:r>
              <a:rPr lang="en-US" dirty="0"/>
              <a:t>Current Planning Guide </a:t>
            </a:r>
          </a:p>
          <a:p>
            <a:pPr lvl="2"/>
            <a:r>
              <a:rPr lang="en-US" dirty="0"/>
              <a:t>Section 4.1.1.1 (6) – Assume DC Tie imports and exports will be curtailed as necessary to meet reliability criteria in planning studies.</a:t>
            </a:r>
          </a:p>
          <a:p>
            <a:pPr lvl="2"/>
            <a:r>
              <a:rPr lang="en-US" dirty="0"/>
              <a:t>Section 4.1.1.2 (1) (e) requires no consequential load loss following unavailability of DC Tie followed by a common tower outage or single contingency.</a:t>
            </a:r>
          </a:p>
          <a:p>
            <a:pPr lvl="1"/>
            <a:r>
              <a:rPr lang="en-US" dirty="0"/>
              <a:t>Regional Transmission Plan Study Scope presented by ERCOT to the Regional Planning Group sets the assumptions for DC Tie contributions in the RTP study cases. </a:t>
            </a:r>
          </a:p>
          <a:p>
            <a:pPr lvl="2"/>
            <a:r>
              <a:rPr lang="en-US" dirty="0"/>
              <a:t>3.2.4 DC Ties - All existing DC ties will be set based on a review of historical DC tie import/export information and any changes in the capacity of the DC ties. 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Update specific study scope documents to include specific assumptions for DC tie contributions</a:t>
            </a:r>
          </a:p>
          <a:p>
            <a:pPr lvl="1"/>
            <a:r>
              <a:rPr lang="en-US" dirty="0"/>
              <a:t>Study scenarios should include scenarios with zero DC tie contributions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209631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Transmission Planning Studies and Winter Cases (#47, 93, 94)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91847"/>
            <a:ext cx="10515600" cy="4085116"/>
          </a:xfrm>
        </p:spPr>
        <p:txBody>
          <a:bodyPr>
            <a:normAutofit/>
          </a:bodyPr>
          <a:lstStyle/>
          <a:p>
            <a:r>
              <a:rPr lang="en-US" dirty="0"/>
              <a:t>Organizing sub-group to work between PLWG meetings</a:t>
            </a:r>
          </a:p>
          <a:p>
            <a:pPr lvl="1"/>
            <a:r>
              <a:rPr lang="en-US" dirty="0"/>
              <a:t>Brainstorm ideas for updates clarifications to planning criteria</a:t>
            </a:r>
          </a:p>
          <a:p>
            <a:pPr lvl="2"/>
            <a:r>
              <a:rPr lang="en-US" dirty="0"/>
              <a:t>Adequacy of “Extreme” event scenario definitions including</a:t>
            </a:r>
          </a:p>
          <a:p>
            <a:pPr lvl="3"/>
            <a:r>
              <a:rPr lang="en-US" dirty="0"/>
              <a:t>Adequacy of study case development criteria for summer and winter conditions </a:t>
            </a:r>
          </a:p>
          <a:p>
            <a:pPr lvl="3"/>
            <a:r>
              <a:rPr lang="en-US" dirty="0"/>
              <a:t>Common mode generation contingencies (including fuel supply)</a:t>
            </a:r>
          </a:p>
          <a:p>
            <a:pPr lvl="2"/>
            <a:r>
              <a:rPr lang="en-US" dirty="0"/>
              <a:t>Frequency of studying extreme event scenarios</a:t>
            </a:r>
          </a:p>
          <a:p>
            <a:pPr lvl="1"/>
            <a:r>
              <a:rPr lang="en-US" dirty="0"/>
              <a:t>Provide feedback and suggestions to PLWG</a:t>
            </a:r>
          </a:p>
          <a:p>
            <a:r>
              <a:rPr lang="en-US" dirty="0"/>
              <a:t>Reviewed MISO Planning Process related to Extreme Event Analysis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7874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Emergency Conditions List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6261"/>
          </a:xfrm>
        </p:spPr>
        <p:txBody>
          <a:bodyPr>
            <a:normAutofit/>
          </a:bodyPr>
          <a:lstStyle/>
          <a:p>
            <a:r>
              <a:rPr lang="en-US" dirty="0"/>
              <a:t>TAC Emergency Conditions List GTC Management (#29, 51, 86)</a:t>
            </a:r>
          </a:p>
          <a:p>
            <a:pPr lvl="1"/>
            <a:r>
              <a:rPr lang="en-US" dirty="0"/>
              <a:t>Organizing sub-group to work between meetings</a:t>
            </a:r>
          </a:p>
          <a:p>
            <a:pPr lvl="2"/>
            <a:r>
              <a:rPr lang="en-US" dirty="0"/>
              <a:t>Monitor PUC Projects related to GTC Management</a:t>
            </a:r>
          </a:p>
          <a:p>
            <a:pPr lvl="2"/>
            <a:r>
              <a:rPr lang="en-US" dirty="0"/>
              <a:t>Monitor progress in other working groups and identify areas of overlap</a:t>
            </a:r>
          </a:p>
          <a:p>
            <a:r>
              <a:rPr lang="en-US" dirty="0"/>
              <a:t>Review EEA rules(#49) &amp; SODG Performance (#105)</a:t>
            </a:r>
          </a:p>
          <a:p>
            <a:pPr lvl="1"/>
            <a:r>
              <a:rPr lang="en-US" dirty="0"/>
              <a:t>Monitor progress in other working groups and identify areas of overlap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335849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0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Draft PGRR – P6 Overlapping Single Contingencies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LCRA TSC Presented Draft PGRR</a:t>
            </a:r>
          </a:p>
          <a:p>
            <a:r>
              <a:rPr lang="en-US" dirty="0"/>
              <a:t>Discussion points:</a:t>
            </a:r>
          </a:p>
          <a:p>
            <a:pPr lvl="1"/>
            <a:r>
              <a:rPr lang="en-US" dirty="0"/>
              <a:t>Define Off-Peak System Conditions criteria</a:t>
            </a:r>
          </a:p>
          <a:p>
            <a:pPr lvl="1"/>
            <a:r>
              <a:rPr lang="en-US" dirty="0"/>
              <a:t>Manual Switching Definition </a:t>
            </a:r>
          </a:p>
          <a:p>
            <a:r>
              <a:rPr lang="en-US" dirty="0"/>
              <a:t>ERCOT to provide revision language on Off-Peak System Conditions and Manual Switching definition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374575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2022 PLWG Meeting Calendar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91847"/>
            <a:ext cx="10515600" cy="4085116"/>
          </a:xfrm>
        </p:spPr>
        <p:txBody>
          <a:bodyPr>
            <a:normAutofit/>
          </a:bodyPr>
          <a:lstStyle/>
          <a:p>
            <a:r>
              <a:rPr lang="en-US" dirty="0"/>
              <a:t>Maintain RPG &amp; PLWG Meetings on the same day</a:t>
            </a:r>
          </a:p>
          <a:p>
            <a:pPr lvl="1"/>
            <a:r>
              <a:rPr lang="en-US" dirty="0"/>
              <a:t>PLWG meetings will follow RPG meetings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55063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509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TAC Emergency Conditions List DC Tie Performance (#41, 106)</vt:lpstr>
      <vt:lpstr>TAC Emergency Conditions List Transmission Planning Studies and Winter Cases (#47, 93, 94)</vt:lpstr>
      <vt:lpstr>Other Emergency Conditions List Items</vt:lpstr>
      <vt:lpstr>Draft PGRR – P6 Overlapping Single Contingencies </vt:lpstr>
      <vt:lpstr>2022 PLWG Meeting Calendar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Clifton, Suzy</cp:lastModifiedBy>
  <cp:revision>62</cp:revision>
  <dcterms:created xsi:type="dcterms:W3CDTF">2021-03-22T15:18:30Z</dcterms:created>
  <dcterms:modified xsi:type="dcterms:W3CDTF">2021-07-30T14:44:39Z</dcterms:modified>
</cp:coreProperties>
</file>