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67" r:id="rId3"/>
    <p:sldId id="264" r:id="rId4"/>
    <p:sldId id="271" r:id="rId5"/>
    <p:sldId id="265" r:id="rId6"/>
    <p:sldId id="273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13450-4CF3-4745-9550-7541FFD94A2B}" type="datetimeFigureOut">
              <a:rPr lang="en-US" smtClean="0"/>
              <a:t>7/30/2021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BAD7-6ACB-44F4-B36D-40EA5E0A97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5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0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3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7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8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2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9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9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1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6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9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3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0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Planning Working Group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</a:t>
            </a:r>
          </a:p>
          <a:p>
            <a:r>
              <a:rPr lang="en-US" dirty="0"/>
              <a:t>Reliability and Operations Subcommittee</a:t>
            </a:r>
          </a:p>
          <a:p>
            <a:r>
              <a:rPr lang="en-US" dirty="0"/>
              <a:t>August 05, 2021</a:t>
            </a:r>
          </a:p>
          <a:p>
            <a:r>
              <a:rPr lang="en-US" dirty="0"/>
              <a:t>Charles DeWitt </a:t>
            </a:r>
          </a:p>
        </p:txBody>
      </p:sp>
    </p:spTree>
    <p:extLst>
      <p:ext uri="{BB962C8B-B14F-4D97-AF65-F5344CB8AC3E}">
        <p14:creationId xmlns:p14="http://schemas.microsoft.com/office/powerpoint/2010/main" val="131924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ROS Voting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PGRR 093 – Replace Inadvertent Deletions in Section 5</a:t>
            </a:r>
          </a:p>
          <a:p>
            <a:pPr lvl="1"/>
            <a:r>
              <a:rPr lang="en-US" dirty="0"/>
              <a:t>PLWG recommends ROS vote to recommend approval with Oncor edits.</a:t>
            </a:r>
          </a:p>
          <a:p>
            <a:pPr lvl="1"/>
            <a:r>
              <a:rPr lang="en-US" dirty="0"/>
              <a:t>Approval needed before PGRR 082 Implementation</a:t>
            </a:r>
          </a:p>
          <a:p>
            <a:r>
              <a:rPr lang="en-US" dirty="0"/>
              <a:t>NPRR 1056 - Market Impact Generic Transmission Constraint (GTC) Notification</a:t>
            </a:r>
          </a:p>
          <a:p>
            <a:pPr lvl="1"/>
            <a:r>
              <a:rPr lang="en-US" dirty="0"/>
              <a:t>No consensus to move forward.</a:t>
            </a:r>
          </a:p>
          <a:p>
            <a:pPr lvl="1"/>
            <a:r>
              <a:rPr lang="en-US" dirty="0"/>
              <a:t>Comments have been filed related to retaining the integrity of ECEII.</a:t>
            </a:r>
          </a:p>
          <a:p>
            <a:r>
              <a:rPr lang="en-US" dirty="0"/>
              <a:t>NPRR 1070 – Planning Criteria for GTC Exit Solutions</a:t>
            </a:r>
          </a:p>
          <a:p>
            <a:pPr lvl="1"/>
            <a:r>
              <a:rPr lang="en-US" dirty="0"/>
              <a:t>Consensus to remain tabled at PLWG</a:t>
            </a:r>
          </a:p>
          <a:p>
            <a:pPr lvl="1"/>
            <a:r>
              <a:rPr lang="en-US" dirty="0"/>
              <a:t>Next steps</a:t>
            </a:r>
          </a:p>
          <a:p>
            <a:pPr lvl="2"/>
            <a:r>
              <a:rPr lang="en-US" dirty="0"/>
              <a:t>Review APA comments filed on 7/23/2021</a:t>
            </a:r>
          </a:p>
          <a:p>
            <a:pPr lvl="2"/>
            <a:r>
              <a:rPr lang="en-US" dirty="0"/>
              <a:t>Rule making at PUCT for economic project assessments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</p:spTree>
    <p:extLst>
      <p:ext uri="{BB962C8B-B14F-4D97-AF65-F5344CB8AC3E}">
        <p14:creationId xmlns:p14="http://schemas.microsoft.com/office/powerpoint/2010/main" val="1948779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TAC Emergency Conditions List</a:t>
            </a:r>
            <a:br>
              <a:rPr lang="en-US" dirty="0"/>
            </a:br>
            <a:r>
              <a:rPr lang="en-US" dirty="0"/>
              <a:t>DC Tie Performance (#41, 106)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6566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Key takeaways</a:t>
            </a:r>
          </a:p>
          <a:p>
            <a:pPr lvl="1"/>
            <a:r>
              <a:rPr lang="en-US" dirty="0"/>
              <a:t>DC Ties were operational during the event</a:t>
            </a:r>
          </a:p>
          <a:p>
            <a:pPr lvl="2"/>
            <a:r>
              <a:rPr lang="en-US" dirty="0"/>
              <a:t>Did not export during the event</a:t>
            </a:r>
          </a:p>
          <a:p>
            <a:pPr lvl="1"/>
            <a:r>
              <a:rPr lang="en-US" dirty="0"/>
              <a:t>Requests for imports into ERCOT due to emergency conditions</a:t>
            </a:r>
          </a:p>
          <a:p>
            <a:pPr lvl="2"/>
            <a:r>
              <a:rPr lang="en-US" dirty="0"/>
              <a:t>Declined due to conditions in the other regions</a:t>
            </a:r>
          </a:p>
          <a:p>
            <a:r>
              <a:rPr lang="en-US" dirty="0"/>
              <a:t>Planning Study Assumptions for DC ties</a:t>
            </a:r>
          </a:p>
          <a:p>
            <a:pPr lvl="1"/>
            <a:r>
              <a:rPr lang="en-US" dirty="0"/>
              <a:t>Current Planning Guide </a:t>
            </a:r>
          </a:p>
          <a:p>
            <a:pPr lvl="2"/>
            <a:r>
              <a:rPr lang="en-US" dirty="0"/>
              <a:t>Section 4.1.1.1 (6) – Assume DC Tie imports and exports will be curtailed as necessary to meet reliability criteria in planning studies.</a:t>
            </a:r>
          </a:p>
          <a:p>
            <a:pPr lvl="2"/>
            <a:r>
              <a:rPr lang="en-US" dirty="0"/>
              <a:t>Section 4.1.1.2 (1) (e) requires no consequential load loss following unavailability of DC Tie followed by a common tower outage or single contingency.</a:t>
            </a:r>
          </a:p>
          <a:p>
            <a:pPr lvl="1"/>
            <a:r>
              <a:rPr lang="en-US" dirty="0"/>
              <a:t>Regional Transmission Plan Study Scope presented by ERCOT to the Regional Planning Group sets the assumptions for DC Tie contributions in the RTP study cases. </a:t>
            </a:r>
          </a:p>
          <a:p>
            <a:pPr lvl="2"/>
            <a:r>
              <a:rPr lang="en-US" dirty="0"/>
              <a:t>3.2.4 DC Ties - All existing DC ties will be set based on a review of historical DC tie import/export information and any changes in the capacity of the DC ties. </a:t>
            </a:r>
          </a:p>
          <a:p>
            <a:r>
              <a:rPr lang="en-US" dirty="0"/>
              <a:t>Recommendations:</a:t>
            </a:r>
          </a:p>
          <a:p>
            <a:pPr lvl="1"/>
            <a:r>
              <a:rPr lang="en-US" dirty="0"/>
              <a:t>Update specific study scope documents to include specific assumptions for DC tie contributions</a:t>
            </a:r>
          </a:p>
          <a:p>
            <a:pPr lvl="1"/>
            <a:r>
              <a:rPr lang="en-US" dirty="0"/>
              <a:t>Study scenarios should include scenarios with zero DC tie contributions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</p:spTree>
    <p:extLst>
      <p:ext uri="{BB962C8B-B14F-4D97-AF65-F5344CB8AC3E}">
        <p14:creationId xmlns:p14="http://schemas.microsoft.com/office/powerpoint/2010/main" val="2096316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TAC Emergency Conditions List</a:t>
            </a:r>
            <a:br>
              <a:rPr lang="en-US" dirty="0"/>
            </a:br>
            <a:r>
              <a:rPr lang="en-US" dirty="0"/>
              <a:t>Transmission Planning Studies and Winter Cases (#47, 93, 94)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2091847"/>
            <a:ext cx="10515600" cy="4085116"/>
          </a:xfrm>
        </p:spPr>
        <p:txBody>
          <a:bodyPr>
            <a:normAutofit/>
          </a:bodyPr>
          <a:lstStyle/>
          <a:p>
            <a:r>
              <a:rPr lang="en-US" dirty="0"/>
              <a:t>Organizing sub-group to work between PLWG meetings</a:t>
            </a:r>
          </a:p>
          <a:p>
            <a:pPr lvl="1"/>
            <a:r>
              <a:rPr lang="en-US" dirty="0"/>
              <a:t>Brainstorm ideas for updates clarifications to planning criteria</a:t>
            </a:r>
          </a:p>
          <a:p>
            <a:pPr lvl="2"/>
            <a:r>
              <a:rPr lang="en-US" dirty="0"/>
              <a:t>Adequacy of “Extreme” event scenario definitions including</a:t>
            </a:r>
          </a:p>
          <a:p>
            <a:pPr lvl="3"/>
            <a:r>
              <a:rPr lang="en-US" dirty="0"/>
              <a:t>Adequacy of study case development criteria for summer and winter conditions </a:t>
            </a:r>
          </a:p>
          <a:p>
            <a:pPr lvl="3"/>
            <a:r>
              <a:rPr lang="en-US" dirty="0"/>
              <a:t>Common mode generation contingencies (including fuel supply)</a:t>
            </a:r>
          </a:p>
          <a:p>
            <a:pPr lvl="2"/>
            <a:r>
              <a:rPr lang="en-US" dirty="0"/>
              <a:t>Frequency of studying extreme event scenarios</a:t>
            </a:r>
          </a:p>
          <a:p>
            <a:pPr lvl="1"/>
            <a:r>
              <a:rPr lang="en-US" dirty="0"/>
              <a:t>Provide feedback and suggestions to PLWG</a:t>
            </a:r>
          </a:p>
          <a:p>
            <a:r>
              <a:rPr lang="en-US" dirty="0"/>
              <a:t>Reviewed MISO Planning Process related to Extreme Event Analysis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</p:spTree>
    <p:extLst>
      <p:ext uri="{BB962C8B-B14F-4D97-AF65-F5344CB8AC3E}">
        <p14:creationId xmlns:p14="http://schemas.microsoft.com/office/powerpoint/2010/main" val="787443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Other Emergency Conditions List Items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36261"/>
          </a:xfrm>
        </p:spPr>
        <p:txBody>
          <a:bodyPr>
            <a:normAutofit/>
          </a:bodyPr>
          <a:lstStyle/>
          <a:p>
            <a:r>
              <a:rPr lang="en-US" dirty="0"/>
              <a:t>TAC Emergency Conditions List GTC Management (#29, 51, 86)</a:t>
            </a:r>
          </a:p>
          <a:p>
            <a:pPr lvl="1"/>
            <a:r>
              <a:rPr lang="en-US" dirty="0"/>
              <a:t>Organizing sub-group to work between meetings</a:t>
            </a:r>
          </a:p>
          <a:p>
            <a:pPr lvl="2"/>
            <a:r>
              <a:rPr lang="en-US" dirty="0"/>
              <a:t>Monitor PUC Projects related to GTC Management</a:t>
            </a:r>
          </a:p>
          <a:p>
            <a:pPr lvl="2"/>
            <a:r>
              <a:rPr lang="en-US" dirty="0"/>
              <a:t>Monitor progress in other working groups and identify areas of overlap</a:t>
            </a:r>
          </a:p>
          <a:p>
            <a:r>
              <a:rPr lang="en-US" dirty="0"/>
              <a:t>Review EEA rules(#49) &amp; SODG Performance (#105)</a:t>
            </a:r>
          </a:p>
          <a:p>
            <a:pPr lvl="1"/>
            <a:r>
              <a:rPr lang="en-US" dirty="0"/>
              <a:t>Monitor progress in other working groups and identify areas of overlap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</p:spTree>
    <p:extLst>
      <p:ext uri="{BB962C8B-B14F-4D97-AF65-F5344CB8AC3E}">
        <p14:creationId xmlns:p14="http://schemas.microsoft.com/office/powerpoint/2010/main" val="3358496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6807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Draft PGRR – P6 Overlapping Single Contingencies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LCRA TSC Presented Draft PGRR</a:t>
            </a:r>
          </a:p>
          <a:p>
            <a:r>
              <a:rPr lang="en-US" dirty="0"/>
              <a:t>Discussion points:</a:t>
            </a:r>
          </a:p>
          <a:p>
            <a:pPr lvl="1"/>
            <a:r>
              <a:rPr lang="en-US" dirty="0"/>
              <a:t>Define Off-Peak System Conditions criteria</a:t>
            </a:r>
          </a:p>
          <a:p>
            <a:pPr lvl="1"/>
            <a:r>
              <a:rPr lang="en-US" dirty="0"/>
              <a:t>Manual Switching Definition </a:t>
            </a:r>
          </a:p>
          <a:p>
            <a:r>
              <a:rPr lang="en-US" dirty="0"/>
              <a:t>ERCOT to provide revision language on Off-Peak System Conditions and Manual Switching definition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</p:spTree>
    <p:extLst>
      <p:ext uri="{BB962C8B-B14F-4D97-AF65-F5344CB8AC3E}">
        <p14:creationId xmlns:p14="http://schemas.microsoft.com/office/powerpoint/2010/main" val="3745751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2022 PLWG Meeting Calendar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2091847"/>
            <a:ext cx="10515600" cy="4085116"/>
          </a:xfrm>
        </p:spPr>
        <p:txBody>
          <a:bodyPr>
            <a:normAutofit/>
          </a:bodyPr>
          <a:lstStyle/>
          <a:p>
            <a:r>
              <a:rPr lang="en-US" dirty="0"/>
              <a:t>Maintain RPG &amp; PLWG Meetings on the same day</a:t>
            </a:r>
          </a:p>
          <a:p>
            <a:pPr lvl="1"/>
            <a:r>
              <a:rPr lang="en-US" dirty="0"/>
              <a:t>PLWG meetings will follow RPG meetings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</p:spTree>
    <p:extLst>
      <p:ext uri="{BB962C8B-B14F-4D97-AF65-F5344CB8AC3E}">
        <p14:creationId xmlns:p14="http://schemas.microsoft.com/office/powerpoint/2010/main" val="550639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</p:spTree>
    <p:extLst>
      <p:ext uri="{BB962C8B-B14F-4D97-AF65-F5344CB8AC3E}">
        <p14:creationId xmlns:p14="http://schemas.microsoft.com/office/powerpoint/2010/main" val="331757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</TotalTime>
  <Words>509</Words>
  <Application>Microsoft Office PowerPoint</Application>
  <PresentationFormat>Widescreen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Planning Working Group Update</vt:lpstr>
      <vt:lpstr>ROS Voting Items</vt:lpstr>
      <vt:lpstr>TAC Emergency Conditions List DC Tie Performance (#41, 106)</vt:lpstr>
      <vt:lpstr>TAC Emergency Conditions List Transmission Planning Studies and Winter Cases (#47, 93, 94)</vt:lpstr>
      <vt:lpstr>Other Emergency Conditions List Items</vt:lpstr>
      <vt:lpstr>Draft PGRR – P6 Overlapping Single Contingencies </vt:lpstr>
      <vt:lpstr>2022 PLWG Meeting Calendar</vt:lpstr>
      <vt:lpstr>Questions?</vt:lpstr>
    </vt:vector>
  </TitlesOfParts>
  <Company>Pedernales Electric Cooperative,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Working Group Update</dc:title>
  <dc:creator>Dewitt, Charles</dc:creator>
  <cp:lastModifiedBy>Clifton, Suzy</cp:lastModifiedBy>
  <cp:revision>62</cp:revision>
  <dcterms:created xsi:type="dcterms:W3CDTF">2021-03-22T15:18:30Z</dcterms:created>
  <dcterms:modified xsi:type="dcterms:W3CDTF">2021-07-30T14:44:39Z</dcterms:modified>
</cp:coreProperties>
</file>