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CD116753-C9A1-4683-AAC3-95CA6B01BA33}">
          <p14:sldIdLst>
            <p14:sldId id="260"/>
            <p14:sldId id="267"/>
            <p14:sldId id="268"/>
            <p14:sldId id="269"/>
            <p14:sldId id="270"/>
            <p14:sldId id="271"/>
            <p14:sldId id="272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howGuides="1">
      <p:cViewPr>
        <p:scale>
          <a:sx n="101" d="100"/>
          <a:sy n="101" d="100"/>
        </p:scale>
        <p:origin x="744" y="2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86442/ERCOT_DER_Whitepaper_082015.doc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SODG Feb. Event RFI Summary</a:t>
            </a:r>
          </a:p>
          <a:p>
            <a:r>
              <a:rPr lang="en-US" sz="1400" b="1" dirty="0">
                <a:solidFill>
                  <a:schemeClr val="tx2"/>
                </a:solidFill>
              </a:rPr>
              <a:t>TAC Emergency Conditions Item 98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Shane Thomas</a:t>
            </a:r>
          </a:p>
          <a:p>
            <a:r>
              <a:rPr lang="en-US" dirty="0">
                <a:solidFill>
                  <a:schemeClr val="tx2"/>
                </a:solidFill>
              </a:rPr>
              <a:t>ERCOT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7/30/21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Total Effected Units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305 Registered Units as of Event 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&gt;95% Response to RFI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153 Registered SODGs Effected (~50%)</a:t>
            </a:r>
            <a:endParaRPr lang="en-US" sz="2000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800" dirty="0"/>
              <a:t>371.22MW (~39%)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36.1% of Units Effected by Load Shed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23% of Registered MW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27.9% of Units Effected by Frequency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solidFill>
                  <a:schemeClr val="tx2"/>
                </a:solidFill>
              </a:rPr>
              <a:t>29.7% of Registered MW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18FE28-599D-4EDD-B926-5B5D7A47D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87" y="5257800"/>
            <a:ext cx="793303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9B5C0-EB8C-457A-98A3-C8EF900C5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Restoration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543D1-F56F-4738-9866-EC7975955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358C35-8AA8-4B76-BB8E-0B460C3F9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3077" y="1828800"/>
            <a:ext cx="3317846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46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0E862-D5A1-4CF4-9A1E-CB5800273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Islanding Units &amp; Communication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16EAD-60BF-477E-AEF4-55D004AED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Islands</a:t>
            </a:r>
          </a:p>
          <a:p>
            <a:pPr lvl="1"/>
            <a:r>
              <a:rPr lang="en-US" dirty="0"/>
              <a:t>55 Units</a:t>
            </a:r>
          </a:p>
          <a:p>
            <a:pPr lvl="1"/>
            <a:r>
              <a:rPr lang="en-US" dirty="0"/>
              <a:t>~24MW of Islands</a:t>
            </a:r>
          </a:p>
          <a:p>
            <a:pPr lvl="1"/>
            <a:endParaRPr lang="en-US" dirty="0"/>
          </a:p>
          <a:p>
            <a:r>
              <a:rPr lang="en-US" dirty="0"/>
              <a:t>Communication Issues</a:t>
            </a:r>
          </a:p>
          <a:p>
            <a:pPr lvl="1"/>
            <a:r>
              <a:rPr lang="en-US" dirty="0"/>
              <a:t>12 Units with Loss of Cell Service</a:t>
            </a:r>
          </a:p>
          <a:p>
            <a:pPr lvl="1"/>
            <a:r>
              <a:rPr lang="en-US" dirty="0"/>
              <a:t>1 Unit Receiving Bad Meter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BD8D0-F0EC-435A-904B-B9ADDFC73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7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8514-A747-49EB-B1AC-FC594B828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Fuel Supply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BC3A6-F59F-456F-839C-70D839E27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Non-Renewable Units</a:t>
            </a:r>
          </a:p>
          <a:p>
            <a:pPr lvl="1"/>
            <a:r>
              <a:rPr lang="en-US" dirty="0"/>
              <a:t>25 Units</a:t>
            </a:r>
          </a:p>
          <a:p>
            <a:pPr lvl="1"/>
            <a:r>
              <a:rPr lang="en-US" dirty="0"/>
              <a:t>184 MW</a:t>
            </a:r>
          </a:p>
          <a:p>
            <a:r>
              <a:rPr lang="en-US" dirty="0"/>
              <a:t>Renewable Units</a:t>
            </a:r>
          </a:p>
          <a:p>
            <a:pPr lvl="1"/>
            <a:r>
              <a:rPr lang="en-US" dirty="0"/>
              <a:t>15 Units Experienced Icing</a:t>
            </a:r>
          </a:p>
          <a:p>
            <a:pPr lvl="1"/>
            <a:r>
              <a:rPr lang="en-US" dirty="0"/>
              <a:t>1 Unit Fuel Was Too Cold</a:t>
            </a:r>
          </a:p>
          <a:p>
            <a:pPr lvl="1"/>
            <a:r>
              <a:rPr lang="en-US" dirty="0"/>
              <a:t>Solar Output Depressed</a:t>
            </a:r>
          </a:p>
          <a:p>
            <a:pPr lvl="2"/>
            <a:r>
              <a:rPr lang="en-US" dirty="0"/>
              <a:t>Solar Forecast Low Due to Cloud Coverage</a:t>
            </a:r>
          </a:p>
          <a:p>
            <a:pPr lvl="2"/>
            <a:r>
              <a:rPr lang="en-US" dirty="0"/>
              <a:t>Responses Varied as to Effects From Snow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AFD68-7A2A-42ED-A177-E0F878D86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9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2A2F0-D195-4274-93FE-3F931494F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Dispatched Based on ERCOT Prices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66B9C-0C83-4A72-88EA-57E670941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 Units Dispatched </a:t>
            </a:r>
          </a:p>
          <a:p>
            <a:pPr lvl="1"/>
            <a:r>
              <a:rPr lang="en-US" dirty="0"/>
              <a:t>66% of Registered Units</a:t>
            </a:r>
          </a:p>
          <a:p>
            <a:r>
              <a:rPr lang="en-US" dirty="0"/>
              <a:t>357MW Dispatched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621B4-18FC-4005-9831-60B5E3C2E4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9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1F069-8A55-4126-A183-6C5C5920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Emergency Conditions Item 98 Discussion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5285C-C1D2-41C8-BDD9-4B285DFFF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534" y="990600"/>
            <a:ext cx="8534400" cy="5052221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Could more DERs have helped? In addition to settlement-only DERs (between 1 and 10 MWs) is more needed to be done for a heavy-version of DERs so they can compete in energy and ancillary market more directly or is the current DER-light approach good enough? </a:t>
            </a: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571DD-17F3-46F8-BEB0-C637427ED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59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7AA58-6262-4300-9A85-85D088E02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“DER Heavy*”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AF06A-365E-4E78-8472-76B12F572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Protocol Revision Approved by BOD Aug. 2020</a:t>
            </a:r>
          </a:p>
          <a:p>
            <a:r>
              <a:rPr lang="en-US" dirty="0"/>
              <a:t>Temporary Moratorium Until Revisions Implemented </a:t>
            </a:r>
          </a:p>
          <a:p>
            <a:pPr lvl="1"/>
            <a:r>
              <a:rPr lang="en-US" dirty="0"/>
              <a:t>Expected to End Q1 2022</a:t>
            </a:r>
          </a:p>
          <a:p>
            <a:pPr lvl="1"/>
            <a:r>
              <a:rPr lang="en-US" dirty="0"/>
              <a:t>41 Affidavits Received to Proceed with Interconnection During Moratorium</a:t>
            </a:r>
          </a:p>
          <a:p>
            <a:pPr lvl="2"/>
            <a:r>
              <a:rPr lang="en-US" dirty="0"/>
              <a:t>~133MW DESR Installed</a:t>
            </a:r>
          </a:p>
          <a:p>
            <a:pPr lvl="2"/>
            <a:r>
              <a:rPr lang="en-US" dirty="0"/>
              <a:t>26 Units/~228MW Approved to Start Interconnection Process</a:t>
            </a:r>
          </a:p>
          <a:p>
            <a:r>
              <a:rPr lang="en-US" dirty="0"/>
              <a:t>Recommend Status Update from “Not Started” to “Complete Expected Q1 2022”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935F6-3EC8-4CCE-9765-25AB38015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4CFCCF-332E-403B-B6B9-0D675DF5C847}"/>
              </a:ext>
            </a:extLst>
          </p:cNvPr>
          <p:cNvSpPr txBox="1"/>
          <p:nvPr/>
        </p:nvSpPr>
        <p:spPr>
          <a:xfrm>
            <a:off x="304800" y="5655401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*DER Heavy as defined in DER Concept Paper from 2015 - </a:t>
            </a:r>
            <a:r>
              <a:rPr lang="en-US" sz="1400" dirty="0">
                <a:hlinkClick r:id="rId2"/>
              </a:rPr>
              <a:t>http://www.ercot.com/content/wcm/key_documents_lists/86442/ERCOT_DER_Whitepaper_082015.doc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4020795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3765</TotalTime>
  <Words>315</Words>
  <Application>Microsoft Office PowerPoint</Application>
  <PresentationFormat>On-screen Show (4:3)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Total Effected Units</vt:lpstr>
      <vt:lpstr>Restoration Issues</vt:lpstr>
      <vt:lpstr>Islanding Units &amp; Communication Issues</vt:lpstr>
      <vt:lpstr>Fuel Supply Issues</vt:lpstr>
      <vt:lpstr>Self Dispatched Based on ERCOT Prices </vt:lpstr>
      <vt:lpstr>TAC Emergency Conditions Item 98 Discussion </vt:lpstr>
      <vt:lpstr>Current “DER Heavy*” Status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Thomas, Shane</cp:lastModifiedBy>
  <cp:revision>51</cp:revision>
  <cp:lastPrinted>2016-01-21T20:53:15Z</cp:lastPrinted>
  <dcterms:created xsi:type="dcterms:W3CDTF">2016-01-21T15:20:31Z</dcterms:created>
  <dcterms:modified xsi:type="dcterms:W3CDTF">2021-07-29T14:37:51Z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