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371" r:id="rId7"/>
    <p:sldId id="362" r:id="rId8"/>
    <p:sldId id="363" r:id="rId9"/>
    <p:sldId id="361" r:id="rId10"/>
    <p:sldId id="360" r:id="rId11"/>
    <p:sldId id="358" r:id="rId12"/>
    <p:sldId id="364" r:id="rId13"/>
    <p:sldId id="369" r:id="rId14"/>
    <p:sldId id="366" r:id="rId15"/>
    <p:sldId id="367" r:id="rId16"/>
    <p:sldId id="370" r:id="rId17"/>
    <p:sldId id="354" r:id="rId18"/>
    <p:sldId id="296" r:id="rId19"/>
  </p:sldIdLst>
  <p:sldSz cx="9144000" cy="6858000" type="screen4x3"/>
  <p:notesSz cx="6873875" cy="9128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ati, Camron" initials="BC" lastIdx="2" clrIdx="0">
    <p:extLst>
      <p:ext uri="{19B8F6BF-5375-455C-9EA6-DF929625EA0E}">
        <p15:presenceInfo xmlns:p15="http://schemas.microsoft.com/office/powerpoint/2012/main" userId="S::Camron.Barati@ercot.com::a7c10a99-be80-4cb3-aede-c10879a7f1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41" autoAdjust="0"/>
    <p:restoredTop sz="92814" autoAdjust="0"/>
  </p:normalViewPr>
  <p:slideViewPr>
    <p:cSldViewPr showGuides="1">
      <p:cViewPr varScale="1">
        <p:scale>
          <a:sx n="90" d="100"/>
          <a:sy n="90" d="100"/>
        </p:scale>
        <p:origin x="1080"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9302" cy="458276"/>
          </a:xfrm>
          <a:prstGeom prst="rect">
            <a:avLst/>
          </a:prstGeom>
        </p:spPr>
        <p:txBody>
          <a:bodyPr vert="horz" lIns="90151" tIns="45075" rIns="90151" bIns="45075" rtlCol="0"/>
          <a:lstStyle>
            <a:lvl1pPr algn="l">
              <a:defRPr sz="1200"/>
            </a:lvl1pPr>
          </a:lstStyle>
          <a:p>
            <a:endParaRPr lang="en-US"/>
          </a:p>
        </p:txBody>
      </p:sp>
      <p:sp>
        <p:nvSpPr>
          <p:cNvPr id="3" name="Date Placeholder 2"/>
          <p:cNvSpPr>
            <a:spLocks noGrp="1"/>
          </p:cNvSpPr>
          <p:nvPr>
            <p:ph type="dt" sz="quarter" idx="1"/>
          </p:nvPr>
        </p:nvSpPr>
        <p:spPr>
          <a:xfrm>
            <a:off x="3893018" y="2"/>
            <a:ext cx="2979302" cy="458276"/>
          </a:xfrm>
          <a:prstGeom prst="rect">
            <a:avLst/>
          </a:prstGeom>
        </p:spPr>
        <p:txBody>
          <a:bodyPr vert="horz" lIns="90151" tIns="45075" rIns="90151" bIns="45075" rtlCol="0"/>
          <a:lstStyle>
            <a:lvl1pPr algn="r">
              <a:defRPr sz="1200"/>
            </a:lvl1pPr>
          </a:lstStyle>
          <a:p>
            <a:fld id="{F750BF31-E9A8-4E88-81E7-44C5092290FC}" type="datetimeFigureOut">
              <a:rPr lang="en-US" smtClean="0"/>
              <a:t>7/29/2021</a:t>
            </a:fld>
            <a:endParaRPr lang="en-US"/>
          </a:p>
        </p:txBody>
      </p:sp>
      <p:sp>
        <p:nvSpPr>
          <p:cNvPr id="4" name="Footer Placeholder 3"/>
          <p:cNvSpPr>
            <a:spLocks noGrp="1"/>
          </p:cNvSpPr>
          <p:nvPr>
            <p:ph type="ftr" sz="quarter" idx="2"/>
          </p:nvPr>
        </p:nvSpPr>
        <p:spPr>
          <a:xfrm>
            <a:off x="1" y="8669849"/>
            <a:ext cx="2979302" cy="458276"/>
          </a:xfrm>
          <a:prstGeom prst="rect">
            <a:avLst/>
          </a:prstGeom>
        </p:spPr>
        <p:txBody>
          <a:bodyPr vert="horz" lIns="90151" tIns="45075" rIns="90151" bIns="45075" rtlCol="0" anchor="b"/>
          <a:lstStyle>
            <a:lvl1pPr algn="l">
              <a:defRPr sz="1200"/>
            </a:lvl1pPr>
          </a:lstStyle>
          <a:p>
            <a:endParaRPr lang="en-US"/>
          </a:p>
        </p:txBody>
      </p:sp>
      <p:sp>
        <p:nvSpPr>
          <p:cNvPr id="5" name="Slide Number Placeholder 4"/>
          <p:cNvSpPr>
            <a:spLocks noGrp="1"/>
          </p:cNvSpPr>
          <p:nvPr>
            <p:ph type="sldNum" sz="quarter" idx="3"/>
          </p:nvPr>
        </p:nvSpPr>
        <p:spPr>
          <a:xfrm>
            <a:off x="3893018" y="8669849"/>
            <a:ext cx="2979302" cy="458276"/>
          </a:xfrm>
          <a:prstGeom prst="rect">
            <a:avLst/>
          </a:prstGeom>
        </p:spPr>
        <p:txBody>
          <a:bodyPr vert="horz" lIns="90151" tIns="45075" rIns="90151" bIns="4507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679" cy="456406"/>
          </a:xfrm>
          <a:prstGeom prst="rect">
            <a:avLst/>
          </a:prstGeom>
        </p:spPr>
        <p:txBody>
          <a:bodyPr vert="horz" lIns="91863" tIns="45932" rIns="91863" bIns="45932" rtlCol="0"/>
          <a:lstStyle>
            <a:lvl1pPr algn="l">
              <a:defRPr sz="1200"/>
            </a:lvl1pPr>
          </a:lstStyle>
          <a:p>
            <a:endParaRPr lang="en-US"/>
          </a:p>
        </p:txBody>
      </p:sp>
      <p:sp>
        <p:nvSpPr>
          <p:cNvPr id="3" name="Date Placeholder 2"/>
          <p:cNvSpPr>
            <a:spLocks noGrp="1"/>
          </p:cNvSpPr>
          <p:nvPr>
            <p:ph type="dt" idx="1"/>
          </p:nvPr>
        </p:nvSpPr>
        <p:spPr>
          <a:xfrm>
            <a:off x="3893605" y="0"/>
            <a:ext cx="2978679" cy="456406"/>
          </a:xfrm>
          <a:prstGeom prst="rect">
            <a:avLst/>
          </a:prstGeom>
        </p:spPr>
        <p:txBody>
          <a:bodyPr vert="horz" lIns="91863" tIns="45932" rIns="91863" bIns="45932" rtlCol="0"/>
          <a:lstStyle>
            <a:lvl1pPr algn="r">
              <a:defRPr sz="1200"/>
            </a:lvl1pPr>
          </a:lstStyle>
          <a:p>
            <a:fld id="{67EFB637-CCC9-4803-8851-F6915048CBB4}" type="datetimeFigureOut">
              <a:rPr lang="en-US" smtClean="0"/>
              <a:t>7/29/2021</a:t>
            </a:fld>
            <a:endParaRPr lang="en-US"/>
          </a:p>
        </p:txBody>
      </p:sp>
      <p:sp>
        <p:nvSpPr>
          <p:cNvPr id="4" name="Slide Image Placeholder 3"/>
          <p:cNvSpPr>
            <a:spLocks noGrp="1" noRot="1" noChangeAspect="1"/>
          </p:cNvSpPr>
          <p:nvPr>
            <p:ph type="sldImg" idx="2"/>
          </p:nvPr>
        </p:nvSpPr>
        <p:spPr>
          <a:xfrm>
            <a:off x="1155700" y="684213"/>
            <a:ext cx="4562475" cy="3422650"/>
          </a:xfrm>
          <a:prstGeom prst="rect">
            <a:avLst/>
          </a:prstGeom>
          <a:noFill/>
          <a:ln w="12700">
            <a:solidFill>
              <a:prstClr val="black"/>
            </a:solidFill>
          </a:ln>
        </p:spPr>
        <p:txBody>
          <a:bodyPr vert="horz" lIns="91863" tIns="45932" rIns="91863" bIns="45932" rtlCol="0" anchor="ctr"/>
          <a:lstStyle/>
          <a:p>
            <a:endParaRPr lang="en-US"/>
          </a:p>
        </p:txBody>
      </p:sp>
      <p:sp>
        <p:nvSpPr>
          <p:cNvPr id="5" name="Notes Placeholder 4"/>
          <p:cNvSpPr>
            <a:spLocks noGrp="1"/>
          </p:cNvSpPr>
          <p:nvPr>
            <p:ph type="body" sz="quarter" idx="3"/>
          </p:nvPr>
        </p:nvSpPr>
        <p:spPr>
          <a:xfrm>
            <a:off x="687388" y="4335860"/>
            <a:ext cx="5499100" cy="4107656"/>
          </a:xfrm>
          <a:prstGeom prst="rect">
            <a:avLst/>
          </a:prstGeom>
        </p:spPr>
        <p:txBody>
          <a:bodyPr vert="horz" lIns="91863" tIns="45932" rIns="91863" bIns="459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70135"/>
            <a:ext cx="2978679" cy="456406"/>
          </a:xfrm>
          <a:prstGeom prst="rect">
            <a:avLst/>
          </a:prstGeom>
        </p:spPr>
        <p:txBody>
          <a:bodyPr vert="horz" lIns="91863" tIns="45932" rIns="91863" bIns="45932" rtlCol="0" anchor="b"/>
          <a:lstStyle>
            <a:lvl1pPr algn="l">
              <a:defRPr sz="1200"/>
            </a:lvl1pPr>
          </a:lstStyle>
          <a:p>
            <a:endParaRPr lang="en-US"/>
          </a:p>
        </p:txBody>
      </p:sp>
      <p:sp>
        <p:nvSpPr>
          <p:cNvPr id="7" name="Slide Number Placeholder 6"/>
          <p:cNvSpPr>
            <a:spLocks noGrp="1"/>
          </p:cNvSpPr>
          <p:nvPr>
            <p:ph type="sldNum" sz="quarter" idx="5"/>
          </p:nvPr>
        </p:nvSpPr>
        <p:spPr>
          <a:xfrm>
            <a:off x="3893605" y="8670135"/>
            <a:ext cx="2978679" cy="456406"/>
          </a:xfrm>
          <a:prstGeom prst="rect">
            <a:avLst/>
          </a:prstGeom>
        </p:spPr>
        <p:txBody>
          <a:bodyPr vert="horz" lIns="91863" tIns="45932" rIns="91863" bIns="45932"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ERS@ercot.com" TargetMode="External"/><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2585323"/>
          </a:xfrm>
          <a:prstGeom prst="rect">
            <a:avLst/>
          </a:prstGeom>
          <a:noFill/>
        </p:spPr>
        <p:txBody>
          <a:bodyPr wrap="square" rtlCol="0">
            <a:spAutoFit/>
          </a:bodyPr>
          <a:lstStyle/>
          <a:p>
            <a:r>
              <a:rPr lang="en-US" sz="2400" b="1" dirty="0">
                <a:solidFill>
                  <a:schemeClr val="tx2"/>
                </a:solidFill>
              </a:rPr>
              <a:t>NPRR 1090: ERS Winter Storm Uri Lessons Learned Changes and Other ERS Items</a:t>
            </a:r>
            <a:endParaRPr lang="en-US" dirty="0"/>
          </a:p>
          <a:p>
            <a:endParaRPr lang="en-US" dirty="0"/>
          </a:p>
          <a:p>
            <a:endParaRPr lang="en-US" dirty="0"/>
          </a:p>
          <a:p>
            <a:r>
              <a:rPr lang="en-US" dirty="0">
                <a:solidFill>
                  <a:schemeClr val="tx2"/>
                </a:solidFill>
              </a:rPr>
              <a:t>ERCOT Staff</a:t>
            </a:r>
          </a:p>
          <a:p>
            <a:r>
              <a:rPr lang="en-US" dirty="0">
                <a:solidFill>
                  <a:schemeClr val="tx2"/>
                </a:solidFill>
              </a:rPr>
              <a:t>July 30, 2021 DSWG Meeting</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#7: ERS Resource-level event performance and testing criteria</a:t>
            </a:r>
            <a:br>
              <a:rPr lang="en-US" dirty="0"/>
            </a:br>
            <a:br>
              <a:rPr lang="en-US" dirty="0"/>
            </a:b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Removing event performance criteria language for ERS Resources related to the first full interval of an ERS deployment event.</a:t>
            </a:r>
          </a:p>
          <a:p>
            <a:pPr marL="857250" lvl="1" indent="-457200">
              <a:spcAft>
                <a:spcPts val="600"/>
              </a:spcAft>
              <a:defRPr/>
            </a:pPr>
            <a:r>
              <a:rPr lang="en-US" altLang="en-US" sz="1800" dirty="0"/>
              <a:t>Modifying and clarifying language related to successful performance during ERS deployment events to satisfy annual testing requirements.</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Cleanup: Performance during the first full interval of an event is not necessary to include in the event performance criteria language for an ERS Resource, but rather should be added as a clarification to the criteria that will satisfy annual testing requirements for an ERS Resource.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22723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#8: ERS Self-tests</a:t>
            </a:r>
            <a:br>
              <a:rPr lang="en-US" dirty="0"/>
            </a:br>
            <a:br>
              <a:rPr lang="en-US" dirty="0"/>
            </a:br>
            <a:br>
              <a:rPr lang="en-US" dirty="0"/>
            </a:b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Removing language related to testing ERS Generators for failing self-tests.</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Cleanup: All language related to ERS self-tests should have been removed when self-tests were eliminated as part of NPRR 1060.</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81162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#9: QSE portfolio-level event performance</a:t>
            </a:r>
            <a:br>
              <a:rPr lang="en-US" dirty="0"/>
            </a:b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Modifying QSE-level event interval performance to also include capacity weighting.</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Capacity weighting was unintentionally left out of QSE-level event performance calculations, leading to inconsistencies with similar performance calculations that are done at the end of the Standard Contract Term.</a:t>
            </a:r>
          </a:p>
          <a:p>
            <a:pPr marL="857250" lvl="1" indent="-457200">
              <a:spcAft>
                <a:spcPts val="600"/>
              </a:spcAft>
              <a:defRPr/>
            </a:pPr>
            <a:r>
              <a:rPr lang="en-US" altLang="en-US" sz="1800" dirty="0"/>
              <a:t>Not accounting for capacity weighting can also lead to unintended issues with performance calculations. For example:</a:t>
            </a:r>
          </a:p>
          <a:p>
            <a:pPr marL="1257300" lvl="2" indent="-457200">
              <a:spcAft>
                <a:spcPts val="600"/>
              </a:spcAft>
              <a:defRPr/>
            </a:pPr>
            <a:r>
              <a:rPr lang="en-US" altLang="en-US" sz="1800" dirty="0"/>
              <a:t>ERS deployment event has 30 intervals: QSE has 29 intervals of 200MW obligation and one interval of 1MW obligation -- QSE performance for the last interval with 1MW obligation should not be weighted equally with the other 29 intervals.</a:t>
            </a:r>
            <a:endParaRPr lang="en-US" alt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02078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Timeline</a:t>
            </a:r>
          </a:p>
        </p:txBody>
      </p:sp>
      <p:sp>
        <p:nvSpPr>
          <p:cNvPr id="5" name="Content Placeholder 2"/>
          <p:cNvSpPr>
            <a:spLocks noGrp="1"/>
          </p:cNvSpPr>
          <p:nvPr>
            <p:ph idx="1"/>
          </p:nvPr>
        </p:nvSpPr>
        <p:spPr/>
        <p:txBody>
          <a:bodyPr/>
          <a:lstStyle/>
          <a:p>
            <a:pPr marL="457200" indent="-457200">
              <a:spcAft>
                <a:spcPts val="600"/>
              </a:spcAft>
              <a:buFont typeface="+mj-lt"/>
              <a:buAutoNum type="arabicPeriod"/>
              <a:defRPr/>
            </a:pPr>
            <a:r>
              <a:rPr lang="en-US" altLang="en-US" sz="2000" dirty="0"/>
              <a:t>DSWG					07/30/21</a:t>
            </a:r>
          </a:p>
          <a:p>
            <a:pPr marL="457200" indent="-457200">
              <a:spcAft>
                <a:spcPts val="600"/>
              </a:spcAft>
              <a:buFont typeface="+mj-lt"/>
              <a:buAutoNum type="arabicPeriod"/>
              <a:defRPr/>
            </a:pPr>
            <a:r>
              <a:rPr lang="en-US" altLang="en-US" sz="2000" dirty="0"/>
              <a:t>PRS Language Consideration		08/12/21	</a:t>
            </a:r>
          </a:p>
          <a:p>
            <a:pPr marL="457200" indent="-457200">
              <a:spcAft>
                <a:spcPts val="600"/>
              </a:spcAft>
              <a:buFont typeface="+mj-lt"/>
              <a:buAutoNum type="arabicPeriod"/>
              <a:defRPr/>
            </a:pPr>
            <a:r>
              <a:rPr lang="en-US" altLang="en-US" sz="2000" dirty="0"/>
              <a:t>WMS                             			09/01/21</a:t>
            </a:r>
          </a:p>
          <a:p>
            <a:pPr marL="457200" indent="-457200">
              <a:spcAft>
                <a:spcPts val="600"/>
              </a:spcAft>
              <a:buFont typeface="+mj-lt"/>
              <a:buAutoNum type="arabicPeriod"/>
              <a:defRPr/>
            </a:pPr>
            <a:r>
              <a:rPr lang="en-US" altLang="en-US" sz="2000" dirty="0"/>
              <a:t>PRS Impact Analysis Review		09/16/21</a:t>
            </a:r>
          </a:p>
          <a:p>
            <a:pPr marL="457200" indent="-457200">
              <a:spcAft>
                <a:spcPts val="600"/>
              </a:spcAft>
              <a:buFont typeface="+mj-lt"/>
              <a:buAutoNum type="arabicPeriod"/>
              <a:defRPr/>
            </a:pPr>
            <a:r>
              <a:rPr lang="en-US" altLang="en-US" sz="2000" dirty="0"/>
              <a:t>TAC Consideration				09/29/21</a:t>
            </a:r>
          </a:p>
          <a:p>
            <a:pPr marL="457200" indent="-457200">
              <a:spcAft>
                <a:spcPts val="600"/>
              </a:spcAft>
              <a:buFont typeface="+mj-lt"/>
              <a:buAutoNum type="arabicPeriod"/>
              <a:defRPr/>
            </a:pPr>
            <a:r>
              <a:rPr lang="en-US" altLang="en-US" sz="2000" dirty="0"/>
              <a:t>Board Consideration			10/12/21</a:t>
            </a:r>
          </a:p>
          <a:p>
            <a:pPr marL="457200" indent="-457200">
              <a:spcAft>
                <a:spcPts val="600"/>
              </a:spcAft>
              <a:buFont typeface="+mj-lt"/>
              <a:buAutoNum type="arabicPeriod"/>
              <a:defRPr/>
            </a:pPr>
            <a:r>
              <a:rPr lang="en-US" altLang="en-US" sz="2000" dirty="0"/>
              <a:t>PUC Consideration				TBD</a:t>
            </a:r>
          </a:p>
          <a:p>
            <a:pPr marL="457200" indent="-457200">
              <a:spcAft>
                <a:spcPts val="600"/>
              </a:spcAft>
              <a:buFont typeface="+mj-lt"/>
              <a:buAutoNum type="arabicPeriod"/>
              <a:defRPr/>
            </a:pPr>
            <a:r>
              <a:rPr lang="en-US" altLang="en-US" sz="2000" dirty="0"/>
              <a:t>Effective date (Dec21-Mar22 SCT)*		12/01/21</a:t>
            </a:r>
          </a:p>
          <a:p>
            <a:pPr marL="0" indent="0">
              <a:spcAft>
                <a:spcPts val="600"/>
              </a:spcAft>
              <a:buNone/>
              <a:defRPr/>
            </a:pPr>
            <a:endParaRPr lang="en-US" altLang="en-US" sz="2000" dirty="0"/>
          </a:p>
          <a:p>
            <a:pPr marL="0" indent="0">
              <a:spcAft>
                <a:spcPts val="600"/>
              </a:spcAft>
              <a:buNone/>
              <a:defRPr/>
            </a:pPr>
            <a:endParaRPr lang="en-US" altLang="en-US" sz="2000" dirty="0"/>
          </a:p>
          <a:p>
            <a:pPr marL="0" indent="0">
              <a:spcAft>
                <a:spcPts val="600"/>
              </a:spcAft>
              <a:buNone/>
              <a:defRPr/>
            </a:pPr>
            <a:r>
              <a:rPr lang="en-US" altLang="en-US" sz="2000" dirty="0"/>
              <a:t>*</a:t>
            </a:r>
            <a:r>
              <a:rPr lang="en-US" altLang="en-US" sz="1600" dirty="0"/>
              <a:t>Changes to Section 3.14.3.3 (Weather-Sensitive deployment rules) are intended to become effective upon system implementation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81350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pSp>
        <p:nvGrpSpPr>
          <p:cNvPr id="5" name="Group 3"/>
          <p:cNvGrpSpPr>
            <a:grpSpLocks/>
          </p:cNvGrpSpPr>
          <p:nvPr/>
        </p:nvGrpSpPr>
        <p:grpSpPr bwMode="auto">
          <a:xfrm>
            <a:off x="4003675"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1790700" y="5109369"/>
            <a:ext cx="5562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algn="ctr">
              <a:spcBef>
                <a:spcPct val="0"/>
              </a:spcBef>
              <a:buNone/>
            </a:pPr>
            <a:r>
              <a:rPr lang="en-US" altLang="en-US" sz="1800" b="0" dirty="0"/>
              <a:t>Contact </a:t>
            </a:r>
            <a:r>
              <a:rPr lang="en-US" altLang="en-US" sz="1800" b="0" dirty="0">
                <a:hlinkClick r:id="rId3"/>
              </a:rPr>
              <a:t>ERS@ercot.com</a:t>
            </a:r>
            <a:r>
              <a:rPr lang="en-US" altLang="en-US" sz="1800" b="0" dirty="0"/>
              <a:t> with additional questions</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NPRR 1090 items</a:t>
            </a:r>
          </a:p>
        </p:txBody>
      </p:sp>
      <p:sp>
        <p:nvSpPr>
          <p:cNvPr id="5" name="Content Placeholder 2"/>
          <p:cNvSpPr>
            <a:spLocks noGrp="1"/>
          </p:cNvSpPr>
          <p:nvPr>
            <p:ph idx="1"/>
          </p:nvPr>
        </p:nvSpPr>
        <p:spPr/>
        <p:txBody>
          <a:bodyPr/>
          <a:lstStyle/>
          <a:p>
            <a:pPr marL="457200" indent="-457200">
              <a:lnSpc>
                <a:spcPct val="150000"/>
              </a:lnSpc>
              <a:spcBef>
                <a:spcPts val="0"/>
              </a:spcBef>
              <a:spcAft>
                <a:spcPts val="600"/>
              </a:spcAft>
              <a:buFont typeface="+mj-lt"/>
              <a:buAutoNum type="arabicPeriod"/>
              <a:defRPr/>
            </a:pPr>
            <a:r>
              <a:rPr lang="en-US" altLang="en-US" sz="2000" b="1" dirty="0"/>
              <a:t>ERS deployment instructions</a:t>
            </a:r>
          </a:p>
          <a:p>
            <a:pPr marL="457200" indent="-457200">
              <a:lnSpc>
                <a:spcPct val="150000"/>
              </a:lnSpc>
              <a:spcBef>
                <a:spcPts val="0"/>
              </a:spcBef>
              <a:spcAft>
                <a:spcPts val="600"/>
              </a:spcAft>
              <a:buFont typeface="+mj-lt"/>
              <a:buAutoNum type="arabicPeriod"/>
              <a:defRPr/>
            </a:pPr>
            <a:r>
              <a:rPr lang="en-US" altLang="en-US" sz="2000" b="1" dirty="0"/>
              <a:t>ERS Contract Period renewals</a:t>
            </a:r>
          </a:p>
          <a:p>
            <a:pPr marL="457200" indent="-457200">
              <a:lnSpc>
                <a:spcPct val="150000"/>
              </a:lnSpc>
              <a:spcBef>
                <a:spcPts val="0"/>
              </a:spcBef>
              <a:spcAft>
                <a:spcPts val="600"/>
              </a:spcAft>
              <a:buFont typeface="+mj-lt"/>
              <a:buAutoNum type="arabicPeriod"/>
              <a:defRPr/>
            </a:pPr>
            <a:r>
              <a:rPr lang="en-US" altLang="en-US" sz="2000" b="1" dirty="0"/>
              <a:t>Weather-Sensitive ERS Resource deployments</a:t>
            </a:r>
          </a:p>
          <a:p>
            <a:pPr marL="457200" indent="-457200">
              <a:lnSpc>
                <a:spcPct val="150000"/>
              </a:lnSpc>
              <a:spcBef>
                <a:spcPts val="0"/>
              </a:spcBef>
              <a:spcAft>
                <a:spcPts val="600"/>
              </a:spcAft>
              <a:buFont typeface="+mj-lt"/>
              <a:buAutoNum type="arabicPeriod"/>
              <a:defRPr/>
            </a:pPr>
            <a:r>
              <a:rPr lang="en-US" altLang="en-US" sz="2000" b="1" dirty="0"/>
              <a:t>Scheduled Unavailability and Planned Maintenance</a:t>
            </a:r>
          </a:p>
          <a:p>
            <a:pPr marL="457200" indent="-457200">
              <a:lnSpc>
                <a:spcPct val="150000"/>
              </a:lnSpc>
              <a:spcBef>
                <a:spcPts val="0"/>
              </a:spcBef>
              <a:spcAft>
                <a:spcPts val="600"/>
              </a:spcAft>
              <a:buFont typeface="+mj-lt"/>
              <a:buAutoNum type="arabicPeriod"/>
              <a:defRPr/>
            </a:pPr>
            <a:r>
              <a:rPr lang="en-US" altLang="en-US" sz="2000" b="1" dirty="0"/>
              <a:t>ERS Contract Period Availability</a:t>
            </a:r>
          </a:p>
          <a:p>
            <a:pPr marL="457200" indent="-457200">
              <a:lnSpc>
                <a:spcPct val="150000"/>
              </a:lnSpc>
              <a:spcBef>
                <a:spcPts val="0"/>
              </a:spcBef>
              <a:spcAft>
                <a:spcPts val="600"/>
              </a:spcAft>
              <a:buFont typeface="+mj-lt"/>
              <a:buAutoNum type="arabicPeriod"/>
              <a:defRPr/>
            </a:pPr>
            <a:r>
              <a:rPr lang="en-US" altLang="en-US" sz="2000" b="1" dirty="0"/>
              <a:t>QSE portfolio-level event performance (1)</a:t>
            </a:r>
          </a:p>
          <a:p>
            <a:pPr marL="457200" indent="-457200">
              <a:lnSpc>
                <a:spcPct val="150000"/>
              </a:lnSpc>
              <a:spcBef>
                <a:spcPts val="0"/>
              </a:spcBef>
              <a:spcAft>
                <a:spcPts val="600"/>
              </a:spcAft>
              <a:buFont typeface="+mj-lt"/>
              <a:buAutoNum type="arabicPeriod"/>
              <a:defRPr/>
            </a:pPr>
            <a:r>
              <a:rPr lang="en-US" altLang="en-US" sz="2000" b="1" dirty="0"/>
              <a:t>ERS Resource-level event performance and testing criteria</a:t>
            </a:r>
          </a:p>
          <a:p>
            <a:pPr marL="457200" indent="-457200">
              <a:lnSpc>
                <a:spcPct val="150000"/>
              </a:lnSpc>
              <a:spcBef>
                <a:spcPts val="0"/>
              </a:spcBef>
              <a:spcAft>
                <a:spcPts val="600"/>
              </a:spcAft>
              <a:buFont typeface="+mj-lt"/>
              <a:buAutoNum type="arabicPeriod"/>
              <a:defRPr/>
            </a:pPr>
            <a:r>
              <a:rPr lang="en-US" altLang="en-US" sz="2000" b="1" dirty="0"/>
              <a:t>ERS Self-tests</a:t>
            </a:r>
          </a:p>
          <a:p>
            <a:pPr marL="457200" indent="-457200">
              <a:lnSpc>
                <a:spcPct val="150000"/>
              </a:lnSpc>
              <a:spcBef>
                <a:spcPts val="0"/>
              </a:spcBef>
              <a:spcAft>
                <a:spcPts val="600"/>
              </a:spcAft>
              <a:buFont typeface="+mj-lt"/>
              <a:buAutoNum type="arabicPeriod"/>
              <a:defRPr/>
            </a:pPr>
            <a:r>
              <a:rPr lang="en-US" altLang="en-US" sz="2000" b="1" dirty="0"/>
              <a:t>QSE portfolio-level event performance (2)</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05640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#1: ERS deployment instructions</a:t>
            </a:r>
            <a:br>
              <a:rPr lang="en-US" dirty="0"/>
            </a:br>
            <a:br>
              <a:rPr lang="en-US" dirty="0"/>
            </a:b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At the request of ERCOT Operations, eliminating the requirement to issue a Verbal Dispatch Instruction (VDI) to deploy/recall ERS, relying solely on the Extensible Markup Language (XML) message instead.</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ERCOT Operations considers the requirement of issuing a VDI to deploy/recall ERS an unnecessarily complicated step to take during emergencies given the viability of relying solely on the XML message.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7024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#2: ERS Contract Period renewals</a:t>
            </a:r>
            <a:br>
              <a:rPr lang="en-US" dirty="0"/>
            </a:b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Modifying and clarifying language related to the beginning and end of ERS Contract Periods for ERS renewals. </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Language related to the renewal of ERS should make it clear that ERCOT has the flexibility to declare when exhausted ERS service types will be renewed for some or all ERS Time Periods, thus beginning a new ERS Contract Period.</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72861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#3: Weather-Sensitive ERS Resource deployments</a:t>
            </a: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Removing the limit on the maximum number of deployments per ERS Contract Period.</a:t>
            </a:r>
          </a:p>
          <a:p>
            <a:pPr marL="857250" lvl="1" indent="-457200">
              <a:spcAft>
                <a:spcPts val="600"/>
              </a:spcAft>
              <a:defRPr/>
            </a:pPr>
            <a:r>
              <a:rPr lang="en-US" altLang="en-US" sz="1800" dirty="0"/>
              <a:t>Removing the three-hour maximum limit per single deployment event.</a:t>
            </a:r>
          </a:p>
          <a:p>
            <a:pPr marL="857250" lvl="1" indent="-457200">
              <a:spcAft>
                <a:spcPts val="600"/>
              </a:spcAft>
              <a:defRPr/>
            </a:pPr>
            <a:r>
              <a:rPr lang="en-US" altLang="en-US" sz="1800" dirty="0"/>
              <a:t>Modifying language related to the cumulative deployment obligation time requirement for Weather-Sensitive ERS Resources. </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The deployment rules for Weather-Sensitive ERS Resources add unnecessary complications and risks for ERCOT Operations during emergency events.</a:t>
            </a:r>
          </a:p>
          <a:p>
            <a:pPr marL="857250" lvl="1" indent="-457200">
              <a:spcAft>
                <a:spcPts val="600"/>
              </a:spcAft>
              <a:defRPr/>
            </a:pPr>
            <a:r>
              <a:rPr lang="en-US" altLang="en-US" sz="1800" dirty="0"/>
              <a:t>The deployment rules for Weather-Sensitive ERS Resources are inconsistent with Non-Weather-Sensitive ERS Resources, creating unnecessary complexity for ERCOT Operations.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37688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#4: Scheduled Unavailability and Planned Maintenance</a:t>
            </a:r>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Eliminate scheduled unavailability for ERS Loads and planned maintenance for ERS Generators.</a:t>
            </a:r>
          </a:p>
          <a:p>
            <a:pPr marL="0" indent="0">
              <a:spcAft>
                <a:spcPts val="600"/>
              </a:spcAft>
              <a:buNone/>
              <a:defRPr/>
            </a:pPr>
            <a:r>
              <a:rPr lang="en-US" altLang="en-US" sz="2200" dirty="0"/>
              <a:t>Current rules:</a:t>
            </a:r>
          </a:p>
          <a:p>
            <a:pPr marL="857250" lvl="1" indent="-457200">
              <a:spcAft>
                <a:spcPts val="600"/>
              </a:spcAft>
              <a:defRPr/>
            </a:pPr>
            <a:r>
              <a:rPr lang="en-US" altLang="en-US" sz="1800" dirty="0"/>
              <a:t>ERS QSEs may submit scheduled unavailability or planned maintenance for an ERS Resource to exclude up to 2% of their obligated intervals during an ERS Standard Contract Term from ERS Availability and Event performance calculations if submitted at least three calendar days in advance of the requested start date.</a:t>
            </a:r>
          </a:p>
          <a:p>
            <a:pPr marL="857250" lvl="1" indent="-457200">
              <a:spcAft>
                <a:spcPts val="600"/>
              </a:spcAft>
              <a:defRPr/>
            </a:pPr>
            <a:r>
              <a:rPr lang="en-US" altLang="en-US" sz="1800" dirty="0"/>
              <a:t>If ERS is instructed to deploy during an interval when an ERS Resource is on scheduled unavailability or planned maintenance, the ERS Resource is not required to deploy during that event.</a:t>
            </a:r>
          </a:p>
          <a:p>
            <a:pPr marL="857250" lvl="1" indent="-457200">
              <a:spcAft>
                <a:spcPts val="600"/>
              </a:spcAft>
              <a:defRPr/>
            </a:pPr>
            <a:r>
              <a:rPr lang="en-US" altLang="en-US" sz="1800" dirty="0"/>
              <a:t>ERS Resource unavailability and maintenance can be accounted for within the 5% allowance they have to successfully meet their performance requirements for ERS Availability and Events.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525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#4: Scheduled Unavailability and Planned Maintenance</a:t>
            </a:r>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Issues to be resolved:</a:t>
            </a:r>
          </a:p>
          <a:p>
            <a:pPr marL="857250" lvl="1" indent="-457200">
              <a:spcAft>
                <a:spcPts val="600"/>
              </a:spcAft>
              <a:buFont typeface="+mj-lt"/>
              <a:buAutoNum type="alphaLcParenR"/>
              <a:defRPr/>
            </a:pPr>
            <a:r>
              <a:rPr lang="en-US" altLang="en-US" sz="1800" dirty="0"/>
              <a:t>Discrepancy between how many ERS megawatts ERCOT Operations instructs to deploy during emergencies and the amount that are actually required to deploy.</a:t>
            </a:r>
          </a:p>
          <a:p>
            <a:pPr marL="857250" lvl="1" indent="-457200">
              <a:spcAft>
                <a:spcPts val="600"/>
              </a:spcAft>
              <a:buFont typeface="+mj-lt"/>
              <a:buAutoNum type="alphaLcParenR"/>
              <a:defRPr/>
            </a:pPr>
            <a:r>
              <a:rPr lang="en-US" altLang="en-US" sz="1800" dirty="0"/>
              <a:t>Challenges with updating the ERCOT deployment manager due to variability of when scheduled unavailability and planned maintenance submissions are received and the duration of such submissions.</a:t>
            </a:r>
          </a:p>
          <a:p>
            <a:pPr marL="857250" lvl="1" indent="-457200">
              <a:spcAft>
                <a:spcPts val="600"/>
              </a:spcAft>
              <a:buFont typeface="+mj-lt"/>
              <a:buAutoNum type="alphaLcParenR"/>
              <a:defRPr/>
            </a:pPr>
            <a:r>
              <a:rPr lang="en-US" altLang="en-US" sz="1800" dirty="0"/>
              <a:t>Misalignment between the actual amount of ERS megawatts required to deploy and the amount used to calculate the Real-Time On-Line Reliability Deployment Price Adder.</a:t>
            </a:r>
          </a:p>
          <a:p>
            <a:pPr marL="857250" lvl="1" indent="-457200">
              <a:spcAft>
                <a:spcPts val="600"/>
              </a:spcAft>
              <a:buFont typeface="+mj-lt"/>
              <a:buAutoNum type="alphaLcParenR"/>
              <a:defRPr/>
            </a:pPr>
            <a:r>
              <a:rPr lang="en-US" altLang="en-US" sz="1800" dirty="0"/>
              <a:t>Because ERS Resources and portfolios can be large in size, the three-day notice requirement is a reliability risk for ERCOT during emergencies.</a:t>
            </a:r>
          </a:p>
          <a:p>
            <a:pPr marL="857250" lvl="1" indent="-457200">
              <a:spcAft>
                <a:spcPts val="600"/>
              </a:spcAft>
              <a:buFont typeface="+mj-lt"/>
              <a:buAutoNum type="alphaLcParenR"/>
              <a:defRPr/>
            </a:pPr>
            <a:r>
              <a:rPr lang="en-US" altLang="en-US" sz="1800" dirty="0"/>
              <a:t>ERS QSEs should be able to account for any issues their ERS Resources may encounter within the 5% performance allowance for ERS Availability and Events.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95223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#5: ERS Contract Period Availability</a:t>
            </a: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Modifying language related to short ERS Contract Period availability calculations for ERS Resources to account for all cases in which a short Contract Period can occur.</a:t>
            </a:r>
          </a:p>
          <a:p>
            <a:pPr marL="857250" lvl="1" indent="-457200">
              <a:spcAft>
                <a:spcPts val="600"/>
              </a:spcAft>
              <a:defRPr/>
            </a:pPr>
            <a:r>
              <a:rPr lang="en-US" altLang="en-US" sz="1800" dirty="0"/>
              <a:t>Modifying the formula for the ratio of Availability Factor Hours to include all awarded hours in the ERS SCT.</a:t>
            </a:r>
            <a:endParaRPr lang="en-US" altLang="en-US" sz="2200" dirty="0"/>
          </a:p>
          <a:p>
            <a:pPr marL="0" indent="0">
              <a:spcAft>
                <a:spcPts val="600"/>
              </a:spcAft>
              <a:buNone/>
              <a:defRPr/>
            </a:pPr>
            <a:r>
              <a:rPr lang="en-US" altLang="en-US" sz="2200" dirty="0"/>
              <a:t>Issues to be resolved:</a:t>
            </a:r>
          </a:p>
          <a:p>
            <a:pPr marL="857250" lvl="1" indent="-457200">
              <a:spcAft>
                <a:spcPts val="600"/>
              </a:spcAft>
              <a:defRPr/>
            </a:pPr>
            <a:r>
              <a:rPr lang="en-US" altLang="en-US" sz="1800" dirty="0"/>
              <a:t>The current language does not account for all cases in which ERS Resources participating in a short ERS Contract Period should be eligible to have a reduced threshold apply to their availability performance requirements for the shortened ERS Contract Period. The proposed changes will allow all cases for a short ERS Contract Period to be accounted for.</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122145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682"/>
            <a:ext cx="8458200" cy="975518"/>
          </a:xfrm>
        </p:spPr>
        <p:txBody>
          <a:bodyPr/>
          <a:lstStyle/>
          <a:p>
            <a:r>
              <a:rPr lang="en-US" dirty="0"/>
              <a:t>NPRR 1090 item #6: QSE portfolio-level event performance</a:t>
            </a:r>
            <a:br>
              <a:rPr lang="en-US" dirty="0"/>
            </a:br>
            <a:br>
              <a:rPr lang="en-US" dirty="0"/>
            </a:br>
            <a:endParaRPr lang="en-US" dirty="0"/>
          </a:p>
        </p:txBody>
      </p:sp>
      <p:sp>
        <p:nvSpPr>
          <p:cNvPr id="5" name="Content Placeholder 2"/>
          <p:cNvSpPr>
            <a:spLocks noGrp="1"/>
          </p:cNvSpPr>
          <p:nvPr>
            <p:ph idx="1"/>
          </p:nvPr>
        </p:nvSpPr>
        <p:spPr>
          <a:xfrm>
            <a:off x="304800" y="1219200"/>
            <a:ext cx="8534400" cy="4823621"/>
          </a:xfrm>
        </p:spPr>
        <p:txBody>
          <a:bodyPr/>
          <a:lstStyle/>
          <a:p>
            <a:pPr marL="0" indent="0">
              <a:spcAft>
                <a:spcPts val="600"/>
              </a:spcAft>
              <a:buNone/>
              <a:defRPr/>
            </a:pPr>
            <a:r>
              <a:rPr lang="en-US" altLang="en-US" sz="2200" dirty="0"/>
              <a:t>Proposed changes:</a:t>
            </a:r>
          </a:p>
          <a:p>
            <a:pPr marL="857250" lvl="1" indent="-457200">
              <a:spcAft>
                <a:spcPts val="600"/>
              </a:spcAft>
              <a:defRPr/>
            </a:pPr>
            <a:r>
              <a:rPr lang="en-US" altLang="en-US" sz="1800" dirty="0"/>
              <a:t>Removing the requirement to reduce the time-weighting factor for intervals by 25% after an ERS Resource has been deployed for 8-hours.</a:t>
            </a:r>
          </a:p>
          <a:p>
            <a:pPr marL="0" indent="0">
              <a:spcAft>
                <a:spcPts val="600"/>
              </a:spcAft>
              <a:buNone/>
              <a:defRPr/>
            </a:pPr>
            <a:r>
              <a:rPr lang="en-US" altLang="en-US" sz="2200" dirty="0"/>
              <a:t>Issues to be resolved:</a:t>
            </a:r>
          </a:p>
          <a:p>
            <a:pPr marL="857250" lvl="1" indent="-457200">
              <a:spcAft>
                <a:spcPts val="600"/>
              </a:spcAft>
              <a:defRPr/>
            </a:pPr>
            <a:r>
              <a:rPr lang="en-US" altLang="en-US" sz="1800" dirty="0"/>
              <a:t>The requirement to reduce the time-weighting factor for intervals by 25% after 8-hours of deployment add unnecessary complexity to event performance calculations and should have been removed when NPRR 451 was approved in 2012, which limited maximum deployment times for an ERS Resource to 12 hours.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02452137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29290</TotalTime>
  <Words>1223</Words>
  <Application>Microsoft Office PowerPoint</Application>
  <PresentationFormat>On-screen Show (4:3)</PresentationFormat>
  <Paragraphs>105</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Britannic Bold</vt:lpstr>
      <vt:lpstr>Calibri</vt:lpstr>
      <vt:lpstr>1_Custom Design</vt:lpstr>
      <vt:lpstr>Office Theme</vt:lpstr>
      <vt:lpstr>PowerPoint Presentation</vt:lpstr>
      <vt:lpstr>NPRR 1090 items</vt:lpstr>
      <vt:lpstr>NPRR 1090 item #1: ERS deployment instructions   </vt:lpstr>
      <vt:lpstr>NPRR 1090 item #2: ERS Contract Period renewals  </vt:lpstr>
      <vt:lpstr>NPRR 1090 item #3: Weather-Sensitive ERS Resource deployments </vt:lpstr>
      <vt:lpstr>NPRR 1090 item #4: Scheduled Unavailability and Planned Maintenance</vt:lpstr>
      <vt:lpstr>NPRR 1090 item #4: Scheduled Unavailability and Planned Maintenance</vt:lpstr>
      <vt:lpstr>NPRR 1090 item #5: ERS Contract Period Availability </vt:lpstr>
      <vt:lpstr>NPRR 1090 item #6: QSE portfolio-level event performance  </vt:lpstr>
      <vt:lpstr>NPRR 1090 item #7: ERS Resource-level event performance and testing criteria   </vt:lpstr>
      <vt:lpstr>NPRR 1090 item #8: ERS Self-tests    </vt:lpstr>
      <vt:lpstr>NPRR 1090 item #9: QSE portfolio-level event performance  </vt:lpstr>
      <vt:lpstr>Timeline</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Barati, Camron</cp:lastModifiedBy>
  <cp:revision>468</cp:revision>
  <cp:lastPrinted>2020-02-20T00:38:16Z</cp:lastPrinted>
  <dcterms:created xsi:type="dcterms:W3CDTF">2016-01-21T15:20:31Z</dcterms:created>
  <dcterms:modified xsi:type="dcterms:W3CDTF">2021-07-29T16:27:05Z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