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351" r:id="rId7"/>
    <p:sldId id="296" r:id="rId8"/>
  </p:sldIdLst>
  <p:sldSz cx="9144000" cy="6858000" type="screen4x3"/>
  <p:notesSz cx="6873875" cy="91281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41" autoAdjust="0"/>
    <p:restoredTop sz="94275" autoAdjust="0"/>
  </p:normalViewPr>
  <p:slideViewPr>
    <p:cSldViewPr showGuides="1">
      <p:cViewPr varScale="1">
        <p:scale>
          <a:sx n="104" d="100"/>
          <a:sy n="104" d="100"/>
        </p:scale>
        <p:origin x="128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9302" cy="458276"/>
          </a:xfrm>
          <a:prstGeom prst="rect">
            <a:avLst/>
          </a:prstGeom>
        </p:spPr>
        <p:txBody>
          <a:bodyPr vert="horz" lIns="90151" tIns="45075" rIns="90151" bIns="45075" rtlCol="0"/>
          <a:lstStyle>
            <a:lvl1pPr algn="l">
              <a:defRPr sz="1200"/>
            </a:lvl1pPr>
          </a:lstStyle>
          <a:p>
            <a:endParaRPr lang="en-US"/>
          </a:p>
        </p:txBody>
      </p:sp>
      <p:sp>
        <p:nvSpPr>
          <p:cNvPr id="3" name="Date Placeholder 2"/>
          <p:cNvSpPr>
            <a:spLocks noGrp="1"/>
          </p:cNvSpPr>
          <p:nvPr>
            <p:ph type="dt" sz="quarter" idx="1"/>
          </p:nvPr>
        </p:nvSpPr>
        <p:spPr>
          <a:xfrm>
            <a:off x="3893018" y="2"/>
            <a:ext cx="2979302" cy="458276"/>
          </a:xfrm>
          <a:prstGeom prst="rect">
            <a:avLst/>
          </a:prstGeom>
        </p:spPr>
        <p:txBody>
          <a:bodyPr vert="horz" lIns="90151" tIns="45075" rIns="90151" bIns="45075" rtlCol="0"/>
          <a:lstStyle>
            <a:lvl1pPr algn="r">
              <a:defRPr sz="1200"/>
            </a:lvl1pPr>
          </a:lstStyle>
          <a:p>
            <a:fld id="{F750BF31-E9A8-4E88-81E7-44C5092290FC}" type="datetimeFigureOut">
              <a:rPr lang="en-US" smtClean="0"/>
              <a:t>7/26/2021</a:t>
            </a:fld>
            <a:endParaRPr lang="en-US"/>
          </a:p>
        </p:txBody>
      </p:sp>
      <p:sp>
        <p:nvSpPr>
          <p:cNvPr id="4" name="Footer Placeholder 3"/>
          <p:cNvSpPr>
            <a:spLocks noGrp="1"/>
          </p:cNvSpPr>
          <p:nvPr>
            <p:ph type="ftr" sz="quarter" idx="2"/>
          </p:nvPr>
        </p:nvSpPr>
        <p:spPr>
          <a:xfrm>
            <a:off x="1" y="8669849"/>
            <a:ext cx="2979302" cy="458276"/>
          </a:xfrm>
          <a:prstGeom prst="rect">
            <a:avLst/>
          </a:prstGeom>
        </p:spPr>
        <p:txBody>
          <a:bodyPr vert="horz" lIns="90151" tIns="45075" rIns="90151" bIns="45075" rtlCol="0" anchor="b"/>
          <a:lstStyle>
            <a:lvl1pPr algn="l">
              <a:defRPr sz="1200"/>
            </a:lvl1pPr>
          </a:lstStyle>
          <a:p>
            <a:endParaRPr lang="en-US"/>
          </a:p>
        </p:txBody>
      </p:sp>
      <p:sp>
        <p:nvSpPr>
          <p:cNvPr id="5" name="Slide Number Placeholder 4"/>
          <p:cNvSpPr>
            <a:spLocks noGrp="1"/>
          </p:cNvSpPr>
          <p:nvPr>
            <p:ph type="sldNum" sz="quarter" idx="3"/>
          </p:nvPr>
        </p:nvSpPr>
        <p:spPr>
          <a:xfrm>
            <a:off x="3893018" y="8669849"/>
            <a:ext cx="2979302" cy="458276"/>
          </a:xfrm>
          <a:prstGeom prst="rect">
            <a:avLst/>
          </a:prstGeom>
        </p:spPr>
        <p:txBody>
          <a:bodyPr vert="horz" lIns="90151" tIns="45075" rIns="90151" bIns="4507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679" cy="456406"/>
          </a:xfrm>
          <a:prstGeom prst="rect">
            <a:avLst/>
          </a:prstGeom>
        </p:spPr>
        <p:txBody>
          <a:bodyPr vert="horz" lIns="91863" tIns="45932" rIns="91863" bIns="45932" rtlCol="0"/>
          <a:lstStyle>
            <a:lvl1pPr algn="l">
              <a:defRPr sz="1200"/>
            </a:lvl1pPr>
          </a:lstStyle>
          <a:p>
            <a:endParaRPr lang="en-US"/>
          </a:p>
        </p:txBody>
      </p:sp>
      <p:sp>
        <p:nvSpPr>
          <p:cNvPr id="3" name="Date Placeholder 2"/>
          <p:cNvSpPr>
            <a:spLocks noGrp="1"/>
          </p:cNvSpPr>
          <p:nvPr>
            <p:ph type="dt" idx="1"/>
          </p:nvPr>
        </p:nvSpPr>
        <p:spPr>
          <a:xfrm>
            <a:off x="3893605" y="0"/>
            <a:ext cx="2978679" cy="456406"/>
          </a:xfrm>
          <a:prstGeom prst="rect">
            <a:avLst/>
          </a:prstGeom>
        </p:spPr>
        <p:txBody>
          <a:bodyPr vert="horz" lIns="91863" tIns="45932" rIns="91863" bIns="45932" rtlCol="0"/>
          <a:lstStyle>
            <a:lvl1pPr algn="r">
              <a:defRPr sz="1200"/>
            </a:lvl1pPr>
          </a:lstStyle>
          <a:p>
            <a:fld id="{67EFB637-CCC9-4803-8851-F6915048CBB4}" type="datetimeFigureOut">
              <a:rPr lang="en-US" smtClean="0"/>
              <a:t>7/26/2021</a:t>
            </a:fld>
            <a:endParaRPr lang="en-US"/>
          </a:p>
        </p:txBody>
      </p:sp>
      <p:sp>
        <p:nvSpPr>
          <p:cNvPr id="4" name="Slide Image Placeholder 3"/>
          <p:cNvSpPr>
            <a:spLocks noGrp="1" noRot="1" noChangeAspect="1"/>
          </p:cNvSpPr>
          <p:nvPr>
            <p:ph type="sldImg" idx="2"/>
          </p:nvPr>
        </p:nvSpPr>
        <p:spPr>
          <a:xfrm>
            <a:off x="1155700" y="684213"/>
            <a:ext cx="4562475" cy="3422650"/>
          </a:xfrm>
          <a:prstGeom prst="rect">
            <a:avLst/>
          </a:prstGeom>
          <a:noFill/>
          <a:ln w="12700">
            <a:solidFill>
              <a:prstClr val="black"/>
            </a:solidFill>
          </a:ln>
        </p:spPr>
        <p:txBody>
          <a:bodyPr vert="horz" lIns="91863" tIns="45932" rIns="91863" bIns="45932" rtlCol="0" anchor="ctr"/>
          <a:lstStyle/>
          <a:p>
            <a:endParaRPr lang="en-US"/>
          </a:p>
        </p:txBody>
      </p:sp>
      <p:sp>
        <p:nvSpPr>
          <p:cNvPr id="5" name="Notes Placeholder 4"/>
          <p:cNvSpPr>
            <a:spLocks noGrp="1"/>
          </p:cNvSpPr>
          <p:nvPr>
            <p:ph type="body" sz="quarter" idx="3"/>
          </p:nvPr>
        </p:nvSpPr>
        <p:spPr>
          <a:xfrm>
            <a:off x="687388" y="4335860"/>
            <a:ext cx="5499100" cy="4107656"/>
          </a:xfrm>
          <a:prstGeom prst="rect">
            <a:avLst/>
          </a:prstGeom>
        </p:spPr>
        <p:txBody>
          <a:bodyPr vert="horz" lIns="91863" tIns="45932" rIns="91863" bIns="459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70135"/>
            <a:ext cx="2978679" cy="456406"/>
          </a:xfrm>
          <a:prstGeom prst="rect">
            <a:avLst/>
          </a:prstGeom>
        </p:spPr>
        <p:txBody>
          <a:bodyPr vert="horz" lIns="91863" tIns="45932" rIns="91863" bIns="45932" rtlCol="0" anchor="b"/>
          <a:lstStyle>
            <a:lvl1pPr algn="l">
              <a:defRPr sz="1200"/>
            </a:lvl1pPr>
          </a:lstStyle>
          <a:p>
            <a:endParaRPr lang="en-US"/>
          </a:p>
        </p:txBody>
      </p:sp>
      <p:sp>
        <p:nvSpPr>
          <p:cNvPr id="7" name="Slide Number Placeholder 6"/>
          <p:cNvSpPr>
            <a:spLocks noGrp="1"/>
          </p:cNvSpPr>
          <p:nvPr>
            <p:ph type="sldNum" sz="quarter" idx="5"/>
          </p:nvPr>
        </p:nvSpPr>
        <p:spPr>
          <a:xfrm>
            <a:off x="3893605" y="8670135"/>
            <a:ext cx="2978679" cy="456406"/>
          </a:xfrm>
          <a:prstGeom prst="rect">
            <a:avLst/>
          </a:prstGeom>
        </p:spPr>
        <p:txBody>
          <a:bodyPr vert="horz" lIns="91863" tIns="45932" rIns="91863" bIns="45932"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ERS@ercot.com" TargetMode="External"/><Relationship Id="rId2" Type="http://schemas.openxmlformats.org/officeDocument/2006/relationships/image" Target="../media/image3.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1231106"/>
          </a:xfrm>
          <a:prstGeom prst="rect">
            <a:avLst/>
          </a:prstGeom>
          <a:noFill/>
        </p:spPr>
        <p:txBody>
          <a:bodyPr wrap="square" rtlCol="0">
            <a:spAutoFit/>
          </a:bodyPr>
          <a:lstStyle/>
          <a:p>
            <a:pPr algn="ctr"/>
            <a:r>
              <a:rPr lang="en-US" sz="2000" dirty="0"/>
              <a:t>NPRR 1082: ERS Test Exception for Co-located ERS Loads</a:t>
            </a:r>
          </a:p>
          <a:p>
            <a:pPr algn="ctr"/>
            <a:endParaRPr lang="en-US" dirty="0"/>
          </a:p>
          <a:p>
            <a:pPr algn="ctr"/>
            <a:r>
              <a:rPr lang="en-US" sz="1600" dirty="0"/>
              <a:t>Demand Side Working Group – 7/30/2021</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NPRR 1082</a:t>
            </a:r>
          </a:p>
        </p:txBody>
      </p:sp>
      <p:sp>
        <p:nvSpPr>
          <p:cNvPr id="5" name="Content Placeholder 2"/>
          <p:cNvSpPr>
            <a:spLocks noGrp="1"/>
          </p:cNvSpPr>
          <p:nvPr>
            <p:ph idx="1"/>
          </p:nvPr>
        </p:nvSpPr>
        <p:spPr/>
        <p:txBody>
          <a:bodyPr/>
          <a:lstStyle/>
          <a:p>
            <a:pPr>
              <a:spcAft>
                <a:spcPts val="600"/>
              </a:spcAft>
              <a:defRPr/>
            </a:pPr>
            <a:r>
              <a:rPr lang="en-US" altLang="en-US" sz="2000" dirty="0" err="1"/>
              <a:t>Enerwise</a:t>
            </a:r>
            <a:r>
              <a:rPr lang="en-US" altLang="en-US" sz="2000" dirty="0"/>
              <a:t> asked the ERS Team if we could help draft appropriate language that would resolve an issue in which a co-located ERS Resource was being excessively tested due to the ERS Load failing tests.</a:t>
            </a:r>
          </a:p>
          <a:p>
            <a:pPr>
              <a:spcAft>
                <a:spcPts val="600"/>
              </a:spcAft>
              <a:defRPr/>
            </a:pPr>
            <a:r>
              <a:rPr lang="en-US" altLang="en-US" sz="2000" dirty="0"/>
              <a:t>ERCOT recognized this challenge and would benefit from this change if it would allow the ERS Load to pass its test if the ERS Generator covers the combined obligation, thus reducing the administrative burden of continually having to retest the ERS Resources while still receiving the full MW value from the co-located ERS Resources.</a:t>
            </a:r>
          </a:p>
          <a:p>
            <a:pPr>
              <a:spcAft>
                <a:spcPts val="600"/>
              </a:spcAft>
              <a:defRPr/>
            </a:pPr>
            <a:r>
              <a:rPr lang="en-US" altLang="en-US" sz="2000" dirty="0"/>
              <a:t>ERCOT was asked why the maximum obligation for the co-located ERS Load should be 100 kW:</a:t>
            </a:r>
          </a:p>
          <a:p>
            <a:pPr lvl="1">
              <a:spcAft>
                <a:spcPts val="600"/>
              </a:spcAft>
              <a:defRPr/>
            </a:pPr>
            <a:r>
              <a:rPr lang="en-US" altLang="en-US" sz="2000" dirty="0"/>
              <a:t>Offering more than 100 kW only increases the QSE’s risk of not being able to cover the capacity within their portfolio for Events and Availability</a:t>
            </a:r>
          </a:p>
          <a:p>
            <a:pPr>
              <a:spcAft>
                <a:spcPts val="600"/>
              </a:spcAft>
              <a:defRPr/>
            </a:pPr>
            <a:endParaRPr lang="en-US" altLang="en-US" sz="2000" dirty="0"/>
          </a:p>
          <a:p>
            <a:pPr>
              <a:spcAft>
                <a:spcPts val="600"/>
              </a:spcAft>
              <a:defRPr/>
            </a:pPr>
            <a:endParaRPr lang="en-US" altLang="en-US" sz="2000" dirty="0"/>
          </a:p>
          <a:p>
            <a:pPr>
              <a:spcAft>
                <a:spcPts val="600"/>
              </a:spcAft>
              <a:defRPr/>
            </a:pPr>
            <a:endParaRPr lang="en-US" alt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68620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pSp>
        <p:nvGrpSpPr>
          <p:cNvPr id="5" name="Group 3"/>
          <p:cNvGrpSpPr>
            <a:grpSpLocks/>
          </p:cNvGrpSpPr>
          <p:nvPr/>
        </p:nvGrpSpPr>
        <p:grpSpPr bwMode="auto">
          <a:xfrm>
            <a:off x="4003675" y="2065338"/>
            <a:ext cx="1136650" cy="1925637"/>
            <a:chOff x="1968" y="672"/>
            <a:chExt cx="1416" cy="2400"/>
          </a:xfrm>
        </p:grpSpPr>
        <p:pic>
          <p:nvPicPr>
            <p:cNvPr id="6"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496" y="1008"/>
              <a:ext cx="576"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ON</a:t>
              </a:r>
            </a:p>
          </p:txBody>
        </p:sp>
        <p:sp>
          <p:nvSpPr>
            <p:cNvPr id="8" name="Text Box 6"/>
            <p:cNvSpPr txBox="1">
              <a:spLocks noChangeArrowheads="1"/>
            </p:cNvSpPr>
            <p:nvPr/>
          </p:nvSpPr>
          <p:spPr bwMode="auto">
            <a:xfrm>
              <a:off x="2496" y="2353"/>
              <a:ext cx="739"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OFF</a:t>
              </a:r>
            </a:p>
          </p:txBody>
        </p:sp>
      </p:grpSp>
      <p:sp>
        <p:nvSpPr>
          <p:cNvPr id="9" name="TextBox 8"/>
          <p:cNvSpPr txBox="1">
            <a:spLocks noChangeArrowheads="1"/>
          </p:cNvSpPr>
          <p:nvPr/>
        </p:nvSpPr>
        <p:spPr bwMode="auto">
          <a:xfrm>
            <a:off x="1790700" y="5109369"/>
            <a:ext cx="556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tabLst>
                <a:tab pos="3205163" algn="l"/>
              </a:tabLst>
              <a:defRPr sz="2000" b="1">
                <a:solidFill>
                  <a:schemeClr val="tx1"/>
                </a:solidFill>
                <a:latin typeface="Arial" panose="020B0604020202020204" pitchFamily="34" charset="0"/>
              </a:defRPr>
            </a:lvl1pPr>
            <a:lvl2pPr marL="742950" indent="-285750">
              <a:spcBef>
                <a:spcPct val="20000"/>
              </a:spcBef>
              <a:buChar char="–"/>
              <a:tabLst>
                <a:tab pos="3205163" algn="l"/>
              </a:tabLst>
              <a:defRPr sz="2000">
                <a:solidFill>
                  <a:schemeClr val="tx1"/>
                </a:solidFill>
                <a:latin typeface="Arial" panose="020B0604020202020204" pitchFamily="34" charset="0"/>
              </a:defRPr>
            </a:lvl2pPr>
            <a:lvl3pPr marL="1143000" indent="-228600">
              <a:spcBef>
                <a:spcPct val="20000"/>
              </a:spcBef>
              <a:buChar char="•"/>
              <a:tabLst>
                <a:tab pos="3205163" algn="l"/>
              </a:tabLst>
              <a:defRPr>
                <a:solidFill>
                  <a:schemeClr val="tx1"/>
                </a:solidFill>
                <a:latin typeface="Arial" panose="020B0604020202020204" pitchFamily="34" charset="0"/>
              </a:defRPr>
            </a:lvl3pPr>
            <a:lvl4pPr marL="1600200" indent="-228600">
              <a:spcBef>
                <a:spcPct val="20000"/>
              </a:spcBef>
              <a:buChar char="–"/>
              <a:tabLst>
                <a:tab pos="3205163" algn="l"/>
              </a:tabLst>
              <a:defRPr>
                <a:solidFill>
                  <a:schemeClr val="tx1"/>
                </a:solidFill>
                <a:latin typeface="Arial" panose="020B0604020202020204" pitchFamily="34" charset="0"/>
              </a:defRPr>
            </a:lvl4pPr>
            <a:lvl5pPr marL="2057400" indent="-228600">
              <a:spcBef>
                <a:spcPct val="20000"/>
              </a:spcBef>
              <a:buChar char="»"/>
              <a:tabLst>
                <a:tab pos="320516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9pPr>
          </a:lstStyle>
          <a:p>
            <a:pPr algn="ctr">
              <a:spcBef>
                <a:spcPct val="0"/>
              </a:spcBef>
              <a:buNone/>
            </a:pPr>
            <a:r>
              <a:rPr lang="en-US" altLang="en-US" sz="1800" b="0" dirty="0"/>
              <a:t>Contact </a:t>
            </a:r>
            <a:r>
              <a:rPr lang="en-US" altLang="en-US" sz="1800" b="0" dirty="0">
                <a:hlinkClick r:id="rId3"/>
              </a:rPr>
              <a:t>ERS@ercot.com</a:t>
            </a:r>
            <a:r>
              <a:rPr lang="en-US" altLang="en-US" sz="1800" b="0" dirty="0"/>
              <a:t> with additional questions</a:t>
            </a:r>
          </a:p>
        </p:txBody>
      </p:sp>
    </p:spTree>
    <p:extLst>
      <p:ext uri="{BB962C8B-B14F-4D97-AF65-F5344CB8AC3E}">
        <p14:creationId xmlns:p14="http://schemas.microsoft.com/office/powerpoint/2010/main" val="297115977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27996</TotalTime>
  <Words>166</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Britannic Bold</vt:lpstr>
      <vt:lpstr>Calibri</vt:lpstr>
      <vt:lpstr>1_Custom Design</vt:lpstr>
      <vt:lpstr>Office Theme</vt:lpstr>
      <vt:lpstr>PowerPoint Presentation</vt:lpstr>
      <vt:lpstr>NPRR 1082</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Barati, Camron</cp:lastModifiedBy>
  <cp:revision>445</cp:revision>
  <cp:lastPrinted>2020-02-20T00:38:16Z</cp:lastPrinted>
  <dcterms:created xsi:type="dcterms:W3CDTF">2016-01-21T15:20:31Z</dcterms:created>
  <dcterms:modified xsi:type="dcterms:W3CDTF">2021-07-27T15:53:08Z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