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  <p:sldMasterId id="2147483846" r:id="rId2"/>
    <p:sldMasterId id="2147483858" r:id="rId3"/>
    <p:sldMasterId id="2147483870" r:id="rId4"/>
  </p:sldMasterIdLst>
  <p:notesMasterIdLst>
    <p:notesMasterId r:id="rId23"/>
  </p:notesMasterIdLst>
  <p:sldIdLst>
    <p:sldId id="256" r:id="rId5"/>
    <p:sldId id="257" r:id="rId6"/>
    <p:sldId id="271" r:id="rId7"/>
    <p:sldId id="307" r:id="rId8"/>
    <p:sldId id="308" r:id="rId9"/>
    <p:sldId id="269" r:id="rId10"/>
    <p:sldId id="270" r:id="rId11"/>
    <p:sldId id="309" r:id="rId12"/>
    <p:sldId id="310" r:id="rId13"/>
    <p:sldId id="260" r:id="rId14"/>
    <p:sldId id="313" r:id="rId15"/>
    <p:sldId id="272" r:id="rId16"/>
    <p:sldId id="314" r:id="rId17"/>
    <p:sldId id="311" r:id="rId18"/>
    <p:sldId id="312" r:id="rId19"/>
    <p:sldId id="304" r:id="rId20"/>
    <p:sldId id="315" r:id="rId21"/>
    <p:sldId id="30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3" autoAdjust="0"/>
    <p:restoredTop sz="90952" autoAdjust="0"/>
  </p:normalViewPr>
  <p:slideViewPr>
    <p:cSldViewPr snapToGrid="0">
      <p:cViewPr varScale="1">
        <p:scale>
          <a:sx n="104" d="100"/>
          <a:sy n="104" d="100"/>
        </p:scale>
        <p:origin x="5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65B2F-F21E-4F77-989B-FF40EED96EB5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17F5-F7E7-4082-A0B7-487022105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05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686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458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798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00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510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269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091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18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38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90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8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85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938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83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955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17F5-F7E7-4082-A0B7-487022105C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490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265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6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16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93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63527"/>
            <a:ext cx="10058400" cy="1450757"/>
          </a:xfrm>
        </p:spPr>
        <p:txBody>
          <a:bodyPr/>
          <a:lstStyle>
            <a:lvl1pPr marL="0">
              <a:defRPr u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06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14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92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01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6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94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37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515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617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7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09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238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2594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314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630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3541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805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6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0747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0704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183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652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618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079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235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147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30531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576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5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16369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362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343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3954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828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370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64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78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81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60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85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9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801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4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33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88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A29B3E-34B0-4887-8974-26878BAFF8D7}" type="datetimeFigureOut">
              <a:rPr lang="en-US" smtClean="0"/>
              <a:t>2021-07-29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BE9FF1D-E430-4A7B-9C11-1DEC9AAA44F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637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5772" y="571500"/>
            <a:ext cx="11500455" cy="1828800"/>
          </a:xfrm>
        </p:spPr>
        <p:txBody>
          <a:bodyPr anchor="ctr">
            <a:noAutofit/>
          </a:bodyPr>
          <a:lstStyle/>
          <a:p>
            <a:pPr algn="ctr"/>
            <a:r>
              <a:rPr lang="en-US" sz="6000" b="1" dirty="0"/>
              <a:t>System Protection Working Group</a:t>
            </a:r>
            <a:br>
              <a:rPr lang="en-US" sz="6000" b="1" dirty="0"/>
            </a:br>
            <a:r>
              <a:rPr lang="en-US" sz="6000" b="1" dirty="0"/>
              <a:t>(SPWG)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3056" y="4760305"/>
            <a:ext cx="9005888" cy="1183295"/>
          </a:xfrm>
        </p:spPr>
        <p:txBody>
          <a:bodyPr anchor="ctr">
            <a:noAutofit/>
          </a:bodyPr>
          <a:lstStyle/>
          <a:p>
            <a:pPr algn="ctr"/>
            <a:r>
              <a:rPr lang="en-US" sz="2000" b="1" dirty="0"/>
              <a:t>AUGUST 5</a:t>
            </a:r>
            <a:r>
              <a:rPr lang="en-US" sz="2000" b="1" baseline="30000" dirty="0"/>
              <a:t>TH</a:t>
            </a:r>
            <a:r>
              <a:rPr lang="en-US" sz="2000" b="1" dirty="0"/>
              <a:t>, 2021</a:t>
            </a:r>
          </a:p>
          <a:p>
            <a:pPr algn="ctr"/>
            <a:r>
              <a:rPr lang="en-US" sz="2000" b="1" dirty="0"/>
              <a:t>Chair: Vincent Roberts, P.E.</a:t>
            </a:r>
          </a:p>
          <a:p>
            <a:pPr algn="ctr"/>
            <a:r>
              <a:rPr lang="en-US" sz="2000" b="1" dirty="0"/>
              <a:t>Vice-Chair: Glenn Callaghan, P.E.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9758B5C-2ECD-46D3-BCB9-43203909932D}"/>
              </a:ext>
            </a:extLst>
          </p:cNvPr>
          <p:cNvSpPr txBox="1">
            <a:spLocks/>
          </p:cNvSpPr>
          <p:nvPr/>
        </p:nvSpPr>
        <p:spPr>
          <a:xfrm>
            <a:off x="345772" y="2632320"/>
            <a:ext cx="11500455" cy="13808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/>
              <a:t>Update to ROS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0F3195B-A4B7-48E8-840A-9AC721FC20B6}"/>
              </a:ext>
            </a:extLst>
          </p:cNvPr>
          <p:cNvCxnSpPr>
            <a:cxnSpLocks/>
          </p:cNvCxnSpPr>
          <p:nvPr/>
        </p:nvCxnSpPr>
        <p:spPr>
          <a:xfrm>
            <a:off x="438150" y="4245220"/>
            <a:ext cx="11306175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481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719943" y="762000"/>
            <a:ext cx="8686800" cy="5943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/>
              <a:t>Summary of Human Performance Issues noted for 2021 Q1: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138kV line breaker tripped due to incorrect CCVT field wiring in the voltage polarizing circuit of the ground directional relays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138kV breaker tripped due to incorrect DC wiring. Wire was not removed as shown on prints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345kV breaker tripped and reclosed twice for a fault and relay declared a breaker failure condition due to and incorrect design in the breaker close circuit and anti-pump relay scheme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138kV breaker tripped due to incorrect ground time overcurrent torque control settings</a:t>
            </a:r>
          </a:p>
          <a:p>
            <a:pPr marL="285750" indent="-285750" algn="l">
              <a:buFontTx/>
              <a:buChar char="-"/>
            </a:pPr>
            <a:endParaRPr lang="en-US" sz="1600" dirty="0"/>
          </a:p>
          <a:p>
            <a:pPr marL="285750" indent="-285750" algn="l">
              <a:buFontTx/>
              <a:buChar char="-"/>
            </a:pPr>
            <a:endParaRPr lang="en-US" sz="1600" dirty="0"/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Failure to Trip/Slow Trip </a:t>
            </a:r>
            <a:r>
              <a:rPr lang="en-US" sz="1600" dirty="0" err="1"/>
              <a:t>Misoperations</a:t>
            </a:r>
            <a:r>
              <a:rPr lang="en-US" sz="1600" dirty="0"/>
              <a:t> in 2021 Q1: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One 138kV breaker of a double-bus-double breaker scheme was off-line due to scheduled maintenance. Due to design, DC control power to overcurrent relays was fed from breaker trip power. Fault occurred on circuit and overcurrent relays failed to operate.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Generator breaker failed to trip due to failed G60 relay with an active system failure alarm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905000" y="18197"/>
            <a:ext cx="8316686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Protection System </a:t>
            </a:r>
            <a:r>
              <a:rPr lang="en-US" sz="2800" dirty="0" err="1"/>
              <a:t>Misoperations</a:t>
            </a:r>
            <a:r>
              <a:rPr lang="en-US" sz="2800" dirty="0"/>
              <a:t> 2021 Q1</a:t>
            </a:r>
          </a:p>
        </p:txBody>
      </p:sp>
    </p:spTree>
    <p:extLst>
      <p:ext uri="{BB962C8B-B14F-4D97-AF65-F5344CB8AC3E}">
        <p14:creationId xmlns:p14="http://schemas.microsoft.com/office/powerpoint/2010/main" val="1655223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069520A-1939-4202-AABD-30C856C998F8}"/>
              </a:ext>
            </a:extLst>
          </p:cNvPr>
          <p:cNvSpPr txBox="1">
            <a:spLocks/>
          </p:cNvSpPr>
          <p:nvPr/>
        </p:nvSpPr>
        <p:spPr>
          <a:xfrm>
            <a:off x="345772" y="2028825"/>
            <a:ext cx="11500455" cy="18288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/>
              <a:t>Cold Weather Event</a:t>
            </a:r>
          </a:p>
          <a:p>
            <a:pPr algn="ctr"/>
            <a:r>
              <a:rPr lang="en-US" sz="6000" b="1" dirty="0"/>
              <a:t>Relay </a:t>
            </a:r>
            <a:r>
              <a:rPr lang="en-US" sz="6000" b="1" dirty="0" err="1"/>
              <a:t>Misoperations</a:t>
            </a:r>
            <a:endParaRPr lang="en-US" sz="6000" b="1" dirty="0"/>
          </a:p>
          <a:p>
            <a:pPr algn="ctr"/>
            <a:endParaRPr lang="en-US" sz="2800" b="1" dirty="0">
              <a:solidFill>
                <a:srgbClr val="FF0000"/>
              </a:solidFill>
            </a:endParaRPr>
          </a:p>
          <a:p>
            <a:pPr algn="ctr"/>
            <a:r>
              <a:rPr lang="en-US" sz="6000" b="1" dirty="0">
                <a:solidFill>
                  <a:srgbClr val="002060"/>
                </a:solidFill>
              </a:rPr>
              <a:t>February 2021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544FA14-8B74-4A8B-843E-CD1A406A56F3}"/>
              </a:ext>
            </a:extLst>
          </p:cNvPr>
          <p:cNvCxnSpPr>
            <a:cxnSpLocks/>
          </p:cNvCxnSpPr>
          <p:nvPr/>
        </p:nvCxnSpPr>
        <p:spPr>
          <a:xfrm>
            <a:off x="438150" y="4245220"/>
            <a:ext cx="11306175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018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719943" y="762000"/>
            <a:ext cx="8686800" cy="5943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/>
              <a:t>Summary of </a:t>
            </a:r>
            <a:r>
              <a:rPr lang="en-US" sz="1600" dirty="0" err="1"/>
              <a:t>Misoperations</a:t>
            </a:r>
            <a:r>
              <a:rPr lang="en-US" sz="1600" dirty="0"/>
              <a:t> Occurring Feb 11-18, 2021: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138kV breaker tripped due to incorrect DC wiring. Wire was not removed as shown on prints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138kV line </a:t>
            </a:r>
            <a:r>
              <a:rPr lang="en-US" sz="1600" dirty="0" err="1"/>
              <a:t>misoperated</a:t>
            </a:r>
            <a:r>
              <a:rPr lang="en-US" sz="1600" dirty="0"/>
              <a:t> due to directional detection elements not adequate for a weak source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138kV line </a:t>
            </a:r>
            <a:r>
              <a:rPr lang="en-US" sz="1600" dirty="0" err="1"/>
              <a:t>misoperated</a:t>
            </a:r>
            <a:r>
              <a:rPr lang="en-US" sz="1600" dirty="0"/>
              <a:t> due to loss/chatter on power line carrier signal (3 separate events)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Generator tripped due to a failed negative sequence relay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Solar plant tripped due to corrosion on 35kV PT wiring and fuses causing incorrect voltage signal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Generator tripped due to blown fuses on 4160V aux equipment breaker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138kV bus tripped due to burned CT wiring feeding the bus differential relays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345kV breaker tripped and reclosed twice for a fault and relay declared a breaker failure condition due to and incorrect design in the breaker close circuit and anti-pump relay scheme</a:t>
            </a:r>
          </a:p>
          <a:p>
            <a:pPr marL="285750" indent="-285750" algn="l">
              <a:buFontTx/>
              <a:buChar char="-"/>
            </a:pPr>
            <a:r>
              <a:rPr lang="en-US" sz="1600" dirty="0"/>
              <a:t>138kV bus tripped due to failed lockout relay faceplate circuit board</a:t>
            </a:r>
          </a:p>
          <a:p>
            <a:pPr marL="285750" indent="-285750" algn="l">
              <a:buFontTx/>
              <a:buChar char="-"/>
            </a:pPr>
            <a:endParaRPr lang="en-US" sz="1600" dirty="0"/>
          </a:p>
          <a:p>
            <a:pPr marL="285750" indent="-285750" algn="l">
              <a:buFontTx/>
              <a:buChar char="-"/>
            </a:pPr>
            <a:endParaRPr lang="en-US" sz="1600" dirty="0"/>
          </a:p>
          <a:p>
            <a:pPr marL="285750" indent="-285750" algn="l">
              <a:buFontTx/>
              <a:buChar char="-"/>
            </a:pPr>
            <a:endParaRPr lang="en-US" sz="16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905000" y="18197"/>
            <a:ext cx="8316686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Protection System </a:t>
            </a:r>
            <a:r>
              <a:rPr lang="en-US" sz="2800" dirty="0" err="1"/>
              <a:t>Misoperations</a:t>
            </a:r>
            <a:r>
              <a:rPr lang="en-US" sz="2800" dirty="0"/>
              <a:t> </a:t>
            </a:r>
            <a:r>
              <a:rPr lang="en-US" sz="2800" b="1" dirty="0"/>
              <a:t>Feb 2021</a:t>
            </a:r>
          </a:p>
        </p:txBody>
      </p:sp>
    </p:spTree>
    <p:extLst>
      <p:ext uri="{BB962C8B-B14F-4D97-AF65-F5344CB8AC3E}">
        <p14:creationId xmlns:p14="http://schemas.microsoft.com/office/powerpoint/2010/main" val="846422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069520A-1939-4202-AABD-30C856C998F8}"/>
              </a:ext>
            </a:extLst>
          </p:cNvPr>
          <p:cNvSpPr txBox="1">
            <a:spLocks/>
          </p:cNvSpPr>
          <p:nvPr/>
        </p:nvSpPr>
        <p:spPr>
          <a:xfrm>
            <a:off x="345772" y="2028825"/>
            <a:ext cx="11500455" cy="18288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/>
              <a:t>Annual Report</a:t>
            </a:r>
          </a:p>
          <a:p>
            <a:pPr algn="ctr"/>
            <a:r>
              <a:rPr lang="en-US" sz="5400" i="1" dirty="0" err="1"/>
              <a:t>Misoperations</a:t>
            </a:r>
            <a:r>
              <a:rPr lang="en-US" sz="5400" i="1" dirty="0"/>
              <a:t> Caused by Relay Failure</a:t>
            </a:r>
          </a:p>
          <a:p>
            <a:pPr algn="ctr"/>
            <a:endParaRPr lang="en-US" sz="2800" i="1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544FA14-8B74-4A8B-843E-CD1A406A56F3}"/>
              </a:ext>
            </a:extLst>
          </p:cNvPr>
          <p:cNvCxnSpPr>
            <a:cxnSpLocks/>
          </p:cNvCxnSpPr>
          <p:nvPr/>
        </p:nvCxnSpPr>
        <p:spPr>
          <a:xfrm>
            <a:off x="438150" y="4245220"/>
            <a:ext cx="11306175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603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113964" y="981397"/>
          <a:ext cx="3835398" cy="36518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5913">
                  <a:extLst>
                    <a:ext uri="{9D8B030D-6E8A-4147-A177-3AD203B41FA5}">
                      <a16:colId xmlns:a16="http://schemas.microsoft.com/office/drawing/2014/main" val="3409286281"/>
                    </a:ext>
                  </a:extLst>
                </a:gridCol>
                <a:gridCol w="1380392">
                  <a:extLst>
                    <a:ext uri="{9D8B030D-6E8A-4147-A177-3AD203B41FA5}">
                      <a16:colId xmlns:a16="http://schemas.microsoft.com/office/drawing/2014/main" val="2655465770"/>
                    </a:ext>
                  </a:extLst>
                </a:gridCol>
                <a:gridCol w="1399093">
                  <a:extLst>
                    <a:ext uri="{9D8B030D-6E8A-4147-A177-3AD203B41FA5}">
                      <a16:colId xmlns:a16="http://schemas.microsoft.com/office/drawing/2014/main" val="375880941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sng" strike="noStrike" dirty="0">
                          <a:effectLst/>
                        </a:rPr>
                        <a:t>Manufacturer</a:t>
                      </a:r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sng" strike="noStrike" dirty="0">
                          <a:effectLst/>
                        </a:rPr>
                        <a:t>Relay Type</a:t>
                      </a:r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3-Year (2018-2020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94079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GE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B30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960237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B90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55314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BDD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88054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CFD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727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D60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457498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GE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DBF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83818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GE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F35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27744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FANUC PLC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42444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G60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787946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GCX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77226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ICW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0779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L90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24221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SAM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35845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SBC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47699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SLY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3655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SPD11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52329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616883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5062" y="4731215"/>
          <a:ext cx="3804892" cy="1920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9910">
                  <a:extLst>
                    <a:ext uri="{9D8B030D-6E8A-4147-A177-3AD203B41FA5}">
                      <a16:colId xmlns:a16="http://schemas.microsoft.com/office/drawing/2014/main" val="3560111818"/>
                    </a:ext>
                  </a:extLst>
                </a:gridCol>
                <a:gridCol w="1148759">
                  <a:extLst>
                    <a:ext uri="{9D8B030D-6E8A-4147-A177-3AD203B41FA5}">
                      <a16:colId xmlns:a16="http://schemas.microsoft.com/office/drawing/2014/main" val="3434860826"/>
                    </a:ext>
                  </a:extLst>
                </a:gridCol>
                <a:gridCol w="1376223">
                  <a:extLst>
                    <a:ext uri="{9D8B030D-6E8A-4147-A177-3AD203B41FA5}">
                      <a16:colId xmlns:a16="http://schemas.microsoft.com/office/drawing/2014/main" val="694508706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sng" strike="noStrike" dirty="0">
                          <a:effectLst/>
                        </a:rPr>
                        <a:t>Manufacturer</a:t>
                      </a:r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sng" strike="noStrike" dirty="0">
                          <a:effectLst/>
                        </a:rPr>
                        <a:t>Relay Type</a:t>
                      </a:r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3-Year(2018-2020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931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SEL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311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1896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SEL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321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97458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351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2816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411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38472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421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147951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451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7947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SEL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387/487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2398032"/>
                  </a:ext>
                </a:extLst>
              </a:tr>
              <a:tr h="12448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551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441242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113963" y="4933145"/>
          <a:ext cx="3804893" cy="17183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7201">
                  <a:extLst>
                    <a:ext uri="{9D8B030D-6E8A-4147-A177-3AD203B41FA5}">
                      <a16:colId xmlns:a16="http://schemas.microsoft.com/office/drawing/2014/main" val="1857326952"/>
                    </a:ext>
                  </a:extLst>
                </a:gridCol>
                <a:gridCol w="1332821">
                  <a:extLst>
                    <a:ext uri="{9D8B030D-6E8A-4147-A177-3AD203B41FA5}">
                      <a16:colId xmlns:a16="http://schemas.microsoft.com/office/drawing/2014/main" val="4042387442"/>
                    </a:ext>
                  </a:extLst>
                </a:gridCol>
                <a:gridCol w="1214871">
                  <a:extLst>
                    <a:ext uri="{9D8B030D-6E8A-4147-A177-3AD203B41FA5}">
                      <a16:colId xmlns:a16="http://schemas.microsoft.com/office/drawing/2014/main" val="205694401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sng" strike="noStrike" dirty="0">
                          <a:effectLst/>
                        </a:rPr>
                        <a:t>Manufacturer</a:t>
                      </a:r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sng" strike="noStrike" dirty="0">
                          <a:effectLst/>
                        </a:rPr>
                        <a:t>Relay Type</a:t>
                      </a:r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3-Year (2018-2020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87757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Basler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BE1-50BF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47954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Beckwith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M3425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09831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Beckwith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M3430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36922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Electroswitch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Lockout relay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67501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Qualitrol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SPR or Pressure Relief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02585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RFL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RFL9300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7363273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5062" y="981397"/>
          <a:ext cx="3835399" cy="3459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3682">
                  <a:extLst>
                    <a:ext uri="{9D8B030D-6E8A-4147-A177-3AD203B41FA5}">
                      <a16:colId xmlns:a16="http://schemas.microsoft.com/office/drawing/2014/main" val="2679583719"/>
                    </a:ext>
                  </a:extLst>
                </a:gridCol>
                <a:gridCol w="1097741">
                  <a:extLst>
                    <a:ext uri="{9D8B030D-6E8A-4147-A177-3AD203B41FA5}">
                      <a16:colId xmlns:a16="http://schemas.microsoft.com/office/drawing/2014/main" val="1160178349"/>
                    </a:ext>
                  </a:extLst>
                </a:gridCol>
                <a:gridCol w="1353976">
                  <a:extLst>
                    <a:ext uri="{9D8B030D-6E8A-4147-A177-3AD203B41FA5}">
                      <a16:colId xmlns:a16="http://schemas.microsoft.com/office/drawing/2014/main" val="61485299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sng" strike="noStrike" dirty="0">
                          <a:effectLst/>
                        </a:rPr>
                        <a:t>Manufacturer</a:t>
                      </a:r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sng" strike="noStrike" dirty="0">
                          <a:effectLst/>
                        </a:rPr>
                        <a:t>Relay Type</a:t>
                      </a:r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3-Year (2018-2020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26809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59318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HCB-1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515902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HU-1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92401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IRD-9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41892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IRP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810724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ITH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7063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KA-4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160066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77871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KD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14067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69949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KLF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23423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KRP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28533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LCB-II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92919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MDAR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44070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REL-512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437407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1879496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1790" y="160421"/>
            <a:ext cx="9649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Relay Failures Resulting in a </a:t>
            </a:r>
            <a:r>
              <a:rPr lang="en-US" dirty="0" err="1"/>
              <a:t>Misoperation</a:t>
            </a:r>
            <a:endParaRPr lang="en-US" dirty="0"/>
          </a:p>
          <a:p>
            <a:pPr algn="ctr"/>
            <a:r>
              <a:rPr lang="en-US" dirty="0"/>
              <a:t>Period:  2018-2020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323" y="160420"/>
            <a:ext cx="2685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Notes:</a:t>
            </a:r>
          </a:p>
          <a:p>
            <a:pPr marL="342900" indent="-342900">
              <a:buAutoNum type="arabicPeriod"/>
            </a:pPr>
            <a:r>
              <a:rPr lang="en-US" sz="1200" dirty="0"/>
              <a:t>This data should not be used as an indicator of relay failure rates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222044" y="188007"/>
          <a:ext cx="3804894" cy="2308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4618">
                  <a:extLst>
                    <a:ext uri="{9D8B030D-6E8A-4147-A177-3AD203B41FA5}">
                      <a16:colId xmlns:a16="http://schemas.microsoft.com/office/drawing/2014/main" val="3081444491"/>
                    </a:ext>
                  </a:extLst>
                </a:gridCol>
                <a:gridCol w="1810276">
                  <a:extLst>
                    <a:ext uri="{9D8B030D-6E8A-4147-A177-3AD203B41FA5}">
                      <a16:colId xmlns:a16="http://schemas.microsoft.com/office/drawing/2014/main" val="246903168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latin typeface="+mn-lt"/>
                        </a:rPr>
                        <a:t>Relay Failures by Scheme</a:t>
                      </a:r>
                      <a:endParaRPr lang="en-US" sz="1200" b="0" i="0" u="sng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3-Year (2018-2020)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097231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Step Distance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326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DCB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390508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POR/POTT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0036607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DUTT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831095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Phase Comparison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295376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Line Current Differential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737752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Differential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690034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DTT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9189298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Breaker Failure</a:t>
                      </a:r>
                      <a:endParaRPr lang="en-US" sz="12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449279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Other</a:t>
                      </a:r>
                      <a:endParaRPr lang="en-US" sz="12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2253033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No data</a:t>
                      </a:r>
                      <a:endParaRPr lang="en-US" sz="12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1012329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8222044" y="2807339"/>
          <a:ext cx="3804894" cy="2857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41259">
                  <a:extLst>
                    <a:ext uri="{9D8B030D-6E8A-4147-A177-3AD203B41FA5}">
                      <a16:colId xmlns:a16="http://schemas.microsoft.com/office/drawing/2014/main" val="1160630506"/>
                    </a:ext>
                  </a:extLst>
                </a:gridCol>
                <a:gridCol w="863635">
                  <a:extLst>
                    <a:ext uri="{9D8B030D-6E8A-4147-A177-3AD203B41FA5}">
                      <a16:colId xmlns:a16="http://schemas.microsoft.com/office/drawing/2014/main" val="25584041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latin typeface="+mn-lt"/>
                        </a:rPr>
                        <a:t>Relay Failures by Failure Mode</a:t>
                      </a:r>
                      <a:endParaRPr lang="en-US" sz="1200" b="0" i="0" u="sng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3-Year</a:t>
                      </a:r>
                    </a:p>
                    <a:p>
                      <a:pPr algn="l" fontAlgn="b"/>
                      <a:r>
                        <a:rPr lang="en-US" sz="12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(2018-2020)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540159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Relay - Power Supply Failure/Malfunction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536011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Relay - AC I/O Module Failure/Malfunction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739621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Relay - Digital I/O Module Failure/Malfunction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81646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Relay - Communication Module Failure/Malfunction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97726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Relay - Self-Diagnostic Failure/Malfunction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800843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Relay - CPU Processor Failure/Malfunction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90624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Relay - Incorrect Manufacturer Programming ('Bug')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56155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Relay - Incorrect Manufacturer Design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177882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Relay - Unknown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320313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Relay - Other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198656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No data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5107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8215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EA69F8A-BAA2-4A81-8D4F-202949DF2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79" y="578734"/>
            <a:ext cx="8449481" cy="555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983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90550" y="295275"/>
            <a:ext cx="10991850" cy="927100"/>
          </a:xfrm>
        </p:spPr>
        <p:txBody>
          <a:bodyPr>
            <a:noAutofit/>
          </a:bodyPr>
          <a:lstStyle/>
          <a:p>
            <a:r>
              <a:rPr lang="en-US" sz="4400" b="1" dirty="0"/>
              <a:t>Aspen </a:t>
            </a:r>
            <a:r>
              <a:rPr lang="en-US" sz="4400" b="1" dirty="0" err="1"/>
              <a:t>OneLiner</a:t>
            </a:r>
            <a:r>
              <a:rPr lang="en-US" sz="4400" b="1" dirty="0"/>
              <a:t> V15 Release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08C0561-9AD2-4971-91D8-35DA08A70C43}"/>
              </a:ext>
            </a:extLst>
          </p:cNvPr>
          <p:cNvCxnSpPr>
            <a:cxnSpLocks/>
          </p:cNvCxnSpPr>
          <p:nvPr/>
        </p:nvCxnSpPr>
        <p:spPr>
          <a:xfrm>
            <a:off x="676275" y="1222375"/>
            <a:ext cx="10906125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B2D1E26-9F1F-4C31-89DF-305E8E042229}"/>
              </a:ext>
            </a:extLst>
          </p:cNvPr>
          <p:cNvSpPr txBox="1"/>
          <p:nvPr/>
        </p:nvSpPr>
        <p:spPr>
          <a:xfrm>
            <a:off x="676274" y="1420758"/>
            <a:ext cx="1069657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ASPEN </a:t>
            </a:r>
            <a:r>
              <a:rPr lang="en-US" sz="2400" dirty="0" err="1"/>
              <a:t>OneLiner</a:t>
            </a:r>
            <a:r>
              <a:rPr lang="en-US" sz="2400" dirty="0"/>
              <a:t>™ V15.3 was released in early July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ERCOT and SPWG discussed new features, challenges, potential issues, and questions related to V15.3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SPWG members will continue to evaluate between now and the November 2021 SPWG meeting for potential adoption in the November 10th meeting.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If adopted, SPWG will work with ERCOT to revise the ERCOT Short Circuit Case Building Procedure Manual to reflect the new version for the 2022 case building process.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61497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90550" y="295275"/>
            <a:ext cx="10991850" cy="927100"/>
          </a:xfrm>
        </p:spPr>
        <p:txBody>
          <a:bodyPr>
            <a:noAutofit/>
          </a:bodyPr>
          <a:lstStyle/>
          <a:p>
            <a:r>
              <a:rPr lang="en-US" sz="3600" b="1" dirty="0"/>
              <a:t>Emergency Condition List: Underfrequency Relay Setpoints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08C0561-9AD2-4971-91D8-35DA08A70C43}"/>
              </a:ext>
            </a:extLst>
          </p:cNvPr>
          <p:cNvCxnSpPr>
            <a:cxnSpLocks/>
          </p:cNvCxnSpPr>
          <p:nvPr/>
        </p:nvCxnSpPr>
        <p:spPr>
          <a:xfrm>
            <a:off x="676275" y="1222375"/>
            <a:ext cx="10906125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B2D1E26-9F1F-4C31-89DF-305E8E042229}"/>
              </a:ext>
            </a:extLst>
          </p:cNvPr>
          <p:cNvSpPr txBox="1"/>
          <p:nvPr/>
        </p:nvSpPr>
        <p:spPr>
          <a:xfrm>
            <a:off x="676274" y="1420758"/>
            <a:ext cx="10696575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SPWG discussed the TAC Emergency Conditions List Item #30 request: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0" i="1" u="none" strike="noStrike" dirty="0">
                <a:solidFill>
                  <a:srgbClr val="000000"/>
                </a:solidFill>
                <a:effectLst/>
              </a:rPr>
              <a:t>Frequency Relay Points: Analyze load shed responsibilities related to frequencies for generation and load and ensure alignment</a:t>
            </a:r>
            <a:r>
              <a:rPr lang="en-US" sz="2400" i="1" dirty="0"/>
              <a:t>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SPWG created an action item to review this request and continue to monitor for updates related to ongoing NOGRRs and other requests.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04923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66799" y="590302"/>
            <a:ext cx="10058400" cy="9271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End of SPWG Presentation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2D1E26-9F1F-4C31-89DF-305E8E042229}"/>
              </a:ext>
            </a:extLst>
          </p:cNvPr>
          <p:cNvSpPr txBox="1"/>
          <p:nvPr/>
        </p:nvSpPr>
        <p:spPr>
          <a:xfrm>
            <a:off x="1409699" y="2076449"/>
            <a:ext cx="93726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dirty="0"/>
              <a:t>Next Meeting Scheduled for November 10</a:t>
            </a:r>
            <a:r>
              <a:rPr lang="en-US" sz="2400" baseline="30000" dirty="0"/>
              <a:t>th</a:t>
            </a:r>
            <a:r>
              <a:rPr lang="en-US" sz="2400" dirty="0"/>
              <a:t> &amp; 11</a:t>
            </a:r>
            <a:r>
              <a:rPr lang="en-US" sz="2400" baseline="30000" dirty="0"/>
              <a:t>th</a:t>
            </a:r>
            <a:r>
              <a:rPr lang="en-US" sz="2400" dirty="0"/>
              <a:t>, 2021</a:t>
            </a:r>
          </a:p>
          <a:p>
            <a:pPr algn="ctr">
              <a:spcAft>
                <a:spcPts val="600"/>
              </a:spcAft>
            </a:pPr>
            <a:endParaRPr lang="en-US" sz="2400" dirty="0"/>
          </a:p>
          <a:p>
            <a:pPr algn="ctr">
              <a:spcAft>
                <a:spcPts val="600"/>
              </a:spcAft>
            </a:pPr>
            <a:r>
              <a:rPr lang="en-US" sz="2400" i="1" dirty="0"/>
              <a:t>ERCOT ROS Update will be Provided on December 2</a:t>
            </a:r>
            <a:r>
              <a:rPr lang="en-US" sz="2400" i="1" baseline="30000" dirty="0"/>
              <a:t>nd</a:t>
            </a:r>
            <a:r>
              <a:rPr lang="en-US" sz="2400" i="1" dirty="0"/>
              <a:t>, 2021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67BC6AF-6B43-40CC-958D-228F3269810D}"/>
              </a:ext>
            </a:extLst>
          </p:cNvPr>
          <p:cNvCxnSpPr>
            <a:cxnSpLocks/>
          </p:cNvCxnSpPr>
          <p:nvPr/>
        </p:nvCxnSpPr>
        <p:spPr>
          <a:xfrm>
            <a:off x="442912" y="4064245"/>
            <a:ext cx="11306175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7A7D45A-4EFC-4146-949D-2A03CA900AD8}"/>
              </a:ext>
            </a:extLst>
          </p:cNvPr>
          <p:cNvSpPr txBox="1"/>
          <p:nvPr/>
        </p:nvSpPr>
        <p:spPr>
          <a:xfrm>
            <a:off x="1409699" y="4448174"/>
            <a:ext cx="93726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dirty="0"/>
              <a:t>Thank You</a:t>
            </a:r>
          </a:p>
          <a:p>
            <a:pPr algn="ctr">
              <a:spcAft>
                <a:spcPts val="600"/>
              </a:spcAft>
            </a:pPr>
            <a:endParaRPr lang="en-US" sz="2400" dirty="0"/>
          </a:p>
          <a:p>
            <a:pPr algn="ctr">
              <a:spcAft>
                <a:spcPts val="600"/>
              </a:spcAft>
            </a:pPr>
            <a:r>
              <a:rPr lang="en-US" sz="2400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30744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76275" y="295275"/>
            <a:ext cx="10058400" cy="927100"/>
          </a:xfrm>
        </p:spPr>
        <p:txBody>
          <a:bodyPr>
            <a:normAutofit/>
          </a:bodyPr>
          <a:lstStyle/>
          <a:p>
            <a:r>
              <a:rPr lang="en-US" b="1" dirty="0"/>
              <a:t>SPWG Meeting Overview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08C0561-9AD2-4971-91D8-35DA08A70C43}"/>
              </a:ext>
            </a:extLst>
          </p:cNvPr>
          <p:cNvCxnSpPr>
            <a:cxnSpLocks/>
          </p:cNvCxnSpPr>
          <p:nvPr/>
        </p:nvCxnSpPr>
        <p:spPr>
          <a:xfrm>
            <a:off x="676275" y="1222375"/>
            <a:ext cx="6505575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B2D1E26-9F1F-4C31-89DF-305E8E042229}"/>
              </a:ext>
            </a:extLst>
          </p:cNvPr>
          <p:cNvSpPr txBox="1"/>
          <p:nvPr/>
        </p:nvSpPr>
        <p:spPr>
          <a:xfrm>
            <a:off x="1019175" y="1514474"/>
            <a:ext cx="93726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2</a:t>
            </a:r>
            <a:r>
              <a:rPr lang="en-US" sz="2400" baseline="30000" dirty="0"/>
              <a:t>nd</a:t>
            </a:r>
            <a:r>
              <a:rPr lang="en-US" sz="2400" dirty="0"/>
              <a:t> SPWG Meeting of 2021 was held on July 21</a:t>
            </a:r>
            <a:r>
              <a:rPr lang="en-US" sz="2400" baseline="30000" dirty="0"/>
              <a:t>st</a:t>
            </a:r>
            <a:r>
              <a:rPr lang="en-US" sz="2400" dirty="0"/>
              <a:t>, 2021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Topics Discussed: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2021 Q1 </a:t>
            </a:r>
            <a:r>
              <a:rPr lang="en-US" sz="2400" dirty="0" err="1"/>
              <a:t>Misoperation</a:t>
            </a:r>
            <a:r>
              <a:rPr lang="en-US" sz="2400" dirty="0"/>
              <a:t> Data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Annual Report on </a:t>
            </a:r>
            <a:r>
              <a:rPr lang="en-US" sz="2400" dirty="0" err="1"/>
              <a:t>Misoperations</a:t>
            </a:r>
            <a:r>
              <a:rPr lang="en-US" sz="2400" dirty="0"/>
              <a:t> Caused by Relay Failures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Misoperations</a:t>
            </a:r>
            <a:r>
              <a:rPr lang="en-US" sz="2400" dirty="0"/>
              <a:t> During February Cold Weather Event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New Aspen </a:t>
            </a:r>
            <a:r>
              <a:rPr lang="en-US" sz="2400" dirty="0" err="1"/>
              <a:t>OneLiner</a:t>
            </a:r>
            <a:r>
              <a:rPr lang="en-US" sz="2400" dirty="0"/>
              <a:t> V15 Software Release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Emergency Condition List Item: Frequency Relay Points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Next Meeting Scheduled for November 10</a:t>
            </a:r>
            <a:r>
              <a:rPr lang="en-US" sz="2400" baseline="30000" dirty="0"/>
              <a:t>th</a:t>
            </a:r>
            <a:r>
              <a:rPr lang="en-US" sz="2400" dirty="0"/>
              <a:t>-11</a:t>
            </a:r>
            <a:r>
              <a:rPr lang="en-US" sz="2400" baseline="30000" dirty="0"/>
              <a:t>th</a:t>
            </a:r>
            <a:r>
              <a:rPr lang="en-US" sz="2400" dirty="0"/>
              <a:t>, 2021</a:t>
            </a:r>
          </a:p>
        </p:txBody>
      </p:sp>
    </p:spTree>
    <p:extLst>
      <p:ext uri="{BB962C8B-B14F-4D97-AF65-F5344CB8AC3E}">
        <p14:creationId xmlns:p14="http://schemas.microsoft.com/office/powerpoint/2010/main" val="2090729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069520A-1939-4202-AABD-30C856C998F8}"/>
              </a:ext>
            </a:extLst>
          </p:cNvPr>
          <p:cNvSpPr txBox="1">
            <a:spLocks/>
          </p:cNvSpPr>
          <p:nvPr/>
        </p:nvSpPr>
        <p:spPr>
          <a:xfrm>
            <a:off x="345772" y="2028825"/>
            <a:ext cx="11500455" cy="18288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/>
              <a:t>Protection System </a:t>
            </a:r>
            <a:r>
              <a:rPr lang="en-US" sz="6000" b="1" dirty="0" err="1"/>
              <a:t>Misoperations</a:t>
            </a:r>
            <a:endParaRPr lang="en-US" sz="6000" b="1" dirty="0"/>
          </a:p>
          <a:p>
            <a:pPr algn="ctr"/>
            <a:endParaRPr lang="en-US" sz="2800" b="1" dirty="0">
              <a:solidFill>
                <a:srgbClr val="FF0000"/>
              </a:solidFill>
            </a:endParaRPr>
          </a:p>
          <a:p>
            <a:pPr algn="ctr"/>
            <a:r>
              <a:rPr lang="en-US" sz="6000" b="1" dirty="0">
                <a:solidFill>
                  <a:srgbClr val="FF0000"/>
                </a:solidFill>
              </a:rPr>
              <a:t>2021 Q1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544FA14-8B74-4A8B-843E-CD1A406A56F3}"/>
              </a:ext>
            </a:extLst>
          </p:cNvPr>
          <p:cNvCxnSpPr>
            <a:cxnSpLocks/>
          </p:cNvCxnSpPr>
          <p:nvPr/>
        </p:nvCxnSpPr>
        <p:spPr>
          <a:xfrm>
            <a:off x="438150" y="4245220"/>
            <a:ext cx="11306175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3789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1905000" y="18197"/>
            <a:ext cx="8316686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Protection System </a:t>
            </a:r>
            <a:r>
              <a:rPr lang="en-US" sz="2800" dirty="0" err="1"/>
              <a:t>Misoperations</a:t>
            </a:r>
            <a:r>
              <a:rPr lang="en-US" sz="2800" dirty="0"/>
              <a:t>:  2016-2021 Q1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DB7FFE4-C1BE-42A1-B252-AF1116976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101633"/>
            <a:ext cx="9144000" cy="4654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071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905000" y="18197"/>
            <a:ext cx="8316686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Protection System </a:t>
            </a:r>
            <a:r>
              <a:rPr lang="en-US" sz="2800" dirty="0" err="1"/>
              <a:t>Misoperations</a:t>
            </a:r>
            <a:r>
              <a:rPr lang="en-US" sz="2800" dirty="0"/>
              <a:t>:  2016-2021 Q1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E29FB2-69A5-419B-AF99-A617AA633C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123090"/>
            <a:ext cx="9144000" cy="4611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708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905000" y="18197"/>
            <a:ext cx="8316686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Protection System </a:t>
            </a:r>
            <a:r>
              <a:rPr lang="en-US" sz="2800" dirty="0" err="1"/>
              <a:t>Misoperations</a:t>
            </a:r>
            <a:r>
              <a:rPr lang="en-US" sz="2800" dirty="0"/>
              <a:t>:  2016-2021 Q1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A5F586-660C-4CC4-AEB7-9A658792E9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858383"/>
            <a:ext cx="9144000" cy="5141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087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905000" y="18197"/>
            <a:ext cx="8316686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Protection System </a:t>
            </a:r>
            <a:r>
              <a:rPr lang="en-US" sz="2800" dirty="0" err="1"/>
              <a:t>Misoperations</a:t>
            </a:r>
            <a:r>
              <a:rPr lang="en-US" sz="2800" dirty="0"/>
              <a:t>:  2016-2021 Q1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830602-C8D3-43B4-A610-0D37FA833E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828447"/>
            <a:ext cx="9144000" cy="5201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85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766861"/>
              </p:ext>
            </p:extLst>
          </p:nvPr>
        </p:nvGraphicFramePr>
        <p:xfrm>
          <a:off x="3835400" y="482493"/>
          <a:ext cx="4114800" cy="5893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80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75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493804647"/>
                    </a:ext>
                  </a:extLst>
                </a:gridCol>
              </a:tblGrid>
              <a:tr h="256218">
                <a:tc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2021 YTD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218">
                <a:tc rowSpan="4"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# of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</a:rPr>
                        <a:t>Misoperations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345 kV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138 kV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&lt; 100 kV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218">
                <a:tc rowSpan="5"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By Category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Failure to Trip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Slow Trip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Unnecessary Trip during Fault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Unnecessary Trip – Non Fault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SPS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6218">
                <a:tc rowSpan="4"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By Relay System Type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Electromechanical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Solid State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Microprocessor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Other/ 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6218">
                <a:tc rowSpan="9"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By Equipment Protected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Transformer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Generator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Shunt/Series Capacitor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Shunt/Series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effectLst/>
                        </a:rPr>
                        <a:t> Reactor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Dynamic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effectLst/>
                        </a:rPr>
                        <a:t> VAR system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Bus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Breaker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56218"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Other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6727796"/>
                  </a:ext>
                </a:extLst>
              </a:tr>
            </a:tbl>
          </a:graphicData>
        </a:graphic>
      </p:graphicFrame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320800" y="-362803"/>
            <a:ext cx="8316686" cy="914400"/>
          </a:xfrm>
        </p:spPr>
        <p:txBody>
          <a:bodyPr>
            <a:noAutofit/>
          </a:bodyPr>
          <a:lstStyle/>
          <a:p>
            <a:r>
              <a:rPr lang="en-US" sz="2800" dirty="0"/>
              <a:t>Protection System </a:t>
            </a:r>
            <a:r>
              <a:rPr lang="en-US" sz="2800" dirty="0" err="1"/>
              <a:t>Misoperations</a:t>
            </a:r>
            <a:r>
              <a:rPr lang="en-US" sz="2800" dirty="0"/>
              <a:t> – 2021 Q1</a:t>
            </a:r>
          </a:p>
        </p:txBody>
      </p:sp>
    </p:spTree>
    <p:extLst>
      <p:ext uri="{BB962C8B-B14F-4D97-AF65-F5344CB8AC3E}">
        <p14:creationId xmlns:p14="http://schemas.microsoft.com/office/powerpoint/2010/main" val="3724654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F748DF9-2B9B-4D89-8CD7-00DEE1376A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9924" y="947166"/>
            <a:ext cx="7312152" cy="4963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60740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1_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2_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4.xml><?xml version="1.0" encoding="utf-8"?>
<a:theme xmlns:a="http://schemas.openxmlformats.org/drawingml/2006/main" name="3_Retrospect">
  <a:themeElements>
    <a:clrScheme name="Retrospect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862</TotalTime>
  <Words>1053</Words>
  <Application>Microsoft Office PowerPoint</Application>
  <PresentationFormat>Widescreen</PresentationFormat>
  <Paragraphs>341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Retrospect</vt:lpstr>
      <vt:lpstr>1_Retrospect</vt:lpstr>
      <vt:lpstr>2_Retrospect</vt:lpstr>
      <vt:lpstr>3_Retrospect</vt:lpstr>
      <vt:lpstr>System Protection Working Group (SPWG)</vt:lpstr>
      <vt:lpstr>SPWG Meeting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Protection System Misoperations – 2021 Q1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Aspen OneLiner V15 Release</vt:lpstr>
      <vt:lpstr>Emergency Condition List: Underfrequency Relay Setpoints</vt:lpstr>
      <vt:lpstr>End of SPWG Presentation</vt:lpstr>
    </vt:vector>
  </TitlesOfParts>
  <Company>Austin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Protection Working Group (SPWG) Update to ROS</dc:title>
  <dc:creator>Karlik, John</dc:creator>
  <cp:lastModifiedBy>Roberts, Vincent</cp:lastModifiedBy>
  <cp:revision>59</cp:revision>
  <dcterms:created xsi:type="dcterms:W3CDTF">2020-04-09T23:35:20Z</dcterms:created>
  <dcterms:modified xsi:type="dcterms:W3CDTF">2021-07-29T19:46:39Z</dcterms:modified>
</cp:coreProperties>
</file>