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06F479C8-691E-4F6C-B69A-76A040BE3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7663486-5324-4081-A687-F1FF6E2F0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079D8-8253-4B01-A2E8-0CDE0484D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15" y="1298448"/>
            <a:ext cx="6452928" cy="3255264"/>
          </a:xfrm>
        </p:spPr>
        <p:txBody>
          <a:bodyPr>
            <a:normAutofit/>
          </a:bodyPr>
          <a:lstStyle/>
          <a:p>
            <a:pPr defTabSz="457200"/>
            <a:r>
              <a:rPr lang="en-US" sz="5400" b="1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Daytona" panose="020B0604030500040204" pitchFamily="34" charset="0"/>
                <a:ea typeface="+mn-ea"/>
                <a:cs typeface="+mn-cs"/>
              </a:rPr>
              <a:t>TEXAS SET UPDATE</a:t>
            </a:r>
            <a:br>
              <a:rPr lang="en-US" sz="5400" b="1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Daytona" panose="020B0604030500040204" pitchFamily="34" charset="0"/>
                <a:ea typeface="+mn-ea"/>
                <a:cs typeface="+mn-cs"/>
              </a:rPr>
            </a:br>
            <a:endParaRPr lang="en-US" sz="5400" b="1" spc="0" dirty="0">
              <a:ln w="222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latin typeface="Daytona" panose="020B0604030500040204" pitchFamily="34" charset="0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84E36-75BF-46C7-AF26-A16FAB3A1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4348716"/>
            <a:ext cx="6037903" cy="123593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Daytona" panose="020B0604030500040204" pitchFamily="34" charset="0"/>
              </a:rPr>
              <a:t>Kyle Patrick</a:t>
            </a:r>
          </a:p>
          <a:p>
            <a:r>
              <a:rPr lang="en-US" dirty="0">
                <a:latin typeface="Daytona" panose="020B0604030500040204" pitchFamily="34" charset="0"/>
              </a:rPr>
              <a:t>RMS</a:t>
            </a:r>
          </a:p>
          <a:p>
            <a:r>
              <a:rPr lang="en-US" dirty="0">
                <a:latin typeface="Daytona" panose="020B0604030500040204" pitchFamily="34" charset="0"/>
              </a:rPr>
              <a:t>August 3, 2021</a:t>
            </a:r>
          </a:p>
        </p:txBody>
      </p:sp>
      <p:pic>
        <p:nvPicPr>
          <p:cNvPr id="1028" name="Picture 4" descr="Logo, icon&#10;&#10;Description automatically generated">
            <a:extLst>
              <a:ext uri="{FF2B5EF4-FFF2-40B4-BE49-F238E27FC236}">
                <a16:creationId xmlns:a16="http://schemas.microsoft.com/office/drawing/2014/main" id="{5DDB938E-AC8C-4E2F-A3CC-FF596E6FD5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7" r="16894" b="3"/>
          <a:stretch/>
        </p:blipFill>
        <p:spPr bwMode="auto">
          <a:xfrm>
            <a:off x="8037574" y="759599"/>
            <a:ext cx="3458249" cy="53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661F75DF-F91D-46F9-83E6-D08FCCF80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595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F949080-C564-455E-AD9E-7EF6F0BC10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51" r="9092" b="31596"/>
          <a:stretch/>
        </p:blipFill>
        <p:spPr bwMode="auto">
          <a:xfrm>
            <a:off x="10960" y="-53398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A48EDED-9C16-4911-A57E-95675E5F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 anchor="t">
            <a:normAutofit lnSpcReduction="10000"/>
          </a:bodyPr>
          <a:lstStyle/>
          <a:p>
            <a:r>
              <a:rPr lang="en-US" sz="2800" dirty="0">
                <a:latin typeface="Daytona" panose="020B0604030500040204" pitchFamily="34" charset="0"/>
              </a:rPr>
              <a:t>Flight Testing Update</a:t>
            </a:r>
          </a:p>
          <a:p>
            <a:r>
              <a:rPr lang="en-US" sz="2800" dirty="0">
                <a:latin typeface="Daytona" panose="020B0604030500040204" pitchFamily="34" charset="0"/>
              </a:rPr>
              <a:t>RECTF</a:t>
            </a:r>
          </a:p>
          <a:p>
            <a:pPr lvl="1"/>
            <a:r>
              <a:rPr lang="en-US" sz="2600" dirty="0">
                <a:latin typeface="Daytona" panose="020B0604030500040204" pitchFamily="34" charset="0"/>
              </a:rPr>
              <a:t>RMGRR: ERCOT Responsibilities During the Mass Transition (Next RMS)</a:t>
            </a:r>
          </a:p>
          <a:p>
            <a:pPr lvl="1"/>
            <a:r>
              <a:rPr lang="en-US" sz="2600" dirty="0">
                <a:latin typeface="Daytona" panose="020B0604030500040204" pitchFamily="34" charset="0"/>
              </a:rPr>
              <a:t>CBCI File Discussion</a:t>
            </a:r>
          </a:p>
          <a:p>
            <a:pPr lvl="1"/>
            <a:r>
              <a:rPr lang="en-US" sz="2600" dirty="0">
                <a:latin typeface="Daytona" panose="020B0604030500040204" pitchFamily="34" charset="0"/>
              </a:rPr>
              <a:t>Data in Drop Transactions Discussion</a:t>
            </a:r>
          </a:p>
          <a:p>
            <a:r>
              <a:rPr lang="en-US" sz="2800" dirty="0">
                <a:latin typeface="Daytona" panose="020B0604030500040204" pitchFamily="34" charset="0"/>
              </a:rPr>
              <a:t>TEXAS SET 5.0 Enhancement Matrix</a:t>
            </a:r>
          </a:p>
          <a:p>
            <a:pPr lvl="1"/>
            <a:r>
              <a:rPr lang="en-US" sz="2400" dirty="0">
                <a:latin typeface="Daytona" panose="020B0604030500040204" pitchFamily="34" charset="0"/>
              </a:rPr>
              <a:t>NPRRs and RMGRRs</a:t>
            </a:r>
          </a:p>
          <a:p>
            <a:pPr lvl="2"/>
            <a:r>
              <a:rPr lang="en-US" sz="2000" dirty="0">
                <a:latin typeface="Daytona" panose="020B0604030500040204" pitchFamily="34" charset="0"/>
              </a:rPr>
              <a:t>Reviewed NPRR:</a:t>
            </a:r>
          </a:p>
          <a:p>
            <a:pPr lvl="3"/>
            <a:r>
              <a:rPr lang="en-US" sz="1800" dirty="0">
                <a:latin typeface="Daytona" panose="020B0604030500040204" pitchFamily="34" charset="0"/>
              </a:rPr>
              <a:t>ESI ID Attributes</a:t>
            </a:r>
          </a:p>
          <a:p>
            <a:pPr lvl="3"/>
            <a:r>
              <a:rPr lang="en-US" sz="1800" dirty="0">
                <a:latin typeface="Daytona" panose="020B0604030500040204" pitchFamily="34" charset="0"/>
              </a:rPr>
              <a:t>CSA Start/Stop</a:t>
            </a:r>
          </a:p>
          <a:p>
            <a:pPr lvl="3"/>
            <a:r>
              <a:rPr lang="en-US" sz="1800" dirty="0">
                <a:latin typeface="Daytona" panose="020B0604030500040204" pitchFamily="34" charset="0"/>
              </a:rPr>
              <a:t>CSA Bypass</a:t>
            </a:r>
          </a:p>
          <a:p>
            <a:pPr lvl="2"/>
            <a:r>
              <a:rPr lang="en-US" sz="2000" dirty="0">
                <a:latin typeface="Daytona" panose="020B0604030500040204" pitchFamily="34" charset="0"/>
              </a:rPr>
              <a:t>Reviewed RMGRR:</a:t>
            </a:r>
          </a:p>
          <a:p>
            <a:pPr lvl="3"/>
            <a:r>
              <a:rPr lang="en-US" sz="1800" dirty="0">
                <a:latin typeface="Daytona" panose="020B0604030500040204" pitchFamily="34" charset="0"/>
              </a:rPr>
              <a:t>IAS Enhancements</a:t>
            </a:r>
          </a:p>
          <a:p>
            <a:pPr lvl="3"/>
            <a:endParaRPr lang="en-US" sz="1800" dirty="0">
              <a:latin typeface="Daytona" panose="020B0604030500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CC94A4-80BA-4998-9411-1FE252589CA3}"/>
              </a:ext>
            </a:extLst>
          </p:cNvPr>
          <p:cNvSpPr/>
          <p:nvPr/>
        </p:nvSpPr>
        <p:spPr>
          <a:xfrm>
            <a:off x="10959" y="768096"/>
            <a:ext cx="34435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/>
                <a:latin typeface="Daytona" panose="020B0604030500040204" pitchFamily="34" charset="0"/>
              </a:rPr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249411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BB45ABDE-2EA6-40F6-9A5A-05AF187760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F949080-C564-455E-AD9E-7EF6F0BC10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51" r="9092" b="31596"/>
          <a:stretch/>
        </p:blipFill>
        <p:spPr bwMode="auto">
          <a:xfrm>
            <a:off x="10960" y="-53398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F9258D3F-3594-4FF6-8C83-16F29A8620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A48EDED-9C16-4911-A57E-95675E5F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 anchor="t">
            <a:normAutofit/>
          </a:bodyPr>
          <a:lstStyle/>
          <a:p>
            <a:r>
              <a:rPr lang="en-US" sz="2800" dirty="0">
                <a:latin typeface="Daytona" panose="020B0604030500040204" pitchFamily="34" charset="0"/>
              </a:rPr>
              <a:t>Change Controls</a:t>
            </a:r>
          </a:p>
          <a:p>
            <a:pPr lvl="1"/>
            <a:r>
              <a:rPr lang="en-US" sz="2000" dirty="0"/>
              <a:t>2021-832: </a:t>
            </a:r>
          </a:p>
          <a:p>
            <a:pPr lvl="2"/>
            <a:r>
              <a:rPr lang="en-US" sz="2000" dirty="0"/>
              <a:t>To support Change Control 2021-829 for Inadvertent Gain/Loss or Customer Rescission this change control adds 3 new rejection reasons</a:t>
            </a:r>
          </a:p>
          <a:p>
            <a:pPr lvl="1"/>
            <a:r>
              <a:rPr lang="en-US" sz="2000" dirty="0"/>
              <a:t>2021-833: </a:t>
            </a:r>
          </a:p>
          <a:p>
            <a:pPr lvl="2"/>
            <a:r>
              <a:rPr lang="en-US" sz="2000" dirty="0"/>
              <a:t>Add new Reject codes to the 814_19 for support of the new CSA Start and End dates added in Change Control 2021-828</a:t>
            </a:r>
          </a:p>
          <a:p>
            <a:pPr lvl="1"/>
            <a:r>
              <a:rPr lang="en-US" sz="2000" dirty="0"/>
              <a:t>2021-834: </a:t>
            </a:r>
          </a:p>
          <a:p>
            <a:pPr lvl="2"/>
            <a:r>
              <a:rPr lang="en-US" sz="2000" dirty="0"/>
              <a:t>Add specific </a:t>
            </a:r>
            <a:r>
              <a:rPr lang="en-US" sz="2000" dirty="0" err="1"/>
              <a:t>Unexecutable</a:t>
            </a:r>
            <a:r>
              <a:rPr lang="en-US" sz="2000" dirty="0"/>
              <a:t> codes to provide detailed explanations rather than just "T018" for turndowns associated with unapproved Distributed Generation equipment or Auto Transfer Switch and/or no signed Interconnection Agreement received by TDSP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B7BD14D8-D35D-4C1B-9EBB-1F2F8FA636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CC94A4-80BA-4998-9411-1FE252589CA3}"/>
              </a:ext>
            </a:extLst>
          </p:cNvPr>
          <p:cNvSpPr/>
          <p:nvPr/>
        </p:nvSpPr>
        <p:spPr>
          <a:xfrm>
            <a:off x="10959" y="768096"/>
            <a:ext cx="34435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/>
                <a:latin typeface="Daytona" panose="020B0604030500040204" pitchFamily="34" charset="0"/>
              </a:rPr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2117813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F949080-C564-455E-AD9E-7EF6F0BC10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51" r="9092" b="31596"/>
          <a:stretch/>
        </p:blipFill>
        <p:spPr bwMode="auto">
          <a:xfrm>
            <a:off x="10960" y="-53398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A48EDED-9C16-4911-A57E-95675E5F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 anchor="t"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Timeline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Next Meeting: </a:t>
            </a:r>
            <a:r>
              <a:rPr lang="en-US" sz="2800" dirty="0">
                <a:latin typeface="Daytona" panose="020B0604030500040204" pitchFamily="34" charset="0"/>
              </a:rPr>
              <a:t>August 18, 2021</a:t>
            </a:r>
          </a:p>
          <a:p>
            <a:pPr lvl="1"/>
            <a:r>
              <a:rPr lang="en-US" sz="2400" dirty="0">
                <a:latin typeface="Daytona" panose="020B0604030500040204" pitchFamily="34" charset="0"/>
              </a:rPr>
              <a:t>NPRRs and RMGRRs</a:t>
            </a:r>
          </a:p>
          <a:p>
            <a:pPr lvl="2"/>
            <a:r>
              <a:rPr lang="en-US" sz="2000" dirty="0">
                <a:latin typeface="Daytona" panose="020B0604030500040204" pitchFamily="34" charset="0"/>
              </a:rPr>
              <a:t>CSA NPRR</a:t>
            </a:r>
          </a:p>
          <a:p>
            <a:pPr lvl="2"/>
            <a:r>
              <a:rPr lang="en-US" sz="2000" dirty="0">
                <a:latin typeface="Daytona" panose="020B0604030500040204" pitchFamily="34" charset="0"/>
              </a:rPr>
              <a:t>CSA RMGRR (Solution to Stacking)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CC94A4-80BA-4998-9411-1FE252589CA3}"/>
              </a:ext>
            </a:extLst>
          </p:cNvPr>
          <p:cNvSpPr/>
          <p:nvPr/>
        </p:nvSpPr>
        <p:spPr>
          <a:xfrm>
            <a:off x="10959" y="768096"/>
            <a:ext cx="34435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/>
                <a:latin typeface="Daytona" panose="020B0604030500040204" pitchFamily="34" charset="0"/>
              </a:rPr>
              <a:t>UPDATE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5D5A605-9649-4AE4-88ED-ABBAB4905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648167"/>
              </p:ext>
            </p:extLst>
          </p:nvPr>
        </p:nvGraphicFramePr>
        <p:xfrm>
          <a:off x="4061684" y="1327386"/>
          <a:ext cx="7640958" cy="2389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4849">
                  <a:extLst>
                    <a:ext uri="{9D8B030D-6E8A-4147-A177-3AD203B41FA5}">
                      <a16:colId xmlns:a16="http://schemas.microsoft.com/office/drawing/2014/main" val="2983432315"/>
                    </a:ext>
                  </a:extLst>
                </a:gridCol>
                <a:gridCol w="825148">
                  <a:extLst>
                    <a:ext uri="{9D8B030D-6E8A-4147-A177-3AD203B41FA5}">
                      <a16:colId xmlns:a16="http://schemas.microsoft.com/office/drawing/2014/main" val="4258225993"/>
                    </a:ext>
                  </a:extLst>
                </a:gridCol>
                <a:gridCol w="858535">
                  <a:extLst>
                    <a:ext uri="{9D8B030D-6E8A-4147-A177-3AD203B41FA5}">
                      <a16:colId xmlns:a16="http://schemas.microsoft.com/office/drawing/2014/main" val="1247986149"/>
                    </a:ext>
                  </a:extLst>
                </a:gridCol>
                <a:gridCol w="944388">
                  <a:extLst>
                    <a:ext uri="{9D8B030D-6E8A-4147-A177-3AD203B41FA5}">
                      <a16:colId xmlns:a16="http://schemas.microsoft.com/office/drawing/2014/main" val="311449994"/>
                    </a:ext>
                  </a:extLst>
                </a:gridCol>
                <a:gridCol w="901461">
                  <a:extLst>
                    <a:ext uri="{9D8B030D-6E8A-4147-A177-3AD203B41FA5}">
                      <a16:colId xmlns:a16="http://schemas.microsoft.com/office/drawing/2014/main" val="1183776772"/>
                    </a:ext>
                  </a:extLst>
                </a:gridCol>
                <a:gridCol w="643900">
                  <a:extLst>
                    <a:ext uri="{9D8B030D-6E8A-4147-A177-3AD203B41FA5}">
                      <a16:colId xmlns:a16="http://schemas.microsoft.com/office/drawing/2014/main" val="3644490819"/>
                    </a:ext>
                  </a:extLst>
                </a:gridCol>
                <a:gridCol w="686828">
                  <a:extLst>
                    <a:ext uri="{9D8B030D-6E8A-4147-A177-3AD203B41FA5}">
                      <a16:colId xmlns:a16="http://schemas.microsoft.com/office/drawing/2014/main" val="2364544707"/>
                    </a:ext>
                  </a:extLst>
                </a:gridCol>
                <a:gridCol w="944388">
                  <a:extLst>
                    <a:ext uri="{9D8B030D-6E8A-4147-A177-3AD203B41FA5}">
                      <a16:colId xmlns:a16="http://schemas.microsoft.com/office/drawing/2014/main" val="2496553418"/>
                    </a:ext>
                  </a:extLst>
                </a:gridCol>
                <a:gridCol w="901461">
                  <a:extLst>
                    <a:ext uri="{9D8B030D-6E8A-4147-A177-3AD203B41FA5}">
                      <a16:colId xmlns:a16="http://schemas.microsoft.com/office/drawing/2014/main" val="4158020337"/>
                    </a:ext>
                  </a:extLst>
                </a:gridCol>
              </a:tblGrid>
              <a:tr h="254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September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Posting Deadline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October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November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December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extLst>
                  <a:ext uri="{0D108BD9-81ED-4DB2-BD59-A6C34878D82A}">
                    <a16:rowId xmlns:a16="http://schemas.microsoft.com/office/drawing/2014/main" val="3138002302"/>
                  </a:ext>
                </a:extLst>
              </a:tr>
              <a:tr h="2674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RMS (9/14)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RMS (10/5)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PRS (10/14)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RMS (11/2)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PRS (11/10)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TAC (11/17)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Board (12/14)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extLst>
                  <a:ext uri="{0D108BD9-81ED-4DB2-BD59-A6C34878D82A}">
                    <a16:rowId xmlns:a16="http://schemas.microsoft.com/office/drawing/2014/main" val="1851559485"/>
                  </a:ext>
                </a:extLst>
              </a:tr>
              <a:tr h="7168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RMGRR  -</a:t>
                      </a:r>
                      <a:r>
                        <a:rPr lang="en-US" sz="1050">
                          <a:effectLst/>
                        </a:rPr>
                        <a:t>Texas SET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9/20 (Monday)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Approve   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Language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Vote to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Approve IA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Endorse /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Approve Revision  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Request*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Vote to Approve </a:t>
                      </a:r>
                      <a:b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 Revision Request*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extLst>
                  <a:ext uri="{0D108BD9-81ED-4DB2-BD59-A6C34878D82A}">
                    <a16:rowId xmlns:a16="http://schemas.microsoft.com/office/drawing/2014/main" val="2737296085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NPRR  -</a:t>
                      </a:r>
                      <a:r>
                        <a:rPr lang="en-US" sz="1050">
                          <a:effectLst/>
                        </a:rPr>
                        <a:t>Texas SET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Approve Filing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9/29 (Wednesday)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Approve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Language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Approve IA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Endorse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Revision Request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Approve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Revision Request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extLst>
                  <a:ext uri="{0D108BD9-81ED-4DB2-BD59-A6C34878D82A}">
                    <a16:rowId xmlns:a16="http://schemas.microsoft.com/office/drawing/2014/main" val="2957963572"/>
                  </a:ext>
                </a:extLst>
              </a:tr>
              <a:tr h="4743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SCR  -</a:t>
                      </a:r>
                      <a:r>
                        <a:rPr lang="en-US" sz="1050" dirty="0">
                          <a:effectLst/>
                        </a:rPr>
                        <a:t>TDTMS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Vote to Approve Filing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9/29 (Wednesday)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Vote to Approve 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Language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Vote to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Approve IA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Vote to Endorse </a:t>
                      </a:r>
                      <a:b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>
                          <a:solidFill>
                            <a:schemeClr val="bg2"/>
                          </a:solidFill>
                          <a:effectLst/>
                        </a:rPr>
                        <a:t> Revision Request</a:t>
                      </a:r>
                      <a:endParaRPr lang="en-US" sz="9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 Vote to Approve  </a:t>
                      </a:r>
                      <a:b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900" dirty="0">
                          <a:solidFill>
                            <a:schemeClr val="bg2"/>
                          </a:solidFill>
                          <a:effectLst/>
                        </a:rPr>
                        <a:t> Revision Request</a:t>
                      </a:r>
                      <a:endParaRPr lang="en-US" sz="9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16" marR="49316" marT="0" marB="0"/>
                </a:tc>
                <a:extLst>
                  <a:ext uri="{0D108BD9-81ED-4DB2-BD59-A6C34878D82A}">
                    <a16:rowId xmlns:a16="http://schemas.microsoft.com/office/drawing/2014/main" val="1451302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98176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3">
      <a:dk1>
        <a:srgbClr val="FFFFFF"/>
      </a:dk1>
      <a:lt1>
        <a:srgbClr val="C00000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12756</TotalTime>
  <Words>331</Words>
  <Application>Microsoft Office PowerPoint</Application>
  <PresentationFormat>Widescreen</PresentationFormat>
  <Paragraphs>78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Corbel</vt:lpstr>
      <vt:lpstr>Daytona</vt:lpstr>
      <vt:lpstr>Wingdings 2</vt:lpstr>
      <vt:lpstr>Frame</vt:lpstr>
      <vt:lpstr>TEXAS SET UPDATE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SET UPDATE</dc:title>
  <dc:creator>Patrick, Kyle</dc:creator>
  <cp:lastModifiedBy>Clifton, Suzy</cp:lastModifiedBy>
  <cp:revision>49</cp:revision>
  <dcterms:created xsi:type="dcterms:W3CDTF">2021-02-01T17:41:14Z</dcterms:created>
  <dcterms:modified xsi:type="dcterms:W3CDTF">2021-07-29T22:52:24Z</dcterms:modified>
</cp:coreProperties>
</file>