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  <a:b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</a:br>
            <a:endParaRPr lang="en-US" sz="5400" b="1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latin typeface="Daytona" panose="020B0604030500040204" pitchFamily="34" charset="0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348716"/>
            <a:ext cx="6037903" cy="123593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Daytona" panose="020B0604030500040204" pitchFamily="34" charset="0"/>
              </a:rPr>
              <a:t>Kyle Patrick</a:t>
            </a:r>
          </a:p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August 3,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 lnSpcReduction="10000"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sz="2800" dirty="0">
                <a:latin typeface="Daytona" panose="020B0604030500040204" pitchFamily="34" charset="0"/>
              </a:rPr>
              <a:t>RECTF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RMGRR: ERCOT Responsibilities During the Mass Transition (Next RMS)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CBCI File Discussion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Data in Drop Transactions Discussion</a:t>
            </a:r>
          </a:p>
          <a:p>
            <a:r>
              <a:rPr lang="en-US" sz="2800" dirty="0">
                <a:latin typeface="Daytona" panose="020B0604030500040204" pitchFamily="34" charset="0"/>
              </a:rPr>
              <a:t>TEXAS SET 5.0 Enhancement Matrix</a:t>
            </a:r>
          </a:p>
          <a:p>
            <a:pPr lvl="1"/>
            <a:r>
              <a:rPr lang="en-US" sz="2400" dirty="0">
                <a:latin typeface="Daytona" panose="020B0604030500040204" pitchFamily="34" charset="0"/>
              </a:rPr>
              <a:t>NPRRs and RMGRRs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Reviewed NPRR:</a:t>
            </a:r>
          </a:p>
          <a:p>
            <a:pPr lvl="3"/>
            <a:r>
              <a:rPr lang="en-US" sz="1800" dirty="0">
                <a:latin typeface="Daytona" panose="020B0604030500040204" pitchFamily="34" charset="0"/>
              </a:rPr>
              <a:t>ESI ID Attributes</a:t>
            </a:r>
          </a:p>
          <a:p>
            <a:pPr lvl="3"/>
            <a:r>
              <a:rPr lang="en-US" sz="1800" dirty="0">
                <a:latin typeface="Daytona" panose="020B0604030500040204" pitchFamily="34" charset="0"/>
              </a:rPr>
              <a:t>CSA Start/Stop</a:t>
            </a:r>
          </a:p>
          <a:p>
            <a:pPr lvl="3"/>
            <a:r>
              <a:rPr lang="en-US" sz="1800" dirty="0">
                <a:latin typeface="Daytona" panose="020B0604030500040204" pitchFamily="34" charset="0"/>
              </a:rPr>
              <a:t>CSA Bypass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Reviewed RMGRR:</a:t>
            </a:r>
          </a:p>
          <a:p>
            <a:pPr lvl="3"/>
            <a:r>
              <a:rPr lang="en-US" sz="1800" dirty="0">
                <a:latin typeface="Daytona" panose="020B0604030500040204" pitchFamily="34" charset="0"/>
              </a:rPr>
              <a:t>IAS Enhancements</a:t>
            </a:r>
          </a:p>
          <a:p>
            <a:pPr lvl="3"/>
            <a:endParaRPr lang="en-US" sz="1800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49411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B45ABDE-2EA6-40F6-9A5A-05AF18776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F9258D3F-3594-4FF6-8C83-16F29A862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Change Controls</a:t>
            </a:r>
          </a:p>
          <a:p>
            <a:pPr lvl="1"/>
            <a:r>
              <a:rPr lang="en-US" sz="2000" dirty="0"/>
              <a:t>2021-832: </a:t>
            </a:r>
          </a:p>
          <a:p>
            <a:pPr lvl="2"/>
            <a:r>
              <a:rPr lang="en-US" sz="2000" dirty="0"/>
              <a:t>To support Change Control 2021-829 for Inadvertent Gain/Loss or Customer Rescission this change control adds 3 new rejection reasons</a:t>
            </a:r>
          </a:p>
          <a:p>
            <a:pPr lvl="1"/>
            <a:r>
              <a:rPr lang="en-US" sz="2000" dirty="0"/>
              <a:t>2021-833: </a:t>
            </a:r>
          </a:p>
          <a:p>
            <a:pPr lvl="2"/>
            <a:r>
              <a:rPr lang="en-US" sz="2000" dirty="0"/>
              <a:t>Add new Reject codes to the 814_19 for support of the new CSA Start and End dates added in Change Control 2021-828</a:t>
            </a:r>
          </a:p>
          <a:p>
            <a:pPr lvl="1"/>
            <a:r>
              <a:rPr lang="en-US" sz="2000" dirty="0"/>
              <a:t>2021-834: </a:t>
            </a:r>
          </a:p>
          <a:p>
            <a:pPr lvl="2"/>
            <a:r>
              <a:rPr lang="en-US" sz="2000" dirty="0"/>
              <a:t>Add specific </a:t>
            </a:r>
            <a:r>
              <a:rPr lang="en-US" sz="2000" dirty="0" err="1"/>
              <a:t>Unexecutable</a:t>
            </a:r>
            <a:r>
              <a:rPr lang="en-US" sz="2000" dirty="0"/>
              <a:t> codes to provide detailed explanations rather than just "T018" for turndowns associated with unapproved Distributed Generation equipment or Auto Transfer Switch and/or no signed Interconnection Agreement received by TDSP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BD14D8-D35D-4C1B-9EBB-1F2F8FA63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Timeline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 dirty="0">
                <a:latin typeface="Daytona" panose="020B0604030500040204" pitchFamily="34" charset="0"/>
              </a:rPr>
              <a:t>August 18, 2021</a:t>
            </a:r>
          </a:p>
          <a:p>
            <a:pPr lvl="1"/>
            <a:r>
              <a:rPr lang="en-US" sz="2400" dirty="0">
                <a:latin typeface="Daytona" panose="020B0604030500040204" pitchFamily="34" charset="0"/>
              </a:rPr>
              <a:t>NPRRs and RMGRRs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CSA NPRR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CSA RMGRR (Solution to Stacking)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D5A605-9649-4AE4-88ED-ABBAB4905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48167"/>
              </p:ext>
            </p:extLst>
          </p:nvPr>
        </p:nvGraphicFramePr>
        <p:xfrm>
          <a:off x="4061684" y="1327386"/>
          <a:ext cx="7640958" cy="2389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849">
                  <a:extLst>
                    <a:ext uri="{9D8B030D-6E8A-4147-A177-3AD203B41FA5}">
                      <a16:colId xmlns:a16="http://schemas.microsoft.com/office/drawing/2014/main" val="2983432315"/>
                    </a:ext>
                  </a:extLst>
                </a:gridCol>
                <a:gridCol w="825148">
                  <a:extLst>
                    <a:ext uri="{9D8B030D-6E8A-4147-A177-3AD203B41FA5}">
                      <a16:colId xmlns:a16="http://schemas.microsoft.com/office/drawing/2014/main" val="4258225993"/>
                    </a:ext>
                  </a:extLst>
                </a:gridCol>
                <a:gridCol w="858535">
                  <a:extLst>
                    <a:ext uri="{9D8B030D-6E8A-4147-A177-3AD203B41FA5}">
                      <a16:colId xmlns:a16="http://schemas.microsoft.com/office/drawing/2014/main" val="1247986149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311449994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1183776772"/>
                    </a:ext>
                  </a:extLst>
                </a:gridCol>
                <a:gridCol w="643900">
                  <a:extLst>
                    <a:ext uri="{9D8B030D-6E8A-4147-A177-3AD203B41FA5}">
                      <a16:colId xmlns:a16="http://schemas.microsoft.com/office/drawing/2014/main" val="3644490819"/>
                    </a:ext>
                  </a:extLst>
                </a:gridCol>
                <a:gridCol w="686828">
                  <a:extLst>
                    <a:ext uri="{9D8B030D-6E8A-4147-A177-3AD203B41FA5}">
                      <a16:colId xmlns:a16="http://schemas.microsoft.com/office/drawing/2014/main" val="2364544707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2496553418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4158020337"/>
                    </a:ext>
                  </a:extLst>
                </a:gridCol>
              </a:tblGrid>
              <a:tr h="254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September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Posting Deadline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3138002302"/>
                  </a:ext>
                </a:extLst>
              </a:tr>
              <a:tr h="2674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(9/14)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RMS (10/5)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PRS (10/14)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(11/2)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PRS (11/10)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TAC (11/17)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Board (12/14)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851559485"/>
                  </a:ext>
                </a:extLst>
              </a:tr>
              <a:tr h="716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RMGRR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9/20 (Monday)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 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/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Revision 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Request*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Request*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737296085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NPRR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957963572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SCR  -</a:t>
                      </a:r>
                      <a:r>
                        <a:rPr lang="en-US" sz="1050" dirty="0">
                          <a:effectLst/>
                        </a:rPr>
                        <a:t>TDTMS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Approve 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Vote to Approve  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4513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8176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12756</TotalTime>
  <Words>331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Corbel</vt:lpstr>
      <vt:lpstr>Daytona</vt:lpstr>
      <vt:lpstr>Wingdings 2</vt:lpstr>
      <vt:lpstr>Frame</vt:lpstr>
      <vt:lpstr>TEXAS SET UPDATE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Clifton, Suzy</cp:lastModifiedBy>
  <cp:revision>49</cp:revision>
  <dcterms:created xsi:type="dcterms:W3CDTF">2021-02-01T17:41:14Z</dcterms:created>
  <dcterms:modified xsi:type="dcterms:W3CDTF">2021-07-29T22:52:24Z</dcterms:modified>
</cp:coreProperties>
</file>