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95" r:id="rId8"/>
    <p:sldId id="281" r:id="rId9"/>
    <p:sldId id="275" r:id="rId10"/>
    <p:sldId id="263" r:id="rId11"/>
    <p:sldId id="264" r:id="rId12"/>
    <p:sldId id="273" r:id="rId13"/>
    <p:sldId id="292" r:id="rId14"/>
    <p:sldId id="293" r:id="rId15"/>
    <p:sldId id="259" r:id="rId16"/>
    <p:sldId id="30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187" autoAdjust="0"/>
  </p:normalViewPr>
  <p:slideViewPr>
    <p:cSldViewPr showGuides="1">
      <p:cViewPr varScale="1">
        <p:scale>
          <a:sx n="88" d="100"/>
          <a:sy n="88" d="100"/>
        </p:scale>
        <p:origin x="117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7/28/2021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44050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6860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429893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0440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15202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67358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hyperlink" Target="http://www.ercot.com/services/comm/mkt_notices/archives/542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277547"/>
          </a:xfrm>
          <a:prstGeom prst="rect">
            <a:avLst/>
          </a:prstGeom>
          <a:noFill/>
        </p:spPr>
        <p:txBody>
          <a:bodyPr wrap="square" rtlCol="0">
            <a:spAutoFit/>
          </a:bodyPr>
          <a:lstStyle/>
          <a:p>
            <a:r>
              <a:rPr lang="en-US" b="1" dirty="0"/>
              <a:t>Settlement Stability</a:t>
            </a:r>
          </a:p>
          <a:p>
            <a:r>
              <a:rPr lang="en-US" sz="1600" b="1" dirty="0"/>
              <a:t>2021 Q2 Update to WMS</a:t>
            </a:r>
          </a:p>
          <a:p>
            <a:endParaRPr lang="en-US" dirty="0"/>
          </a:p>
          <a:p>
            <a:r>
              <a:rPr lang="en-US"/>
              <a:t>Austin Covington</a:t>
            </a:r>
            <a:endParaRPr lang="en-US" dirty="0"/>
          </a:p>
          <a:p>
            <a:r>
              <a:rPr lang="en-US" dirty="0"/>
              <a:t>Settlements Group </a:t>
            </a:r>
          </a:p>
          <a:p>
            <a:r>
              <a:rPr lang="en-US" dirty="0"/>
              <a:t>ERCOT</a:t>
            </a:r>
          </a:p>
          <a:p>
            <a:endParaRPr lang="en-US" dirty="0"/>
          </a:p>
          <a:p>
            <a:r>
              <a:rPr lang="en-US" dirty="0"/>
              <a:t>08/04/2021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4" name="Title Texts4"/>
          <p:cNvSpPr>
            <a:spLocks noGrp="1"/>
          </p:cNvSpPr>
          <p:nvPr>
            <p:ph idx="4"/>
          </p:nvPr>
        </p:nvSpPr>
        <p:spPr>
          <a:xfrm>
            <a:off x="3962400" y="5913278"/>
            <a:ext cx="5257800"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endParaRPr lang="en-US" sz="800" dirty="0">
              <a:solidFill>
                <a:srgbClr val="000000">
                  <a:alpha val="100000"/>
                </a:srgbClr>
              </a:solidFill>
              <a:latin typeface="Times New Roman"/>
              <a:ea typeface="Times New Roman"/>
              <a:cs typeface="Times New Roman"/>
            </a:endParaRP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a:p>
            <a:pPr marL="0" marR="0" indent="0" algn="l">
              <a:spcBef>
                <a:spcPts val="0"/>
              </a:spcBef>
              <a:spcAft>
                <a:spcPts val="0"/>
              </a:spcAft>
              <a:buNone/>
            </a:pPr>
            <a:endParaRPr sz="800" dirty="0">
              <a:solidFill>
                <a:srgbClr val="000000">
                  <a:alpha val="100000"/>
                </a:srgbClr>
              </a:solidFill>
              <a:latin typeface="Times New Roman"/>
              <a:ea typeface="Times New Roman"/>
              <a:cs typeface="Times New Roman"/>
            </a:endParaRP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extLst>
              <p:ext uri="{D42A27DB-BD31-4B8C-83A1-F6EECF244321}">
                <p14:modId xmlns:p14="http://schemas.microsoft.com/office/powerpoint/2010/main" val="3970943545"/>
              </p:ext>
            </p:extLst>
          </p:nvPr>
        </p:nvGraphicFramePr>
        <p:xfrm>
          <a:off x="457200" y="1078992"/>
          <a:ext cx="8385048" cy="4340352"/>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6</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909.8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ERO Pass-Through Fee</a:t>
                      </a:r>
                      <a:r>
                        <a:rPr lang="en-US" sz="900" baseline="30000" dirty="0">
                          <a:solidFill>
                            <a:srgbClr val="000000">
                              <a:alpha val="100000"/>
                            </a:srgbClr>
                          </a:solidFill>
                          <a:latin typeface="Times New Roman"/>
                          <a:cs typeface="Times New Roman"/>
                          <a:sym typeface="Times New Roman"/>
                        </a:rPr>
                        <a:t>5</a:t>
                      </a:r>
                      <a:endParaRPr sz="900" baseline="30000" dirty="0">
                        <a:solidFill>
                          <a:srgbClr val="000000">
                            <a:alpha val="100000"/>
                          </a:srgbClr>
                        </a:solidFill>
                        <a:latin typeface="Times New Roman"/>
                        <a:cs typeface="Times New Roman"/>
                        <a:sym typeface="Times New Roman"/>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788.0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8</a:t>
                      </a:r>
                      <a:r>
                        <a:rPr lang="en-US" sz="900" dirty="0">
                          <a:solidFill>
                            <a:srgbClr val="000000">
                              <a:alpha val="100000"/>
                            </a:srgbClr>
                          </a:solidFill>
                          <a:latin typeface="Times New Roman"/>
                          <a:cs typeface="Times New Roman"/>
                          <a:sym typeface="Times New Roman"/>
                        </a:rPr>
                        <a:t>,</a:t>
                      </a:r>
                      <a:r>
                        <a:rPr sz="900" dirty="0">
                          <a:solidFill>
                            <a:srgbClr val="000000">
                              <a:alpha val="100000"/>
                            </a:srgbClr>
                          </a:solidFill>
                          <a:latin typeface="Times New Roman"/>
                          <a:cs typeface="Times New Roman"/>
                          <a:sym typeface="Times New Roman"/>
                        </a:rPr>
                        <a:t>576.0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8"/>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20"/>
                  </a:ext>
                </a:extLst>
              </a:tr>
            </a:tbl>
          </a:graphicData>
        </a:graphic>
      </p:graphicFrame>
      <p:sp>
        <p:nvSpPr>
          <p:cNvPr id="7" name="Title Texts3">
            <a:extLst>
              <a:ext uri="{FF2B5EF4-FFF2-40B4-BE49-F238E27FC236}">
                <a16:creationId xmlns:a16="http://schemas.microsoft.com/office/drawing/2014/main" id="{95497010-B4EB-42C7-80EE-F7412AA2C7B3}"/>
              </a:ext>
            </a:extLst>
          </p:cNvPr>
          <p:cNvSpPr txBox="1">
            <a:spLocks/>
          </p:cNvSpPr>
          <p:nvPr/>
        </p:nvSpPr>
        <p:spPr>
          <a:xfrm>
            <a:off x="419100" y="5381244"/>
            <a:ext cx="8461248" cy="1168854"/>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900">
                <a:solidFill>
                  <a:srgbClr val="000000">
                    <a:alpha val="100000"/>
                  </a:srgbClr>
                </a:solidFill>
                <a:latin typeface="Times New Roman"/>
                <a:ea typeface="Times New Roman"/>
                <a:cs typeface="Times New Roman"/>
              </a:rPr>
              <a:t>Notes: The Net Allocation to Load amounts provided in this presentation are for informational purposes only and cannot be relied upon for accurate measurements or forecasts of individual QSE charges and payments. This data is based on the latest data that was available at the time that this report was run.</a:t>
            </a:r>
            <a:r>
              <a:rPr lang="en-US" sz="1100">
                <a:solidFill>
                  <a:srgbClr val="000000">
                    <a:alpha val="100000"/>
                  </a:srgbClr>
                </a:solidFill>
                <a:latin typeface="Times New Roman"/>
                <a:ea typeface="Times New Roman"/>
                <a:cs typeface="Times New Roman"/>
              </a:rPr>
              <a:t>
    </a:t>
            </a:r>
            <a:endParaRPr lang="en-US" sz="1100" dirty="0">
              <a:solidFill>
                <a:srgbClr val="000000">
                  <a:alpha val="100000"/>
                </a:srgbClr>
              </a:solidFill>
              <a:latin typeface="Times New Roman"/>
              <a:ea typeface="Times New Roman"/>
              <a:cs typeface="Times New Roman"/>
            </a:endParaRPr>
          </a:p>
        </p:txBody>
      </p:sp>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ZONAL AUCTION REVENUE PER CONGESTION MANAGEMENT ZONE</a:t>
            </a:r>
            <a:r>
              <a:rPr lang="en-US" sz="800" b="1" dirty="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a:solidFill>
                  <a:srgbClr val="3DB0CD">
                    <a:alpha val="100000"/>
                  </a:srgbClr>
                </a:solidFill>
                <a:latin typeface="Times New Roman"/>
                <a:ea typeface="Times New Roman"/>
                <a:cs typeface="Times New Roman"/>
              </a:rPr>
              <a:t>NET ALLOCATION TO LOAD PER </a:t>
            </a:r>
            <a:r>
              <a:rPr sz="800" b="1" dirty="0">
                <a:solidFill>
                  <a:srgbClr val="3DB0CD">
                    <a:alpha val="100000"/>
                  </a:srgbClr>
                </a:solidFill>
                <a:latin typeface="Times New Roman"/>
                <a:ea typeface="Times New Roman"/>
                <a:cs typeface="Times New Roman"/>
              </a:rPr>
              <a:t>CONGESTION MANAGEMENT ZONE</a:t>
            </a:r>
            <a:r>
              <a:rPr lang="en-US" sz="800" b="1" dirty="0">
                <a:solidFill>
                  <a:srgbClr val="3DB0CD">
                    <a:alpha val="100000"/>
                  </a:srgbClr>
                </a:solidFill>
                <a:latin typeface="Times New Roman"/>
                <a:ea typeface="Times New Roman"/>
                <a:cs typeface="Times New Roman"/>
              </a:rPr>
              <a:t> ($/MWh)</a:t>
            </a:r>
            <a:r>
              <a:rPr sz="800" b="1" baseline="30000" dirty="0">
                <a:solidFill>
                  <a:srgbClr val="3DB0CD">
                    <a:alpha val="100000"/>
                  </a:srgbClr>
                </a:solidFill>
                <a:latin typeface="Times New Roman"/>
                <a:ea typeface="Times New Roman"/>
                <a:cs typeface="Times New Roman"/>
              </a:rPr>
              <a:t>4</a:t>
            </a:r>
          </a:p>
        </p:txBody>
      </p:sp>
      <p:graphicFrame>
        <p:nvGraphicFramePr>
          <p:cNvPr id="7" name="Table 6"/>
          <p:cNvGraphicFramePr>
            <a:graphicFrameLocks noGrp="1"/>
          </p:cNvGraphicFramePr>
          <p:nvPr>
            <p:extLst>
              <p:ext uri="{D42A27DB-BD31-4B8C-83A1-F6EECF244321}">
                <p14:modId xmlns:p14="http://schemas.microsoft.com/office/powerpoint/2010/main" val="3242298082"/>
              </p:ext>
            </p:extLst>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-8.3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21376554"/>
              </p:ext>
            </p:extLst>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37.3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12014576"/>
              </p:ext>
            </p:extLst>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156758076"/>
              </p:ext>
            </p:extLst>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293.7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r">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590365248"/>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2021 Q2</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02/15/2021</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23,143</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20,029</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32</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32</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32</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32</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1000" kern="1200" dirty="0">
                          <a:solidFill>
                            <a:schemeClr val="tx1"/>
                          </a:solidFill>
                          <a:effectLst/>
                          <a:latin typeface="+mn-lt"/>
                          <a:ea typeface="+mn-ea"/>
                          <a:cs typeface="+mn-cs"/>
                          <a:hlinkClick r:id="rId4"/>
                        </a:rPr>
                        <a:t>M-C031721-03</a:t>
                      </a:r>
                      <a:endParaRPr lang="en-US" sz="400" kern="120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381000" y="2352754"/>
            <a:ext cx="8382000" cy="769441"/>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0522227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715937989"/>
              </p:ext>
            </p:extLst>
          </p:nvPr>
        </p:nvGraphicFramePr>
        <p:xfrm>
          <a:off x="609600" y="1143000"/>
          <a:ext cx="7924800" cy="1828800"/>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34126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2021 Q2</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95789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52964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br>
                        <a:rPr lang="en-US" sz="1000" kern="1200" dirty="0">
                          <a:solidFill>
                            <a:schemeClr val="tx1"/>
                          </a:solidFill>
                          <a:effectLst/>
                          <a:latin typeface="Arial" panose="020B0604020202020204" pitchFamily="34" charset="0"/>
                          <a:ea typeface="Calibri" panose="020F0502020204030204" pitchFamily="34" charset="0"/>
                          <a:cs typeface="+mn-cs"/>
                        </a:rPr>
                      </a:b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128FCC64-3885-4484-B27A-512EE5125B7D}"/>
              </a:ext>
            </a:extLst>
          </p:cNvPr>
          <p:cNvSpPr txBox="1"/>
          <p:nvPr/>
        </p:nvSpPr>
        <p:spPr>
          <a:xfrm>
            <a:off x="609600" y="2971800"/>
            <a:ext cx="7916613"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Q2 2021.</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54C2265-8233-4217-AA82-F08D7B52CCB5}"/>
              </a:ext>
            </a:extLst>
          </p:cNvPr>
          <p:cNvPicPr>
            <a:picLocks noChangeAspect="1"/>
          </p:cNvPicPr>
          <p:nvPr/>
        </p:nvPicPr>
        <p:blipFill>
          <a:blip r:embed="rId3"/>
          <a:stretch>
            <a:fillRect/>
          </a:stretch>
        </p:blipFill>
        <p:spPr>
          <a:xfrm>
            <a:off x="685800" y="1043938"/>
            <a:ext cx="7620001" cy="4419602"/>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spTree>
    <p:extLst>
      <p:ext uri="{BB962C8B-B14F-4D97-AF65-F5344CB8AC3E}">
        <p14:creationId xmlns:p14="http://schemas.microsoft.com/office/powerpoint/2010/main" val="280498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41833FE-C678-48B2-A371-C2A407440A6C}"/>
              </a:ext>
            </a:extLst>
          </p:cNvPr>
          <p:cNvPicPr>
            <a:picLocks noChangeAspect="1"/>
          </p:cNvPicPr>
          <p:nvPr/>
        </p:nvPicPr>
        <p:blipFill rotWithShape="1">
          <a:blip r:embed="rId3"/>
          <a:srcRect l="8869" t="5018" r="8382" b="6059"/>
          <a:stretch/>
        </p:blipFill>
        <p:spPr>
          <a:xfrm>
            <a:off x="6728900" y="4047513"/>
            <a:ext cx="1639423" cy="2353285"/>
          </a:xfrm>
          <a:prstGeom prst="rect">
            <a:avLst/>
          </a:prstGeom>
        </p:spPr>
      </p:pic>
      <p:pic>
        <p:nvPicPr>
          <p:cNvPr id="4" name="Picture 3">
            <a:extLst>
              <a:ext uri="{FF2B5EF4-FFF2-40B4-BE49-F238E27FC236}">
                <a16:creationId xmlns:a16="http://schemas.microsoft.com/office/drawing/2014/main" id="{84435B6F-1974-4B82-9F0E-4AF196D0F5B8}"/>
              </a:ext>
            </a:extLst>
          </p:cNvPr>
          <p:cNvPicPr>
            <a:picLocks noChangeAspect="1"/>
          </p:cNvPicPr>
          <p:nvPr/>
        </p:nvPicPr>
        <p:blipFill>
          <a:blip r:embed="rId4"/>
          <a:stretch>
            <a:fillRect/>
          </a:stretch>
        </p:blipFill>
        <p:spPr>
          <a:xfrm>
            <a:off x="60960" y="956634"/>
            <a:ext cx="9044584" cy="2867057"/>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sp>
        <p:nvSpPr>
          <p:cNvPr id="8" name="TextBox 7"/>
          <p:cNvSpPr txBox="1"/>
          <p:nvPr/>
        </p:nvSpPr>
        <p:spPr>
          <a:xfrm>
            <a:off x="6019800" y="3810000"/>
            <a:ext cx="2992953" cy="276999"/>
          </a:xfrm>
          <a:prstGeom prst="rect">
            <a:avLst/>
          </a:prstGeom>
          <a:noFill/>
        </p:spPr>
        <p:txBody>
          <a:bodyPr wrap="square" rtlCol="0">
            <a:spAutoFit/>
          </a:bodyPr>
          <a:lstStyle/>
          <a:p>
            <a:pPr algn="ctr"/>
            <a:r>
              <a:rPr lang="en-US" sz="1200" b="1" dirty="0"/>
              <a:t>Average percent change</a:t>
            </a:r>
          </a:p>
        </p:txBody>
      </p:sp>
      <p:sp>
        <p:nvSpPr>
          <p:cNvPr id="10" name="AutoShape 4" descr="http://127.0.0.1:25434/graphics/plot_zoom_png?width=1143&amp;height=406"/>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0" descr="http://127.0.0.1:37815/graphics/plot_zoom_png?width=1056&amp;height=321"/>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http://127.0.0.1:13360/graphics/plot_zoom_png?width=1201&amp;height=377"/>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itle Texts3">
            <a:extLst>
              <a:ext uri="{FF2B5EF4-FFF2-40B4-BE49-F238E27FC236}">
                <a16:creationId xmlns:a16="http://schemas.microsoft.com/office/drawing/2014/main" id="{D6506516-E6BC-4FC5-817A-F6BEBC18BB07}"/>
              </a:ext>
            </a:extLst>
          </p:cNvPr>
          <p:cNvSpPr txBox="1">
            <a:spLocks/>
          </p:cNvSpPr>
          <p:nvPr/>
        </p:nvSpPr>
        <p:spPr>
          <a:xfrm>
            <a:off x="304800" y="5311962"/>
            <a:ext cx="4038600" cy="1168854"/>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900" dirty="0">
                <a:solidFill>
                  <a:srgbClr val="000000">
                    <a:alpha val="100000"/>
                  </a:srgbClr>
                </a:solidFill>
                <a:latin typeface="Times New Roman"/>
                <a:ea typeface="Times New Roman"/>
                <a:cs typeface="Times New Roman"/>
              </a:rPr>
              <a:t>Notes: The percent change for days 02/20/2021 – 02/22/2021 were left out of the Initial to Final percent change as their values inhibited the readability of the graph. The percent change from Initial to Final of those dates is as follows:</a:t>
            </a:r>
          </a:p>
          <a:p>
            <a:pPr>
              <a:spcBef>
                <a:spcPts val="0"/>
              </a:spcBef>
            </a:pPr>
            <a:r>
              <a:rPr lang="en-US" sz="900" dirty="0">
                <a:solidFill>
                  <a:srgbClr val="000000">
                    <a:alpha val="100000"/>
                  </a:srgbClr>
                </a:solidFill>
                <a:latin typeface="Times New Roman"/>
                <a:ea typeface="Times New Roman"/>
                <a:cs typeface="Times New Roman"/>
              </a:rPr>
              <a:t>02/20/2021 was 73.04%</a:t>
            </a:r>
          </a:p>
          <a:p>
            <a:pPr>
              <a:spcBef>
                <a:spcPts val="0"/>
              </a:spcBef>
            </a:pPr>
            <a:r>
              <a:rPr lang="en-US" sz="900" dirty="0">
                <a:solidFill>
                  <a:srgbClr val="000000">
                    <a:alpha val="100000"/>
                  </a:srgbClr>
                </a:solidFill>
                <a:latin typeface="Times New Roman"/>
                <a:ea typeface="Times New Roman"/>
                <a:cs typeface="Times New Roman"/>
              </a:rPr>
              <a:t>02/21/2021 was 28.64%</a:t>
            </a:r>
          </a:p>
          <a:p>
            <a:pPr>
              <a:spcBef>
                <a:spcPts val="0"/>
              </a:spcBef>
            </a:pPr>
            <a:r>
              <a:rPr lang="en-US" sz="900" dirty="0">
                <a:solidFill>
                  <a:srgbClr val="000000">
                    <a:alpha val="100000"/>
                  </a:srgbClr>
                </a:solidFill>
                <a:latin typeface="Times New Roman"/>
                <a:ea typeface="Times New Roman"/>
                <a:cs typeface="Times New Roman"/>
              </a:rPr>
              <a:t>02/22/2021 was 34.79%</a:t>
            </a:r>
            <a:endParaRPr lang="en-US" sz="1100" dirty="0">
              <a:solidFill>
                <a:srgbClr val="000000">
                  <a:alpha val="100000"/>
                </a:srgbClr>
              </a:solidFill>
              <a:latin typeface="Times New Roman"/>
              <a:ea typeface="Times New Roman"/>
              <a:cs typeface="Times New Roman"/>
            </a:endParaRPr>
          </a:p>
        </p:txBody>
      </p:sp>
    </p:spTree>
    <p:extLst>
      <p:ext uri="{BB962C8B-B14F-4D97-AF65-F5344CB8AC3E}">
        <p14:creationId xmlns:p14="http://schemas.microsoft.com/office/powerpoint/2010/main" val="245746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0A13D0D-B5EF-48EA-BD18-735D743ED23F}"/>
              </a:ext>
            </a:extLst>
          </p:cNvPr>
          <p:cNvPicPr>
            <a:picLocks noChangeAspect="1"/>
          </p:cNvPicPr>
          <p:nvPr/>
        </p:nvPicPr>
        <p:blipFill>
          <a:blip r:embed="rId3"/>
          <a:stretch>
            <a:fillRect/>
          </a:stretch>
        </p:blipFill>
        <p:spPr>
          <a:xfrm>
            <a:off x="764539" y="762488"/>
            <a:ext cx="3731262" cy="2676819"/>
          </a:xfrm>
          <a:prstGeom prst="rect">
            <a:avLst/>
          </a:prstGeom>
        </p:spPr>
      </p:pic>
      <p:pic>
        <p:nvPicPr>
          <p:cNvPr id="9" name="Picture 8">
            <a:extLst>
              <a:ext uri="{FF2B5EF4-FFF2-40B4-BE49-F238E27FC236}">
                <a16:creationId xmlns:a16="http://schemas.microsoft.com/office/drawing/2014/main" id="{8AE11303-D707-4399-8C2D-C17AC8865B7D}"/>
              </a:ext>
            </a:extLst>
          </p:cNvPr>
          <p:cNvPicPr>
            <a:picLocks noChangeAspect="1"/>
          </p:cNvPicPr>
          <p:nvPr/>
        </p:nvPicPr>
        <p:blipFill>
          <a:blip r:embed="rId4"/>
          <a:stretch>
            <a:fillRect/>
          </a:stretch>
        </p:blipFill>
        <p:spPr>
          <a:xfrm>
            <a:off x="761998" y="3469840"/>
            <a:ext cx="3733802" cy="2625672"/>
          </a:xfrm>
          <a:prstGeom prst="rect">
            <a:avLst/>
          </a:prstGeom>
        </p:spPr>
      </p:pic>
      <p:pic>
        <p:nvPicPr>
          <p:cNvPr id="7" name="Picture 6">
            <a:extLst>
              <a:ext uri="{FF2B5EF4-FFF2-40B4-BE49-F238E27FC236}">
                <a16:creationId xmlns:a16="http://schemas.microsoft.com/office/drawing/2014/main" id="{8997FB3C-E6E2-400C-90A0-9D2BEE9AA77C}"/>
              </a:ext>
            </a:extLst>
          </p:cNvPr>
          <p:cNvPicPr>
            <a:picLocks noChangeAspect="1"/>
          </p:cNvPicPr>
          <p:nvPr/>
        </p:nvPicPr>
        <p:blipFill>
          <a:blip r:embed="rId5"/>
          <a:stretch>
            <a:fillRect/>
          </a:stretch>
        </p:blipFill>
        <p:spPr>
          <a:xfrm>
            <a:off x="5105400" y="3475564"/>
            <a:ext cx="3504885" cy="2595063"/>
          </a:xfrm>
          <a:prstGeom prst="rect">
            <a:avLst/>
          </a:prstGeom>
        </p:spPr>
      </p:pic>
      <p:pic>
        <p:nvPicPr>
          <p:cNvPr id="5" name="Picture 4">
            <a:extLst>
              <a:ext uri="{FF2B5EF4-FFF2-40B4-BE49-F238E27FC236}">
                <a16:creationId xmlns:a16="http://schemas.microsoft.com/office/drawing/2014/main" id="{A0925419-E6E1-4306-8A6A-EFB2B4FEC11B}"/>
              </a:ext>
            </a:extLst>
          </p:cNvPr>
          <p:cNvPicPr>
            <a:picLocks noChangeAspect="1"/>
          </p:cNvPicPr>
          <p:nvPr/>
        </p:nvPicPr>
        <p:blipFill>
          <a:blip r:embed="rId6"/>
          <a:stretch>
            <a:fillRect/>
          </a:stretch>
        </p:blipFill>
        <p:spPr>
          <a:xfrm>
            <a:off x="5002243" y="685800"/>
            <a:ext cx="3608041" cy="278404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4" name="AutoShape 2" descr="http://127.0.0.1:25434/graphics/plot_zoom_png?width=528&amp;height=41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5" name="AutoShape 26" descr="http://127.0.0.1:42626/graphics/plot_zoom_png?width=518&amp;height=401"/>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AutoShape 28" descr="http://127.0.0.1:42626/graphics/plot_zoom_png?width=518&amp;height=401"/>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itle Texts3"/>
          <p:cNvSpPr>
            <a:spLocks noGrp="1"/>
          </p:cNvSpPr>
          <p:nvPr>
            <p:ph idx="4294967295"/>
          </p:nvPr>
        </p:nvSpPr>
        <p:spPr>
          <a:xfrm>
            <a:off x="5410200" y="6117336"/>
            <a:ext cx="4471241" cy="740664"/>
          </a:xfrm>
        </p:spPr>
        <p:txBody>
          <a:bodyPr/>
          <a:lstStyle/>
          <a:p>
            <a:pPr marL="0" marR="0" indent="0" algn="l">
              <a:spcBef>
                <a:spcPts val="0"/>
              </a:spcBef>
              <a:spcAft>
                <a:spcPts val="0"/>
              </a:spcAft>
              <a:buNone/>
            </a:pPr>
            <a:r>
              <a:rPr sz="900" dirty="0">
                <a:solidFill>
                  <a:srgbClr val="000000">
                    <a:alpha val="100000"/>
                  </a:srgbClr>
                </a:solidFill>
                <a:latin typeface="Times New Roman"/>
                <a:ea typeface="Times New Roman"/>
                <a:cs typeface="Times New Roman"/>
              </a:rPr>
              <a:t>Note: </a:t>
            </a:r>
            <a:r>
              <a:rPr lang="en-US" sz="900" dirty="0">
                <a:solidFill>
                  <a:srgbClr val="000000">
                    <a:alpha val="100000"/>
                  </a:srgbClr>
                </a:solidFill>
                <a:latin typeface="Times New Roman"/>
                <a:ea typeface="Times New Roman"/>
                <a:cs typeface="Times New Roman"/>
              </a:rPr>
              <a:t>These numbers are based on initial settlements.</a:t>
            </a:r>
            <a:r>
              <a:rPr sz="1100" dirty="0">
                <a:solidFill>
                  <a:srgbClr val="000000">
                    <a:alpha val="100000"/>
                  </a:srgbClr>
                </a:solidFill>
                <a:latin typeface="Times New Roman"/>
                <a:ea typeface="Times New Roman"/>
                <a:cs typeface="Times New Roman"/>
              </a:rPr>
              <a:t>
    </a:t>
            </a:r>
          </a:p>
        </p:txBody>
      </p:sp>
    </p:spTree>
    <p:extLst>
      <p:ext uri="{BB962C8B-B14F-4D97-AF65-F5344CB8AC3E}">
        <p14:creationId xmlns:p14="http://schemas.microsoft.com/office/powerpoint/2010/main" val="402975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D6E867C-54AE-4907-A509-F6032FB15C0B}"/>
              </a:ext>
            </a:extLst>
          </p:cNvPr>
          <p:cNvPicPr>
            <a:picLocks noChangeAspect="1"/>
          </p:cNvPicPr>
          <p:nvPr/>
        </p:nvPicPr>
        <p:blipFill>
          <a:blip r:embed="rId3"/>
          <a:stretch>
            <a:fillRect/>
          </a:stretch>
        </p:blipFill>
        <p:spPr>
          <a:xfrm>
            <a:off x="634629" y="685799"/>
            <a:ext cx="3708458" cy="2667001"/>
          </a:xfrm>
          <a:prstGeom prst="rect">
            <a:avLst/>
          </a:prstGeom>
        </p:spPr>
      </p:pic>
      <p:pic>
        <p:nvPicPr>
          <p:cNvPr id="10" name="Picture 9">
            <a:extLst>
              <a:ext uri="{FF2B5EF4-FFF2-40B4-BE49-F238E27FC236}">
                <a16:creationId xmlns:a16="http://schemas.microsoft.com/office/drawing/2014/main" id="{9B85641A-EE10-4EA0-AF48-DCE4A59A9945}"/>
              </a:ext>
            </a:extLst>
          </p:cNvPr>
          <p:cNvPicPr>
            <a:picLocks noChangeAspect="1"/>
          </p:cNvPicPr>
          <p:nvPr/>
        </p:nvPicPr>
        <p:blipFill>
          <a:blip r:embed="rId4"/>
          <a:stretch>
            <a:fillRect/>
          </a:stretch>
        </p:blipFill>
        <p:spPr>
          <a:xfrm>
            <a:off x="671403" y="3429000"/>
            <a:ext cx="3768307" cy="2738620"/>
          </a:xfrm>
          <a:prstGeom prst="rect">
            <a:avLst/>
          </a:prstGeom>
        </p:spPr>
      </p:pic>
      <p:pic>
        <p:nvPicPr>
          <p:cNvPr id="9" name="Picture 8">
            <a:extLst>
              <a:ext uri="{FF2B5EF4-FFF2-40B4-BE49-F238E27FC236}">
                <a16:creationId xmlns:a16="http://schemas.microsoft.com/office/drawing/2014/main" id="{D8F8FF44-928F-45FE-99E9-8EF6D6D85B71}"/>
              </a:ext>
            </a:extLst>
          </p:cNvPr>
          <p:cNvPicPr>
            <a:picLocks noChangeAspect="1"/>
          </p:cNvPicPr>
          <p:nvPr/>
        </p:nvPicPr>
        <p:blipFill>
          <a:blip r:embed="rId5"/>
          <a:stretch>
            <a:fillRect/>
          </a:stretch>
        </p:blipFill>
        <p:spPr>
          <a:xfrm>
            <a:off x="4766970" y="3428999"/>
            <a:ext cx="3664066" cy="2745925"/>
          </a:xfrm>
          <a:prstGeom prst="rect">
            <a:avLst/>
          </a:prstGeom>
        </p:spPr>
      </p:pic>
      <p:pic>
        <p:nvPicPr>
          <p:cNvPr id="7" name="Picture 6">
            <a:extLst>
              <a:ext uri="{FF2B5EF4-FFF2-40B4-BE49-F238E27FC236}">
                <a16:creationId xmlns:a16="http://schemas.microsoft.com/office/drawing/2014/main" id="{66EBEBB0-79DA-47CB-81AB-2252A7CB84FE}"/>
              </a:ext>
            </a:extLst>
          </p:cNvPr>
          <p:cNvPicPr>
            <a:picLocks noChangeAspect="1"/>
          </p:cNvPicPr>
          <p:nvPr/>
        </p:nvPicPr>
        <p:blipFill>
          <a:blip r:embed="rId6"/>
          <a:stretch>
            <a:fillRect/>
          </a:stretch>
        </p:blipFill>
        <p:spPr>
          <a:xfrm>
            <a:off x="4670347" y="690380"/>
            <a:ext cx="3708458" cy="2738620"/>
          </a:xfrm>
          <a:prstGeom prst="rect">
            <a:avLst/>
          </a:prstGeom>
        </p:spPr>
      </p:pic>
      <p:sp>
        <p:nvSpPr>
          <p:cNvPr id="2" name="Title 1"/>
          <p:cNvSpPr>
            <a:spLocks noGrp="1"/>
          </p:cNvSpPr>
          <p:nvPr>
            <p:ph type="title"/>
          </p:nvPr>
        </p:nvSpPr>
        <p:spPr>
          <a:xfrm>
            <a:off x="381000" y="243682"/>
            <a:ext cx="8458200" cy="442118"/>
          </a:xfrm>
        </p:spPr>
        <p:txBody>
          <a:bodyPr/>
          <a:lstStyle/>
          <a:p>
            <a:r>
              <a:rPr lang="en-US" sz="2000" dirty="0"/>
              <a:t>8.2(2)(c)(iv) Other Settlement 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Tree>
    <p:extLst>
      <p:ext uri="{BB962C8B-B14F-4D97-AF65-F5344CB8AC3E}">
        <p14:creationId xmlns:p14="http://schemas.microsoft.com/office/powerpoint/2010/main" val="172959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DCCE4D6-67E8-4291-B785-04B8E2E5A970}"/>
              </a:ext>
            </a:extLst>
          </p:cNvPr>
          <p:cNvPicPr>
            <a:picLocks noChangeAspect="1"/>
          </p:cNvPicPr>
          <p:nvPr/>
        </p:nvPicPr>
        <p:blipFill>
          <a:blip r:embed="rId3"/>
          <a:stretch>
            <a:fillRect/>
          </a:stretch>
        </p:blipFill>
        <p:spPr>
          <a:xfrm>
            <a:off x="831903" y="711621"/>
            <a:ext cx="7419255" cy="543475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91029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A8B20A-62C6-40BF-825E-B3D7BC7F08FC}"/>
              </a:ext>
            </a:extLst>
          </p:cNvPr>
          <p:cNvPicPr>
            <a:picLocks noChangeAspect="1"/>
          </p:cNvPicPr>
          <p:nvPr/>
        </p:nvPicPr>
        <p:blipFill>
          <a:blip r:embed="rId3"/>
          <a:stretch>
            <a:fillRect/>
          </a:stretch>
        </p:blipFill>
        <p:spPr>
          <a:xfrm>
            <a:off x="762000" y="777398"/>
            <a:ext cx="7437120" cy="539398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1574136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c34af464-7aa1-4edd-9be4-83dffc1cb926"/>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30436</TotalTime>
  <Words>1838</Words>
  <Application>Microsoft Office PowerPoint</Application>
  <PresentationFormat>On-screen Show (4:3)</PresentationFormat>
  <Paragraphs>730</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345</cp:revision>
  <cp:lastPrinted>2017-07-14T19:25:35Z</cp:lastPrinted>
  <dcterms:created xsi:type="dcterms:W3CDTF">2016-01-21T15:20:31Z</dcterms:created>
  <dcterms:modified xsi:type="dcterms:W3CDTF">2021-07-28T21:52:24Z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