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95" r:id="rId8"/>
    <p:sldId id="281" r:id="rId9"/>
    <p:sldId id="275" r:id="rId10"/>
    <p:sldId id="263" r:id="rId11"/>
    <p:sldId id="264" r:id="rId12"/>
    <p:sldId id="273" r:id="rId13"/>
    <p:sldId id="292" r:id="rId14"/>
    <p:sldId id="293" r:id="rId15"/>
    <p:sldId id="259" r:id="rId16"/>
    <p:sldId id="301"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96187" autoAdjust="0"/>
  </p:normalViewPr>
  <p:slideViewPr>
    <p:cSldViewPr showGuides="1">
      <p:cViewPr varScale="1">
        <p:scale>
          <a:sx n="88" d="100"/>
          <a:sy n="88" d="100"/>
        </p:scale>
        <p:origin x="117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7/28/2021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7/28/2021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440508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31552484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68601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429893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044082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152024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673584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hemeOverride" Target="../theme/themeOverride1.xml"/><Relationship Id="rId4" Type="http://schemas.openxmlformats.org/officeDocument/2006/relationships/hyperlink" Target="http://www.ercot.com/services/comm/mkt_notices/archives/5424"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277547"/>
          </a:xfrm>
          <a:prstGeom prst="rect">
            <a:avLst/>
          </a:prstGeom>
          <a:noFill/>
        </p:spPr>
        <p:txBody>
          <a:bodyPr wrap="square" rtlCol="0">
            <a:spAutoFit/>
          </a:bodyPr>
          <a:lstStyle/>
          <a:p>
            <a:r>
              <a:rPr lang="en-US" b="1" dirty="0"/>
              <a:t>Settlement Stability</a:t>
            </a:r>
          </a:p>
          <a:p>
            <a:r>
              <a:rPr lang="en-US" sz="1600" b="1" dirty="0"/>
              <a:t>2021 Q2 Update to WMS</a:t>
            </a:r>
          </a:p>
          <a:p>
            <a:endParaRPr lang="en-US" dirty="0"/>
          </a:p>
          <a:p>
            <a:r>
              <a:rPr lang="en-US"/>
              <a:t>Austin Covington</a:t>
            </a:r>
            <a:endParaRPr lang="en-US" dirty="0"/>
          </a:p>
          <a:p>
            <a:r>
              <a:rPr lang="en-US" dirty="0"/>
              <a:t>Settlements Group </a:t>
            </a:r>
          </a:p>
          <a:p>
            <a:r>
              <a:rPr lang="en-US" dirty="0"/>
              <a:t>ERCOT</a:t>
            </a:r>
          </a:p>
          <a:p>
            <a:endParaRPr lang="en-US" dirty="0"/>
          </a:p>
          <a:p>
            <a:r>
              <a:rPr lang="en-US" dirty="0"/>
              <a:t>08/04/2021</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4" name="Title Texts4"/>
          <p:cNvSpPr>
            <a:spLocks noGrp="1"/>
          </p:cNvSpPr>
          <p:nvPr>
            <p:ph idx="4"/>
          </p:nvPr>
        </p:nvSpPr>
        <p:spPr>
          <a:xfrm>
            <a:off x="3962400" y="5913278"/>
            <a:ext cx="5257800"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endParaRPr lang="en-US" sz="800" dirty="0">
              <a:solidFill>
                <a:srgbClr val="000000">
                  <a:alpha val="100000"/>
                </a:srgbClr>
              </a:solidFill>
              <a:latin typeface="Times New Roman"/>
              <a:ea typeface="Times New Roman"/>
              <a:cs typeface="Times New Roman"/>
            </a:endParaRPr>
          </a:p>
          <a:p>
            <a:pPr algn="l"/>
            <a:r>
              <a:rPr lang="en-US" sz="800" baseline="30000" dirty="0">
                <a:solidFill>
                  <a:srgbClr val="000000">
                    <a:alpha val="100000"/>
                  </a:srgbClr>
                </a:solidFill>
                <a:latin typeface="Times New Roman"/>
                <a:ea typeface="Times New Roman"/>
                <a:cs typeface="Times New Roman"/>
              </a:rPr>
              <a:t>5</a:t>
            </a:r>
            <a:r>
              <a:rPr lang="en-US" sz="800" dirty="0">
                <a:solidFill>
                  <a:srgbClr val="000000">
                    <a:alpha val="100000"/>
                  </a:srgbClr>
                </a:solidFill>
                <a:latin typeface="Times New Roman"/>
                <a:ea typeface="Times New Roman"/>
                <a:cs typeface="Times New Roman"/>
              </a:rPr>
              <a:t>Allocated to load from two years prior per the </a:t>
            </a:r>
            <a:r>
              <a:rPr lang="en-US" sz="800" i="1" dirty="0">
                <a:solidFill>
                  <a:srgbClr val="000000">
                    <a:alpha val="100000"/>
                  </a:srgbClr>
                </a:solidFill>
                <a:latin typeface="Times New Roman"/>
                <a:ea typeface="Times New Roman"/>
                <a:cs typeface="Times New Roman"/>
              </a:rPr>
              <a:t>Electric Reliability Organization Fee Assessment and Collection Guide</a:t>
            </a:r>
          </a:p>
          <a:p>
            <a:pPr marL="0" marR="0" indent="0" algn="l">
              <a:spcBef>
                <a:spcPts val="0"/>
              </a:spcBef>
              <a:spcAft>
                <a:spcPts val="0"/>
              </a:spcAft>
              <a:buNone/>
            </a:pPr>
            <a:endParaRPr sz="800" dirty="0">
              <a:solidFill>
                <a:srgbClr val="000000">
                  <a:alpha val="100000"/>
                </a:srgbClr>
              </a:solidFill>
              <a:latin typeface="Times New Roman"/>
              <a:ea typeface="Times New Roman"/>
              <a:cs typeface="Times New Roman"/>
            </a:endParaRP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extLst>
              <p:ext uri="{D42A27DB-BD31-4B8C-83A1-F6EECF244321}">
                <p14:modId xmlns:p14="http://schemas.microsoft.com/office/powerpoint/2010/main" val="3970943545"/>
              </p:ext>
            </p:extLst>
          </p:nvPr>
        </p:nvGraphicFramePr>
        <p:xfrm>
          <a:off x="457200" y="1078992"/>
          <a:ext cx="8385048" cy="4340352"/>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l">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Ancillary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6</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909.8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Balancing Account Payout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Base Point Deviation Payments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Black Start Service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Block Load Transfer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Emergency Energy Charges</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ERCOT Admin Fee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19.7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ERO Pass-Through Fee</a:t>
                      </a:r>
                      <a:r>
                        <a:rPr lang="en-US" sz="900" baseline="30000" dirty="0">
                          <a:solidFill>
                            <a:srgbClr val="000000">
                              <a:alpha val="100000"/>
                            </a:srgbClr>
                          </a:solidFill>
                          <a:latin typeface="Times New Roman"/>
                          <a:cs typeface="Times New Roman"/>
                          <a:sym typeface="Times New Roman"/>
                        </a:rPr>
                        <a:t>5</a:t>
                      </a:r>
                      <a:endParaRPr sz="900" baseline="30000" dirty="0">
                        <a:solidFill>
                          <a:srgbClr val="000000">
                            <a:alpha val="100000"/>
                          </a:srgbClr>
                        </a:solidFill>
                        <a:latin typeface="Times New Roman"/>
                        <a:cs typeface="Times New Roman"/>
                        <a:sym typeface="Times New Roman"/>
                      </a:endParaRP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8"/>
                  </a:ext>
                </a:extLst>
              </a:tr>
              <a:tr h="201168">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ERS Settlement¹</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High Dispatch Limit Override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0"/>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Non-Zonal Auction Distribution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ORDC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788.0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2"/>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Revenue Neutrality 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RMR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4"/>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RUC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Voltage Services Settlement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6"/>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Zonal Auction Distribution²</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 Allocation to Load</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18.2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8</a:t>
                      </a:r>
                      <a:r>
                        <a:rPr lang="en-US" sz="900" dirty="0">
                          <a:solidFill>
                            <a:srgbClr val="000000">
                              <a:alpha val="100000"/>
                            </a:srgbClr>
                          </a:solidFill>
                          <a:latin typeface="Times New Roman"/>
                          <a:cs typeface="Times New Roman"/>
                          <a:sym typeface="Times New Roman"/>
                        </a:rPr>
                        <a:t>,</a:t>
                      </a:r>
                      <a:r>
                        <a:rPr sz="900" dirty="0">
                          <a:solidFill>
                            <a:srgbClr val="000000">
                              <a:alpha val="100000"/>
                            </a:srgbClr>
                          </a:solidFill>
                          <a:latin typeface="Times New Roman"/>
                          <a:cs typeface="Times New Roman"/>
                          <a:sym typeface="Times New Roman"/>
                        </a:rPr>
                        <a:t>576.0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22.3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18"/>
                  </a:ext>
                </a:extLst>
              </a:tr>
              <a:tr h="201168">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Adjusted Metered Load (TWh)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EFEFEF">
                        <a:alpha val="100000"/>
                      </a:srgbClr>
                    </a:solidFill>
                  </a:tcPr>
                </a:tc>
                <a:extLst>
                  <a:ext uri="{0D108BD9-81ED-4DB2-BD59-A6C34878D82A}">
                    <a16:rowId xmlns:a16="http://schemas.microsoft.com/office/drawing/2014/main" val="10019"/>
                  </a:ext>
                </a:extLst>
              </a:tr>
              <a:tr h="201168">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$/MWh³</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293.7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tc>
                  <a:txBody>
                    <a:bodyPr/>
                    <a:lstStyle/>
                    <a:p>
                      <a:pPr marL="63500" marR="63500" algn="l">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20"/>
                  </a:ext>
                </a:extLst>
              </a:tr>
            </a:tbl>
          </a:graphicData>
        </a:graphic>
      </p:graphicFrame>
      <p:sp>
        <p:nvSpPr>
          <p:cNvPr id="7" name="Title Texts3">
            <a:extLst>
              <a:ext uri="{FF2B5EF4-FFF2-40B4-BE49-F238E27FC236}">
                <a16:creationId xmlns:a16="http://schemas.microsoft.com/office/drawing/2014/main" id="{95497010-B4EB-42C7-80EE-F7412AA2C7B3}"/>
              </a:ext>
            </a:extLst>
          </p:cNvPr>
          <p:cNvSpPr txBox="1">
            <a:spLocks/>
          </p:cNvSpPr>
          <p:nvPr/>
        </p:nvSpPr>
        <p:spPr>
          <a:xfrm>
            <a:off x="419100" y="5381244"/>
            <a:ext cx="8461248" cy="1168854"/>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900">
                <a:solidFill>
                  <a:srgbClr val="000000">
                    <a:alpha val="100000"/>
                  </a:srgbClr>
                </a:solidFill>
                <a:latin typeface="Times New Roman"/>
                <a:ea typeface="Times New Roman"/>
                <a:cs typeface="Times New Roman"/>
              </a:rPr>
              <a:t>Notes: The Net Allocation to Load amounts provided in this presentation are for informational purposes only and cannot be relied upon for accurate measurements or forecasts of individual QSE charges and payments. This data is based on the latest data that was available at the time that this report was run.</a:t>
            </a:r>
            <a:r>
              <a:rPr lang="en-US" sz="1100">
                <a:solidFill>
                  <a:srgbClr val="000000">
                    <a:alpha val="100000"/>
                  </a:srgbClr>
                </a:solidFill>
                <a:latin typeface="Times New Roman"/>
                <a:ea typeface="Times New Roman"/>
                <a:cs typeface="Times New Roman"/>
              </a:rPr>
              <a:t>
    </a:t>
            </a:r>
            <a:endParaRPr lang="en-US" sz="1100" dirty="0">
              <a:solidFill>
                <a:srgbClr val="000000">
                  <a:alpha val="100000"/>
                </a:srgbClr>
              </a:solidFill>
              <a:latin typeface="Times New Roman"/>
              <a:ea typeface="Times New Roman"/>
              <a:cs typeface="Times New Roman"/>
            </a:endParaRPr>
          </a:p>
        </p:txBody>
      </p:sp>
    </p:spTree>
    <p:extLst>
      <p:ext uri="{BB962C8B-B14F-4D97-AF65-F5344CB8AC3E}">
        <p14:creationId xmlns:p14="http://schemas.microsoft.com/office/powerpoint/2010/main" val="167226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ZONAL AUCTION REVENUE PER CONGESTION MANAGEMENT ZONE</a:t>
            </a:r>
            <a:r>
              <a:rPr lang="en-US" sz="800" b="1" dirty="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a:solidFill>
                  <a:srgbClr val="3DB0CD">
                    <a:alpha val="100000"/>
                  </a:srgbClr>
                </a:solidFill>
                <a:latin typeface="Times New Roman"/>
                <a:ea typeface="Times New Roman"/>
                <a:cs typeface="Times New Roman"/>
              </a:rPr>
              <a:t>NET ALLOCATION TO LOAD PER </a:t>
            </a:r>
            <a:r>
              <a:rPr sz="800" b="1" dirty="0">
                <a:solidFill>
                  <a:srgbClr val="3DB0CD">
                    <a:alpha val="100000"/>
                  </a:srgbClr>
                </a:solidFill>
                <a:latin typeface="Times New Roman"/>
                <a:ea typeface="Times New Roman"/>
                <a:cs typeface="Times New Roman"/>
              </a:rPr>
              <a:t>CONGESTION MANAGEMENT ZONE</a:t>
            </a:r>
            <a:r>
              <a:rPr lang="en-US" sz="800" b="1" dirty="0">
                <a:solidFill>
                  <a:srgbClr val="3DB0CD">
                    <a:alpha val="100000"/>
                  </a:srgbClr>
                </a:solidFill>
                <a:latin typeface="Times New Roman"/>
                <a:ea typeface="Times New Roman"/>
                <a:cs typeface="Times New Roman"/>
              </a:rPr>
              <a:t> ($/MWh)</a:t>
            </a:r>
            <a:r>
              <a:rPr sz="800" b="1" baseline="30000" dirty="0">
                <a:solidFill>
                  <a:srgbClr val="3DB0CD">
                    <a:alpha val="100000"/>
                  </a:srgbClr>
                </a:solidFill>
                <a:latin typeface="Times New Roman"/>
                <a:ea typeface="Times New Roman"/>
                <a:cs typeface="Times New Roman"/>
              </a:rPr>
              <a:t>4</a:t>
            </a:r>
          </a:p>
        </p:txBody>
      </p:sp>
      <p:graphicFrame>
        <p:nvGraphicFramePr>
          <p:cNvPr id="7" name="Table 6"/>
          <p:cNvGraphicFramePr>
            <a:graphicFrameLocks noGrp="1"/>
          </p:cNvGraphicFramePr>
          <p:nvPr>
            <p:extLst>
              <p:ext uri="{D42A27DB-BD31-4B8C-83A1-F6EECF244321}">
                <p14:modId xmlns:p14="http://schemas.microsoft.com/office/powerpoint/2010/main" val="3242298082"/>
              </p:ext>
            </p:extLst>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-8.3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-15.0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-21.0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-19.3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-16.2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-55.6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-58.6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221376554"/>
              </p:ext>
            </p:extLst>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9.6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6.7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9.4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8.5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7.9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7.8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7.1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7.6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8.7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3.9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35.5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31.3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27.4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37.3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812014576"/>
              </p:ext>
            </p:extLst>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-2.2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-4.3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-5.2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-4.6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156758076"/>
              </p:ext>
            </p:extLst>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 </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Jul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Aug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Sep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Oct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Nov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Dec 2020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Jan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Feb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Apr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May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tc>
                  <a:txBody>
                    <a:bodyPr/>
                    <a:lstStyle/>
                    <a:p>
                      <a:pPr marL="63500" marR="63500" algn="r">
                        <a:lnSpc>
                          <a:spcPct val="100000"/>
                        </a:lnSpc>
                        <a:spcBef>
                          <a:spcPts val="500"/>
                        </a:spcBef>
                        <a:spcAft>
                          <a:spcPts val="500"/>
                        </a:spcAft>
                        <a:buNone/>
                      </a:pPr>
                      <a:r>
                        <a:rPr sz="800" b="1">
                          <a:solidFill>
                            <a:srgbClr val="000000">
                              <a:alpha val="100000"/>
                            </a:srgbClr>
                          </a:solidFill>
                          <a:latin typeface="times"/>
                          <a:cs typeface="times"/>
                          <a:sym typeface="times"/>
                        </a:rPr>
                        <a:t>Jun 2021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HOUSTON</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294.5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2.0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solidFill>
                      <a:prstDash val="solid"/>
                      <a:round/>
                      <a:headEnd type="none" w="med" len="med"/>
                      <a:tailEnd type="none" w="med" len="me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NORTH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294.4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1.7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tcPr>
                </a:tc>
                <a:extLst>
                  <a:ext uri="{0D108BD9-81ED-4DB2-BD59-A6C34878D82A}">
                    <a16:rowId xmlns:a16="http://schemas.microsoft.com/office/drawing/2014/main" val="10002"/>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SOUTH</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293.4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WEST</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-1.9</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-3.0</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289.8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-3.6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-2.5</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0" cap="flat" cmpd="sng" algn="ctr">
                      <a:solidFill>
                        <a:srgbClr val="FFFFFF">
                          <a:alpha val="0"/>
                        </a:srgbClr>
                      </a:solid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63500" marR="63500" algn="l">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TOTAL</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0.1</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-0.4</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-0.3</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293.7</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0.8</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-0.6</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tc>
                  <a:txBody>
                    <a:bodyPr/>
                    <a:lstStyle/>
                    <a:p>
                      <a:pPr marL="63500" marR="63500" algn="r">
                        <a:lnSpc>
                          <a:spcPct val="100000"/>
                        </a:lnSpc>
                        <a:spcBef>
                          <a:spcPts val="500"/>
                        </a:spcBef>
                        <a:spcAft>
                          <a:spcPts val="500"/>
                        </a:spcAft>
                        <a:buNone/>
                      </a:pPr>
                      <a:r>
                        <a:rPr sz="900" dirty="0">
                          <a:solidFill>
                            <a:srgbClr val="000000">
                              <a:alpha val="100000"/>
                            </a:srgbClr>
                          </a:solidFill>
                          <a:latin typeface="Times New Roman"/>
                          <a:cs typeface="Times New Roman"/>
                          <a:sym typeface="Times New Roman"/>
                        </a:rPr>
                        <a:t> -0.2</a:t>
                      </a:r>
                    </a:p>
                  </a:txBody>
                  <a:tcPr marL="0" marR="0" marT="0" marB="0" anchor="ctr">
                    <a:lnL w="0" cap="flat" cmpd="sng" algn="ctr">
                      <a:solidFill>
                        <a:srgbClr val="FFFFFF">
                          <a:alpha val="0"/>
                        </a:srgbClr>
                      </a:solidFill>
                      <a:prstDash val="solid"/>
                    </a:lnL>
                    <a:lnR w="0" cap="flat" cmpd="sng" algn="ctr">
                      <a:solidFill>
                        <a:srgbClr val="FFFFFF">
                          <a:alpha val="0"/>
                        </a:srgbClr>
                      </a:solidFill>
                      <a:prstDash val="solid"/>
                    </a:lnR>
                    <a:lnT w="19050" cap="flat" cmpd="sng" algn="ctr">
                      <a:solidFill>
                        <a:srgbClr val="000000">
                          <a:alpha val="100000"/>
                        </a:srgbClr>
                      </a:solidFill>
                      <a:prstDash val="solid"/>
                    </a:lnT>
                    <a:lnB w="0" cap="flat" cmpd="sng" algn="ctr">
                      <a:solidFill>
                        <a:srgbClr val="FFFFFF">
                          <a:alpha val="0"/>
                        </a:srgbClr>
                      </a:solid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08988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8.2(2)(c)(</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590365248"/>
              </p:ext>
            </p:extLst>
          </p:nvPr>
        </p:nvGraphicFramePr>
        <p:xfrm>
          <a:off x="381001" y="1219200"/>
          <a:ext cx="8381999" cy="1146331"/>
        </p:xfrm>
        <a:graphic>
          <a:graphicData uri="http://schemas.openxmlformats.org/drawingml/2006/table">
            <a:tbl>
              <a:tblPr firstRow="1" firstCol="1" bandRow="1"/>
              <a:tblGrid>
                <a:gridCol w="1027479">
                  <a:extLst>
                    <a:ext uri="{9D8B030D-6E8A-4147-A177-3AD203B41FA5}">
                      <a16:colId xmlns:a16="http://schemas.microsoft.com/office/drawing/2014/main" val="20000"/>
                    </a:ext>
                  </a:extLst>
                </a:gridCol>
                <a:gridCol w="566463">
                  <a:extLst>
                    <a:ext uri="{9D8B030D-6E8A-4147-A177-3AD203B41FA5}">
                      <a16:colId xmlns:a16="http://schemas.microsoft.com/office/drawing/2014/main" val="20001"/>
                    </a:ext>
                  </a:extLst>
                </a:gridCol>
                <a:gridCol w="541361">
                  <a:extLst>
                    <a:ext uri="{9D8B030D-6E8A-4147-A177-3AD203B41FA5}">
                      <a16:colId xmlns:a16="http://schemas.microsoft.com/office/drawing/2014/main" val="20002"/>
                    </a:ext>
                  </a:extLst>
                </a:gridCol>
                <a:gridCol w="730700">
                  <a:extLst>
                    <a:ext uri="{9D8B030D-6E8A-4147-A177-3AD203B41FA5}">
                      <a16:colId xmlns:a16="http://schemas.microsoft.com/office/drawing/2014/main" val="20003"/>
                    </a:ext>
                  </a:extLst>
                </a:gridCol>
                <a:gridCol w="655781">
                  <a:extLst>
                    <a:ext uri="{9D8B030D-6E8A-4147-A177-3AD203B41FA5}">
                      <a16:colId xmlns:a16="http://schemas.microsoft.com/office/drawing/2014/main" val="20004"/>
                    </a:ext>
                  </a:extLst>
                </a:gridCol>
                <a:gridCol w="655781">
                  <a:extLst>
                    <a:ext uri="{9D8B030D-6E8A-4147-A177-3AD203B41FA5}">
                      <a16:colId xmlns:a16="http://schemas.microsoft.com/office/drawing/2014/main" val="20005"/>
                    </a:ext>
                  </a:extLst>
                </a:gridCol>
                <a:gridCol w="584673">
                  <a:extLst>
                    <a:ext uri="{9D8B030D-6E8A-4147-A177-3AD203B41FA5}">
                      <a16:colId xmlns:a16="http://schemas.microsoft.com/office/drawing/2014/main" val="20006"/>
                    </a:ext>
                  </a:extLst>
                </a:gridCol>
                <a:gridCol w="647961">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41858">
                  <a:extLst>
                    <a:ext uri="{9D8B030D-6E8A-4147-A177-3AD203B41FA5}">
                      <a16:colId xmlns:a16="http://schemas.microsoft.com/office/drawing/2014/main" val="20009"/>
                    </a:ext>
                  </a:extLst>
                </a:gridCol>
                <a:gridCol w="577342">
                  <a:extLst>
                    <a:ext uri="{9D8B030D-6E8A-4147-A177-3AD203B41FA5}">
                      <a16:colId xmlns:a16="http://schemas.microsoft.com/office/drawing/2014/main" val="20010"/>
                    </a:ext>
                  </a:extLst>
                </a:gridCol>
                <a:gridCol w="1066800">
                  <a:extLst>
                    <a:ext uri="{9D8B030D-6E8A-4147-A177-3AD203B41FA5}">
                      <a16:colId xmlns:a16="http://schemas.microsoft.com/office/drawing/2014/main" val="20011"/>
                    </a:ext>
                  </a:extLst>
                </a:gridCol>
              </a:tblGrid>
              <a:tr h="271962">
                <a:tc gridSpan="1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2021 Q2</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solidFill>
                          <a:schemeClr val="tx1"/>
                        </a:solidFill>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gridSpan="5">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200"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rowSpan="2">
                  <a:txBody>
                    <a:bodyPr/>
                    <a:lstStyle/>
                    <a:p>
                      <a:pPr marL="0" marR="0" algn="ctr">
                        <a:spcBef>
                          <a:spcPts val="0"/>
                        </a:spcBef>
                        <a:spcAft>
                          <a:spcPts val="0"/>
                        </a:spcAft>
                      </a:pPr>
                      <a:r>
                        <a:rPr lang="en-US" sz="1200" dirty="0">
                          <a:effectLst/>
                          <a:latin typeface="+mn-lt"/>
                          <a:ea typeface="Calibri"/>
                          <a:cs typeface="Times New Roman"/>
                        </a:rPr>
                        <a:t>Market</a:t>
                      </a:r>
                      <a:r>
                        <a:rPr lang="en-US" sz="1200" baseline="0" dirty="0">
                          <a:effectLst/>
                          <a:latin typeface="+mn-lt"/>
                          <a:ea typeface="Calibri"/>
                          <a:cs typeface="Times New Roman"/>
                        </a:rPr>
                        <a:t> Notice</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900" b="1" dirty="0">
                          <a:effectLst/>
                          <a:latin typeface="+mn-lt"/>
                        </a:rPr>
                        <a:t>DASPP </a:t>
                      </a:r>
                      <a:endParaRPr lang="en-US" sz="9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MCPC</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RTSPP</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a:solidFill>
                            <a:srgbClr val="000000"/>
                          </a:solidFill>
                          <a:effectLst/>
                          <a:latin typeface="Arial" panose="020B0604020202020204" pitchFamily="34" charset="0"/>
                        </a:rPr>
                        <a:t>RTRMPR</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p>
                      <a:pPr algn="ctr" rtl="0" fontAlgn="ctr"/>
                      <a:r>
                        <a:rPr lang="en-US" sz="900" b="1" i="0" u="none" strike="noStrike" dirty="0">
                          <a:solidFill>
                            <a:srgbClr val="000000"/>
                          </a:solidFill>
                          <a:effectLst/>
                          <a:latin typeface="Arial" panose="020B0604020202020204" pitchFamily="34" charset="0"/>
                        </a:rPr>
                        <a:t>ORDC Adders</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tc vMerge="1">
                  <a:txBody>
                    <a:bodyPr/>
                    <a:lstStyle/>
                    <a:p>
                      <a:pPr marL="0" marR="0" algn="ctr">
                        <a:spcBef>
                          <a:spcPts val="0"/>
                        </a:spcBef>
                        <a:spcAft>
                          <a:spcPts val="0"/>
                        </a:spcAft>
                      </a:pP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02/15/2021</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23,143</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20,029</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32</a:t>
                      </a:r>
                    </a:p>
                  </a:txBody>
                  <a:tcPr marL="9525" marR="9525" marT="9525"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32</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32</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algn="ctr" rtl="0" fontAlgn="ctr"/>
                      <a:r>
                        <a:rPr lang="en-US" sz="1000" b="0" i="0" u="none" strike="noStrike" dirty="0">
                          <a:solidFill>
                            <a:srgbClr val="000000"/>
                          </a:solidFill>
                          <a:effectLst/>
                          <a:latin typeface="Arial" panose="020B0604020202020204" pitchFamily="34" charset="0"/>
                        </a:rPr>
                        <a:t>32</a:t>
                      </a:r>
                    </a:p>
                  </a:txBody>
                  <a:tcPr marL="9525" marR="9525" marT="9525"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a:solidFill>
                            <a:schemeClr val="tx1"/>
                          </a:solidFill>
                          <a:effectLst/>
                          <a:latin typeface="+mn-lt"/>
                          <a:ea typeface="+mn-ea"/>
                          <a:cs typeface="+mn-cs"/>
                          <a:hlinkClick r:id="rId4"/>
                        </a:rPr>
                        <a:t>M-C031721-03</a:t>
                      </a:r>
                      <a:endParaRPr lang="en-US" sz="4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9" name="TextBox 8"/>
          <p:cNvSpPr txBox="1"/>
          <p:nvPr/>
        </p:nvSpPr>
        <p:spPr>
          <a:xfrm>
            <a:off x="381000" y="2352754"/>
            <a:ext cx="8382000" cy="769441"/>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p:txBody>
      </p:sp>
    </p:spTree>
    <p:extLst>
      <p:ext uri="{BB962C8B-B14F-4D97-AF65-F5344CB8AC3E}">
        <p14:creationId xmlns:p14="http://schemas.microsoft.com/office/powerpoint/2010/main" val="10522227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8.2(2)(c)(iv) Track number 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715937989"/>
              </p:ext>
            </p:extLst>
          </p:nvPr>
        </p:nvGraphicFramePr>
        <p:xfrm>
          <a:off x="609600" y="1143000"/>
          <a:ext cx="7924800" cy="1828800"/>
        </p:xfrm>
        <a:graphic>
          <a:graphicData uri="http://schemas.openxmlformats.org/drawingml/2006/table">
            <a:tbl>
              <a:tblPr firstRow="1" firstCol="1" bandRow="1"/>
              <a:tblGrid>
                <a:gridCol w="1066800">
                  <a:extLst>
                    <a:ext uri="{9D8B030D-6E8A-4147-A177-3AD203B41FA5}">
                      <a16:colId xmlns:a16="http://schemas.microsoft.com/office/drawing/2014/main" val="20000"/>
                    </a:ext>
                  </a:extLst>
                </a:gridCol>
                <a:gridCol w="2354426">
                  <a:extLst>
                    <a:ext uri="{9D8B030D-6E8A-4147-A177-3AD203B41FA5}">
                      <a16:colId xmlns:a16="http://schemas.microsoft.com/office/drawing/2014/main" val="20001"/>
                    </a:ext>
                  </a:extLst>
                </a:gridCol>
                <a:gridCol w="2488162">
                  <a:extLst>
                    <a:ext uri="{9D8B030D-6E8A-4147-A177-3AD203B41FA5}">
                      <a16:colId xmlns:a16="http://schemas.microsoft.com/office/drawing/2014/main" val="20002"/>
                    </a:ext>
                  </a:extLst>
                </a:gridCol>
                <a:gridCol w="2015412">
                  <a:extLst>
                    <a:ext uri="{9D8B030D-6E8A-4147-A177-3AD203B41FA5}">
                      <a16:colId xmlns:a16="http://schemas.microsoft.com/office/drawing/2014/main" val="20003"/>
                    </a:ext>
                  </a:extLst>
                </a:gridCol>
              </a:tblGrid>
              <a:tr h="34126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2021 Q2</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957893">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a:effectLst/>
                        <a:latin typeface="+mn-lt"/>
                      </a:endParaRPr>
                    </a:p>
                    <a:p>
                      <a:pPr marL="0" marR="0" algn="ctr">
                        <a:spcBef>
                          <a:spcPts val="0"/>
                        </a:spcBef>
                        <a:spcAft>
                          <a:spcPts val="0"/>
                        </a:spcAft>
                      </a:pPr>
                      <a:r>
                        <a:rPr lang="en-US" sz="1200" dirty="0">
                          <a:effectLst/>
                          <a:latin typeface="+mn-lt"/>
                        </a:rPr>
                        <a:t>Operating Day(s)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solidFill>
                            <a:schemeClr val="tx1"/>
                          </a:solidFill>
                          <a:effectLst/>
                          <a:latin typeface="+mn-lt"/>
                          <a:ea typeface="+mn-ea"/>
                          <a:cs typeface="+mn-cs"/>
                        </a:rPr>
                        <a:t>R</a:t>
                      </a:r>
                      <a:r>
                        <a:rPr lang="en-US" sz="1200" b="1" baseline="0" dirty="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a:effectLst/>
                          <a:latin typeface="+mn-lt"/>
                          <a:ea typeface="Calibri"/>
                          <a:cs typeface="Times New Roman"/>
                        </a:rPr>
                        <a:t>Market</a:t>
                      </a:r>
                      <a:r>
                        <a:rPr lang="en-US" sz="1200" b="1" baseline="0" dirty="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1"/>
                  </a:ext>
                </a:extLst>
              </a:tr>
              <a:tr h="52964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100" dirty="0"/>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fontAlgn="t">
                        <a:spcBef>
                          <a:spcPts val="0"/>
                        </a:spcBef>
                        <a:spcAft>
                          <a:spcPts val="0"/>
                        </a:spcAft>
                      </a:pPr>
                      <a:br>
                        <a:rPr lang="en-US" sz="1000" kern="1200" dirty="0">
                          <a:solidFill>
                            <a:schemeClr val="tx1"/>
                          </a:solidFill>
                          <a:effectLst/>
                          <a:latin typeface="Arial" panose="020B0604020202020204" pitchFamily="34" charset="0"/>
                          <a:ea typeface="Calibri" panose="020F0502020204030204" pitchFamily="34" charset="0"/>
                          <a:cs typeface="+mn-cs"/>
                        </a:rPr>
                      </a:b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45720" marR="4572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a:solidFill>
                            <a:schemeClr val="tx1"/>
                          </a:solidFill>
                          <a:effectLst/>
                          <a:latin typeface="Arial" panose="020B0604020202020204" pitchFamily="34" charset="0"/>
                          <a:ea typeface="Calibri" panose="020F0502020204030204" pitchFamily="34" charset="0"/>
                          <a:cs typeface="+mn-cs"/>
                        </a:rPr>
                        <a:t>-</a:t>
                      </a: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2"/>
                  </a:ext>
                </a:extLst>
              </a:tr>
            </a:tbl>
          </a:graphicData>
        </a:graphic>
      </p:graphicFrame>
      <p:sp>
        <p:nvSpPr>
          <p:cNvPr id="5" name="TextBox 4">
            <a:extLst>
              <a:ext uri="{FF2B5EF4-FFF2-40B4-BE49-F238E27FC236}">
                <a16:creationId xmlns:a16="http://schemas.microsoft.com/office/drawing/2014/main" id="{128FCC64-3885-4484-B27A-512EE5125B7D}"/>
              </a:ext>
            </a:extLst>
          </p:cNvPr>
          <p:cNvSpPr txBox="1"/>
          <p:nvPr/>
        </p:nvSpPr>
        <p:spPr>
          <a:xfrm>
            <a:off x="609600" y="2971800"/>
            <a:ext cx="7916613" cy="938719"/>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resettlements due to non-price errors in Q2 2021.</a:t>
            </a:r>
          </a:p>
          <a:p>
            <a:pPr defTabSz="457200"/>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3971881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54C2265-8233-4217-AA82-F08D7B52CCB5}"/>
              </a:ext>
            </a:extLst>
          </p:cNvPr>
          <p:cNvPicPr>
            <a:picLocks noChangeAspect="1"/>
          </p:cNvPicPr>
          <p:nvPr/>
        </p:nvPicPr>
        <p:blipFill>
          <a:blip r:embed="rId3"/>
          <a:stretch>
            <a:fillRect/>
          </a:stretch>
        </p:blipFill>
        <p:spPr>
          <a:xfrm>
            <a:off x="685800" y="1043938"/>
            <a:ext cx="7620001" cy="441960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spTree>
    <p:extLst>
      <p:ext uri="{BB962C8B-B14F-4D97-AF65-F5344CB8AC3E}">
        <p14:creationId xmlns:p14="http://schemas.microsoft.com/office/powerpoint/2010/main" val="280498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441833FE-C678-48B2-A371-C2A407440A6C}"/>
              </a:ext>
            </a:extLst>
          </p:cNvPr>
          <p:cNvPicPr>
            <a:picLocks noChangeAspect="1"/>
          </p:cNvPicPr>
          <p:nvPr/>
        </p:nvPicPr>
        <p:blipFill rotWithShape="1">
          <a:blip r:embed="rId3"/>
          <a:srcRect l="8869" t="5018" r="8382" b="6059"/>
          <a:stretch/>
        </p:blipFill>
        <p:spPr>
          <a:xfrm>
            <a:off x="6728900" y="4047513"/>
            <a:ext cx="1639423" cy="2353285"/>
          </a:xfrm>
          <a:prstGeom prst="rect">
            <a:avLst/>
          </a:prstGeom>
        </p:spPr>
      </p:pic>
      <p:pic>
        <p:nvPicPr>
          <p:cNvPr id="4" name="Picture 3">
            <a:extLst>
              <a:ext uri="{FF2B5EF4-FFF2-40B4-BE49-F238E27FC236}">
                <a16:creationId xmlns:a16="http://schemas.microsoft.com/office/drawing/2014/main" id="{84435B6F-1974-4B82-9F0E-4AF196D0F5B8}"/>
              </a:ext>
            </a:extLst>
          </p:cNvPr>
          <p:cNvPicPr>
            <a:picLocks noChangeAspect="1"/>
          </p:cNvPicPr>
          <p:nvPr/>
        </p:nvPicPr>
        <p:blipFill>
          <a:blip r:embed="rId4"/>
          <a:stretch>
            <a:fillRect/>
          </a:stretch>
        </p:blipFill>
        <p:spPr>
          <a:xfrm>
            <a:off x="60960" y="956634"/>
            <a:ext cx="9044584" cy="2867057"/>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dirty="0"/>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sp>
        <p:nvSpPr>
          <p:cNvPr id="8" name="TextBox 7"/>
          <p:cNvSpPr txBox="1"/>
          <p:nvPr/>
        </p:nvSpPr>
        <p:spPr>
          <a:xfrm>
            <a:off x="6019800" y="3810000"/>
            <a:ext cx="2992953" cy="276999"/>
          </a:xfrm>
          <a:prstGeom prst="rect">
            <a:avLst/>
          </a:prstGeom>
          <a:noFill/>
        </p:spPr>
        <p:txBody>
          <a:bodyPr wrap="square" rtlCol="0">
            <a:spAutoFit/>
          </a:bodyPr>
          <a:lstStyle/>
          <a:p>
            <a:pPr algn="ctr"/>
            <a:r>
              <a:rPr lang="en-US" sz="1200" b="1" dirty="0"/>
              <a:t>Average percent change</a:t>
            </a:r>
          </a:p>
        </p:txBody>
      </p:sp>
      <p:sp>
        <p:nvSpPr>
          <p:cNvPr id="10" name="AutoShape 4" descr="http://127.0.0.1:25434/graphics/plot_zoom_png?width=1143&amp;height=406"/>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3" name="AutoShape 10" descr="http://127.0.0.1:37815/graphics/plot_zoom_png?width=1056&amp;height=321"/>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http://127.0.0.1:13360/graphics/plot_zoom_png?width=1201&amp;height=377"/>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Title Texts3">
            <a:extLst>
              <a:ext uri="{FF2B5EF4-FFF2-40B4-BE49-F238E27FC236}">
                <a16:creationId xmlns:a16="http://schemas.microsoft.com/office/drawing/2014/main" id="{D6506516-E6BC-4FC5-817A-F6BEBC18BB07}"/>
              </a:ext>
            </a:extLst>
          </p:cNvPr>
          <p:cNvSpPr txBox="1">
            <a:spLocks/>
          </p:cNvSpPr>
          <p:nvPr/>
        </p:nvSpPr>
        <p:spPr>
          <a:xfrm>
            <a:off x="304800" y="5311962"/>
            <a:ext cx="4038600" cy="1168854"/>
          </a:xfr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900" dirty="0">
                <a:solidFill>
                  <a:srgbClr val="000000">
                    <a:alpha val="100000"/>
                  </a:srgbClr>
                </a:solidFill>
                <a:latin typeface="Times New Roman"/>
                <a:ea typeface="Times New Roman"/>
                <a:cs typeface="Times New Roman"/>
              </a:rPr>
              <a:t>Notes: The percent change for days 02/20/2021 – 02/22/2021 were left out of the Initial to Final percent change as their values inhibited the readability of the graph. The percent change from Initial to Final of those dates is as follows:</a:t>
            </a:r>
          </a:p>
          <a:p>
            <a:pPr>
              <a:spcBef>
                <a:spcPts val="0"/>
              </a:spcBef>
            </a:pPr>
            <a:r>
              <a:rPr lang="en-US" sz="900" dirty="0">
                <a:solidFill>
                  <a:srgbClr val="000000">
                    <a:alpha val="100000"/>
                  </a:srgbClr>
                </a:solidFill>
                <a:latin typeface="Times New Roman"/>
                <a:ea typeface="Times New Roman"/>
                <a:cs typeface="Times New Roman"/>
              </a:rPr>
              <a:t>02/20/2021 was 73.04%</a:t>
            </a:r>
          </a:p>
          <a:p>
            <a:pPr>
              <a:spcBef>
                <a:spcPts val="0"/>
              </a:spcBef>
            </a:pPr>
            <a:r>
              <a:rPr lang="en-US" sz="900" dirty="0">
                <a:solidFill>
                  <a:srgbClr val="000000">
                    <a:alpha val="100000"/>
                  </a:srgbClr>
                </a:solidFill>
                <a:latin typeface="Times New Roman"/>
                <a:ea typeface="Times New Roman"/>
                <a:cs typeface="Times New Roman"/>
              </a:rPr>
              <a:t>02/21/2021 was 28.64%</a:t>
            </a:r>
          </a:p>
          <a:p>
            <a:pPr>
              <a:spcBef>
                <a:spcPts val="0"/>
              </a:spcBef>
            </a:pPr>
            <a:r>
              <a:rPr lang="en-US" sz="900" dirty="0">
                <a:solidFill>
                  <a:srgbClr val="000000">
                    <a:alpha val="100000"/>
                  </a:srgbClr>
                </a:solidFill>
                <a:latin typeface="Times New Roman"/>
                <a:ea typeface="Times New Roman"/>
                <a:cs typeface="Times New Roman"/>
              </a:rPr>
              <a:t>02/22/2021 was 34.79%</a:t>
            </a:r>
            <a:endParaRPr lang="en-US" sz="1100" dirty="0">
              <a:solidFill>
                <a:srgbClr val="000000">
                  <a:alpha val="100000"/>
                </a:srgbClr>
              </a:solidFill>
              <a:latin typeface="Times New Roman"/>
              <a:ea typeface="Times New Roman"/>
              <a:cs typeface="Times New Roman"/>
            </a:endParaRPr>
          </a:p>
        </p:txBody>
      </p:sp>
    </p:spTree>
    <p:extLst>
      <p:ext uri="{BB962C8B-B14F-4D97-AF65-F5344CB8AC3E}">
        <p14:creationId xmlns:p14="http://schemas.microsoft.com/office/powerpoint/2010/main" val="245746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20A13D0D-B5EF-48EA-BD18-735D743ED23F}"/>
              </a:ext>
            </a:extLst>
          </p:cNvPr>
          <p:cNvPicPr>
            <a:picLocks noChangeAspect="1"/>
          </p:cNvPicPr>
          <p:nvPr/>
        </p:nvPicPr>
        <p:blipFill>
          <a:blip r:embed="rId3"/>
          <a:stretch>
            <a:fillRect/>
          </a:stretch>
        </p:blipFill>
        <p:spPr>
          <a:xfrm>
            <a:off x="764539" y="762488"/>
            <a:ext cx="3731262" cy="2676819"/>
          </a:xfrm>
          <a:prstGeom prst="rect">
            <a:avLst/>
          </a:prstGeom>
        </p:spPr>
      </p:pic>
      <p:pic>
        <p:nvPicPr>
          <p:cNvPr id="9" name="Picture 8">
            <a:extLst>
              <a:ext uri="{FF2B5EF4-FFF2-40B4-BE49-F238E27FC236}">
                <a16:creationId xmlns:a16="http://schemas.microsoft.com/office/drawing/2014/main" id="{8AE11303-D707-4399-8C2D-C17AC8865B7D}"/>
              </a:ext>
            </a:extLst>
          </p:cNvPr>
          <p:cNvPicPr>
            <a:picLocks noChangeAspect="1"/>
          </p:cNvPicPr>
          <p:nvPr/>
        </p:nvPicPr>
        <p:blipFill>
          <a:blip r:embed="rId4"/>
          <a:stretch>
            <a:fillRect/>
          </a:stretch>
        </p:blipFill>
        <p:spPr>
          <a:xfrm>
            <a:off x="761998" y="3469840"/>
            <a:ext cx="3733802" cy="2625672"/>
          </a:xfrm>
          <a:prstGeom prst="rect">
            <a:avLst/>
          </a:prstGeom>
        </p:spPr>
      </p:pic>
      <p:pic>
        <p:nvPicPr>
          <p:cNvPr id="7" name="Picture 6">
            <a:extLst>
              <a:ext uri="{FF2B5EF4-FFF2-40B4-BE49-F238E27FC236}">
                <a16:creationId xmlns:a16="http://schemas.microsoft.com/office/drawing/2014/main" id="{8997FB3C-E6E2-400C-90A0-9D2BEE9AA77C}"/>
              </a:ext>
            </a:extLst>
          </p:cNvPr>
          <p:cNvPicPr>
            <a:picLocks noChangeAspect="1"/>
          </p:cNvPicPr>
          <p:nvPr/>
        </p:nvPicPr>
        <p:blipFill>
          <a:blip r:embed="rId5"/>
          <a:stretch>
            <a:fillRect/>
          </a:stretch>
        </p:blipFill>
        <p:spPr>
          <a:xfrm>
            <a:off x="5105400" y="3475564"/>
            <a:ext cx="3504885" cy="2595063"/>
          </a:xfrm>
          <a:prstGeom prst="rect">
            <a:avLst/>
          </a:prstGeom>
        </p:spPr>
      </p:pic>
      <p:pic>
        <p:nvPicPr>
          <p:cNvPr id="5" name="Picture 4">
            <a:extLst>
              <a:ext uri="{FF2B5EF4-FFF2-40B4-BE49-F238E27FC236}">
                <a16:creationId xmlns:a16="http://schemas.microsoft.com/office/drawing/2014/main" id="{A0925419-E6E1-4306-8A6A-EFB2B4FEC11B}"/>
              </a:ext>
            </a:extLst>
          </p:cNvPr>
          <p:cNvPicPr>
            <a:picLocks noChangeAspect="1"/>
          </p:cNvPicPr>
          <p:nvPr/>
        </p:nvPicPr>
        <p:blipFill>
          <a:blip r:embed="rId6"/>
          <a:stretch>
            <a:fillRect/>
          </a:stretch>
        </p:blipFill>
        <p:spPr>
          <a:xfrm>
            <a:off x="5002243" y="685800"/>
            <a:ext cx="3608041" cy="278404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dirty="0"/>
          </a:p>
        </p:txBody>
      </p:sp>
      <p:sp>
        <p:nvSpPr>
          <p:cNvPr id="4" name="AutoShape 2" descr="http://127.0.0.1:25434/graphics/plot_zoom_png?width=528&amp;height=410"/>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5" name="AutoShape 26" descr="http://127.0.0.1:42626/graphics/plot_zoom_png?width=518&amp;height=401"/>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AutoShape 28" descr="http://127.0.0.1:42626/graphics/plot_zoom_png?width=518&amp;height=401"/>
          <p:cNvSpPr>
            <a:spLocks noChangeAspect="1" noChangeArrowheads="1"/>
          </p:cNvSpPr>
          <p:nvPr/>
        </p:nvSpPr>
        <p:spPr bwMode="auto">
          <a:xfrm>
            <a:off x="368300" y="1682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Title Texts3"/>
          <p:cNvSpPr>
            <a:spLocks noGrp="1"/>
          </p:cNvSpPr>
          <p:nvPr>
            <p:ph idx="4294967295"/>
          </p:nvPr>
        </p:nvSpPr>
        <p:spPr>
          <a:xfrm>
            <a:off x="5410200" y="6117336"/>
            <a:ext cx="4471241" cy="740664"/>
          </a:xfrm>
        </p:spPr>
        <p:txBody>
          <a:bodyPr/>
          <a:lstStyle/>
          <a:p>
            <a:pPr marL="0" marR="0" indent="0" algn="l">
              <a:spcBef>
                <a:spcPts val="0"/>
              </a:spcBef>
              <a:spcAft>
                <a:spcPts val="0"/>
              </a:spcAft>
              <a:buNone/>
            </a:pPr>
            <a:r>
              <a:rPr sz="900" dirty="0">
                <a:solidFill>
                  <a:srgbClr val="000000">
                    <a:alpha val="100000"/>
                  </a:srgbClr>
                </a:solidFill>
                <a:latin typeface="Times New Roman"/>
                <a:ea typeface="Times New Roman"/>
                <a:cs typeface="Times New Roman"/>
              </a:rPr>
              <a:t>Note: </a:t>
            </a:r>
            <a:r>
              <a:rPr lang="en-US" sz="900" dirty="0">
                <a:solidFill>
                  <a:srgbClr val="000000">
                    <a:alpha val="100000"/>
                  </a:srgbClr>
                </a:solidFill>
                <a:latin typeface="Times New Roman"/>
                <a:ea typeface="Times New Roman"/>
                <a:cs typeface="Times New Roman"/>
              </a:rPr>
              <a:t>These numbers are based on initial settlements.</a:t>
            </a:r>
            <a:r>
              <a:rPr sz="1100" dirty="0">
                <a:solidFill>
                  <a:srgbClr val="000000">
                    <a:alpha val="100000"/>
                  </a:srgbClr>
                </a:solidFill>
                <a:latin typeface="Times New Roman"/>
                <a:ea typeface="Times New Roman"/>
                <a:cs typeface="Times New Roman"/>
              </a:rPr>
              <a:t>
    </a:t>
            </a:r>
          </a:p>
        </p:txBody>
      </p:sp>
    </p:spTree>
    <p:extLst>
      <p:ext uri="{BB962C8B-B14F-4D97-AF65-F5344CB8AC3E}">
        <p14:creationId xmlns:p14="http://schemas.microsoft.com/office/powerpoint/2010/main" val="4029751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D6E867C-54AE-4907-A509-F6032FB15C0B}"/>
              </a:ext>
            </a:extLst>
          </p:cNvPr>
          <p:cNvPicPr>
            <a:picLocks noChangeAspect="1"/>
          </p:cNvPicPr>
          <p:nvPr/>
        </p:nvPicPr>
        <p:blipFill>
          <a:blip r:embed="rId3"/>
          <a:stretch>
            <a:fillRect/>
          </a:stretch>
        </p:blipFill>
        <p:spPr>
          <a:xfrm>
            <a:off x="634629" y="685799"/>
            <a:ext cx="3708458" cy="2667001"/>
          </a:xfrm>
          <a:prstGeom prst="rect">
            <a:avLst/>
          </a:prstGeom>
        </p:spPr>
      </p:pic>
      <p:pic>
        <p:nvPicPr>
          <p:cNvPr id="10" name="Picture 9">
            <a:extLst>
              <a:ext uri="{FF2B5EF4-FFF2-40B4-BE49-F238E27FC236}">
                <a16:creationId xmlns:a16="http://schemas.microsoft.com/office/drawing/2014/main" id="{9B85641A-EE10-4EA0-AF48-DCE4A59A9945}"/>
              </a:ext>
            </a:extLst>
          </p:cNvPr>
          <p:cNvPicPr>
            <a:picLocks noChangeAspect="1"/>
          </p:cNvPicPr>
          <p:nvPr/>
        </p:nvPicPr>
        <p:blipFill>
          <a:blip r:embed="rId4"/>
          <a:stretch>
            <a:fillRect/>
          </a:stretch>
        </p:blipFill>
        <p:spPr>
          <a:xfrm>
            <a:off x="671403" y="3429000"/>
            <a:ext cx="3768307" cy="2738620"/>
          </a:xfrm>
          <a:prstGeom prst="rect">
            <a:avLst/>
          </a:prstGeom>
        </p:spPr>
      </p:pic>
      <p:pic>
        <p:nvPicPr>
          <p:cNvPr id="9" name="Picture 8">
            <a:extLst>
              <a:ext uri="{FF2B5EF4-FFF2-40B4-BE49-F238E27FC236}">
                <a16:creationId xmlns:a16="http://schemas.microsoft.com/office/drawing/2014/main" id="{D8F8FF44-928F-45FE-99E9-8EF6D6D85B71}"/>
              </a:ext>
            </a:extLst>
          </p:cNvPr>
          <p:cNvPicPr>
            <a:picLocks noChangeAspect="1"/>
          </p:cNvPicPr>
          <p:nvPr/>
        </p:nvPicPr>
        <p:blipFill>
          <a:blip r:embed="rId5"/>
          <a:stretch>
            <a:fillRect/>
          </a:stretch>
        </p:blipFill>
        <p:spPr>
          <a:xfrm>
            <a:off x="4766970" y="3428999"/>
            <a:ext cx="3664066" cy="2745925"/>
          </a:xfrm>
          <a:prstGeom prst="rect">
            <a:avLst/>
          </a:prstGeom>
        </p:spPr>
      </p:pic>
      <p:pic>
        <p:nvPicPr>
          <p:cNvPr id="7" name="Picture 6">
            <a:extLst>
              <a:ext uri="{FF2B5EF4-FFF2-40B4-BE49-F238E27FC236}">
                <a16:creationId xmlns:a16="http://schemas.microsoft.com/office/drawing/2014/main" id="{66EBEBB0-79DA-47CB-81AB-2252A7CB84FE}"/>
              </a:ext>
            </a:extLst>
          </p:cNvPr>
          <p:cNvPicPr>
            <a:picLocks noChangeAspect="1"/>
          </p:cNvPicPr>
          <p:nvPr/>
        </p:nvPicPr>
        <p:blipFill>
          <a:blip r:embed="rId6"/>
          <a:stretch>
            <a:fillRect/>
          </a:stretch>
        </p:blipFill>
        <p:spPr>
          <a:xfrm>
            <a:off x="4670347" y="690380"/>
            <a:ext cx="3708458" cy="2738620"/>
          </a:xfrm>
          <a:prstGeom prst="rect">
            <a:avLst/>
          </a:prstGeom>
        </p:spPr>
      </p:pic>
      <p:sp>
        <p:nvSpPr>
          <p:cNvPr id="2" name="Title 1"/>
          <p:cNvSpPr>
            <a:spLocks noGrp="1"/>
          </p:cNvSpPr>
          <p:nvPr>
            <p:ph type="title"/>
          </p:nvPr>
        </p:nvSpPr>
        <p:spPr>
          <a:xfrm>
            <a:off x="381000" y="243682"/>
            <a:ext cx="8458200" cy="442118"/>
          </a:xfrm>
        </p:spPr>
        <p:txBody>
          <a:bodyPr/>
          <a:lstStyle/>
          <a:p>
            <a:r>
              <a:rPr lang="en-US" sz="2000" dirty="0"/>
              <a:t>8.2(2)(c)(iv)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Tree>
    <p:extLst>
      <p:ext uri="{BB962C8B-B14F-4D97-AF65-F5344CB8AC3E}">
        <p14:creationId xmlns:p14="http://schemas.microsoft.com/office/powerpoint/2010/main" val="172959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DCCE4D6-67E8-4291-B785-04B8E2E5A970}"/>
              </a:ext>
            </a:extLst>
          </p:cNvPr>
          <p:cNvPicPr>
            <a:picLocks noChangeAspect="1"/>
          </p:cNvPicPr>
          <p:nvPr/>
        </p:nvPicPr>
        <p:blipFill>
          <a:blip r:embed="rId3"/>
          <a:stretch>
            <a:fillRect/>
          </a:stretch>
        </p:blipFill>
        <p:spPr>
          <a:xfrm>
            <a:off x="831903" y="711621"/>
            <a:ext cx="7419255" cy="5434758"/>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Tree>
    <p:extLst>
      <p:ext uri="{BB962C8B-B14F-4D97-AF65-F5344CB8AC3E}">
        <p14:creationId xmlns:p14="http://schemas.microsoft.com/office/powerpoint/2010/main" val="910299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FA8B20A-62C6-40BF-825E-B3D7BC7F08FC}"/>
              </a:ext>
            </a:extLst>
          </p:cNvPr>
          <p:cNvPicPr>
            <a:picLocks noChangeAspect="1"/>
          </p:cNvPicPr>
          <p:nvPr/>
        </p:nvPicPr>
        <p:blipFill>
          <a:blip r:embed="rId3"/>
          <a:stretch>
            <a:fillRect/>
          </a:stretch>
        </p:blipFill>
        <p:spPr>
          <a:xfrm>
            <a:off x="762000" y="777398"/>
            <a:ext cx="7437120" cy="539398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Tree>
    <p:extLst>
      <p:ext uri="{BB962C8B-B14F-4D97-AF65-F5344CB8AC3E}">
        <p14:creationId xmlns:p14="http://schemas.microsoft.com/office/powerpoint/2010/main" val="271574136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 ds:uri="c34af464-7aa1-4edd-9be4-83dffc1cb926"/>
    <ds:schemaRef ds:uri="http://www.w3.org/XML/1998/namespace"/>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30436</TotalTime>
  <Words>1838</Words>
  <Application>Microsoft Office PowerPoint</Application>
  <PresentationFormat>On-screen Show (4:3)</PresentationFormat>
  <Paragraphs>730</Paragraphs>
  <Slides>11</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Clifton, Suzy</cp:lastModifiedBy>
  <cp:revision>345</cp:revision>
  <cp:lastPrinted>2017-07-14T19:25:35Z</cp:lastPrinted>
  <dcterms:created xsi:type="dcterms:W3CDTF">2016-01-21T15:20:31Z</dcterms:created>
  <dcterms:modified xsi:type="dcterms:W3CDTF">2021-07-28T21:52:24Z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