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3" r:id="rId7"/>
    <p:sldId id="266" r:id="rId8"/>
    <p:sldId id="26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39" autoAdjust="0"/>
  </p:normalViewPr>
  <p:slideViewPr>
    <p:cSldViewPr showGuides="1">
      <p:cViewPr varScale="1">
        <p:scale>
          <a:sx n="80" d="100"/>
          <a:sy n="80" d="100"/>
        </p:scale>
        <p:origin x="129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NOIE data is submitted through surveys. Competitive</a:t>
            </a:r>
            <a:r>
              <a:rPr lang="en-US" baseline="0" dirty="0"/>
              <a:t> TDSP data is submitted through load profile codes.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11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Unregistered Distributed Generation Report:</a:t>
            </a:r>
          </a:p>
          <a:p>
            <a:r>
              <a:rPr lang="en-US" sz="2800" b="1" dirty="0"/>
              <a:t>2021 Q2 Update</a:t>
            </a:r>
          </a:p>
          <a:p>
            <a:endParaRPr lang="en-US" dirty="0"/>
          </a:p>
          <a:p>
            <a:r>
              <a:rPr lang="en-US" dirty="0"/>
              <a:t>Dan Mantena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8/4/2021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2021 Q2 Unregistered Distributed Generation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459282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64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905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Q2 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198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2021 </a:t>
            </a:r>
            <a:r>
              <a:rPr lang="en-US" dirty="0"/>
              <a:t>Q1 → Q2 </a:t>
            </a:r>
            <a:r>
              <a:rPr lang="en-US" b="1" dirty="0">
                <a:solidFill>
                  <a:schemeClr val="accent1"/>
                </a:solidFill>
              </a:rPr>
              <a:t>Change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267609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1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64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905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Q1 → Q2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Change in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+2.64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+2.64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+3.85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+10.05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+10.2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+11.57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+20.14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+0.01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+20.16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+21.64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+3.96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+4.06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+4.76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+27.47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+0.01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+1.21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+28.67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+29.2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+2.49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+0.02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+2.51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+2.51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+34.45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+0.01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+34.67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+36.56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+7.02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+7.02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+7.35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+108.23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+0.03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+0.15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+1.82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+110.23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+117.74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99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D83DB66-39DE-4994-9CD2-42C87CCE8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113" y="882396"/>
            <a:ext cx="7003774" cy="50932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Unregistered DG Growth: 2016-Q2* to 2021-Q2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* 2016-Q2 was the first report published after implementation of report changes per NPRR794/COPMGR044</a:t>
            </a:r>
          </a:p>
          <a:p>
            <a:r>
              <a:rPr lang="en-US" sz="1100" b="1" dirty="0"/>
              <a:t>** 2019-Q3 was the first report published after implementation of report changes per NPRR891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25130" y="3048000"/>
            <a:ext cx="1566071" cy="1020509"/>
            <a:chOff x="4743702" y="2673185"/>
            <a:chExt cx="1657099" cy="830997"/>
          </a:xfrm>
        </p:grpSpPr>
        <p:sp>
          <p:nvSpPr>
            <p:cNvPr id="5" name="TextBox 4"/>
            <p:cNvSpPr txBox="1"/>
            <p:nvPr/>
          </p:nvSpPr>
          <p:spPr>
            <a:xfrm>
              <a:off x="4743702" y="2673185"/>
              <a:ext cx="1447801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/>
                <a:t>Large increase due to reporting requirement  change** </a:t>
              </a:r>
            </a:p>
          </p:txBody>
        </p:sp>
        <p:sp>
          <p:nvSpPr>
            <p:cNvPr id="8" name="Left Brace 7"/>
            <p:cNvSpPr/>
            <p:nvPr/>
          </p:nvSpPr>
          <p:spPr>
            <a:xfrm>
              <a:off x="6191504" y="2924173"/>
              <a:ext cx="209297" cy="571986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486787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2301</TotalTime>
  <Words>507</Words>
  <Application>Microsoft Office PowerPoint</Application>
  <PresentationFormat>On-screen Show (4:3)</PresentationFormat>
  <Paragraphs>272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2021 Q2 Unregistered Distributed Generation Report</vt:lpstr>
      <vt:lpstr>2021 Q1 → Q2 Change </vt:lpstr>
      <vt:lpstr>Unregistered DG Growth: 2016-Q2* to 2021-Q2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Clifton, Suzy</cp:lastModifiedBy>
  <cp:revision>120</cp:revision>
  <cp:lastPrinted>2016-01-21T20:53:15Z</cp:lastPrinted>
  <dcterms:created xsi:type="dcterms:W3CDTF">2016-01-21T15:20:31Z</dcterms:created>
  <dcterms:modified xsi:type="dcterms:W3CDTF">2021-07-28T22:05:51Z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