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7" r:id="rId4"/>
    <p:sldId id="293" r:id="rId5"/>
    <p:sldId id="353" r:id="rId6"/>
    <p:sldId id="352" r:id="rId7"/>
    <p:sldId id="351" r:id="rId8"/>
    <p:sldId id="258" r:id="rId9"/>
    <p:sldId id="304" r:id="rId10"/>
    <p:sldId id="337" r:id="rId11"/>
    <p:sldId id="30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es, Bill" initials="BB" lastIdx="1" clrIdx="0">
    <p:extLst>
      <p:ext uri="{19B8F6BF-5375-455C-9EA6-DF929625EA0E}">
        <p15:presenceInfo xmlns:p15="http://schemas.microsoft.com/office/powerpoint/2012/main" userId="S::Bill.Barnes@nrg.com::abf1f437-3153-4041-a80b-501522cdd3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7021" autoAdjust="0"/>
  </p:normalViewPr>
  <p:slideViewPr>
    <p:cSldViewPr>
      <p:cViewPr varScale="1">
        <p:scale>
          <a:sx n="110" d="100"/>
          <a:sy n="110" d="100"/>
        </p:scale>
        <p:origin x="92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5551AF-8CD8-497C-8229-57D58853C0B0}" type="datetimeFigureOut">
              <a:rPr lang="en-US" smtClean="0"/>
              <a:t>7/26/2021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F923BE-09A6-4E62-B431-38AFC7D8D716}" type="slidenum">
              <a:rPr lang="en-US" smtClean="0"/>
              <a:t>‹#›</a:t>
            </a:fld>
            <a:endParaRPr lang="en-US" dirty="0"/>
          </a:p>
        </p:txBody>
      </p:sp>
    </p:spTree>
    <p:extLst>
      <p:ext uri="{BB962C8B-B14F-4D97-AF65-F5344CB8AC3E}">
        <p14:creationId xmlns:p14="http://schemas.microsoft.com/office/powerpoint/2010/main" val="1855468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3201982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3669666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A22962B-8953-476D-9E2A-850698B2E256}"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4D266F-74CA-4AE2-8527-C8E6ACD37FD0}"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F1E059-F9D8-49BF-895D-2A6AAB33C8C2}"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BB6A6-E261-B44D-B975-464FE0EFF9A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OC"/>
          </a:p>
        </p:txBody>
      </p:sp>
      <p:sp>
        <p:nvSpPr>
          <p:cNvPr id="3" name="Subtitle 2">
            <a:extLst>
              <a:ext uri="{FF2B5EF4-FFF2-40B4-BE49-F238E27FC236}">
                <a16:creationId xmlns:a16="http://schemas.microsoft.com/office/drawing/2014/main" id="{A5DEE6EE-4CD0-994B-A6C0-AE48C6E1B39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OC"/>
          </a:p>
        </p:txBody>
      </p:sp>
      <p:sp>
        <p:nvSpPr>
          <p:cNvPr id="4" name="Date Placeholder 3">
            <a:extLst>
              <a:ext uri="{FF2B5EF4-FFF2-40B4-BE49-F238E27FC236}">
                <a16:creationId xmlns:a16="http://schemas.microsoft.com/office/drawing/2014/main" id="{0C6CA3C0-5AC9-1548-8E6C-94C186A6A8B9}"/>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5" name="Footer Placeholder 4">
            <a:extLst>
              <a:ext uri="{FF2B5EF4-FFF2-40B4-BE49-F238E27FC236}">
                <a16:creationId xmlns:a16="http://schemas.microsoft.com/office/drawing/2014/main" id="{CF64ADB0-21B3-994B-A769-168D110B3575}"/>
              </a:ext>
            </a:extLst>
          </p:cNvPr>
          <p:cNvSpPr>
            <a:spLocks noGrp="1"/>
          </p:cNvSpPr>
          <p:nvPr>
            <p:ph type="ftr" sz="quarter" idx="11"/>
          </p:nvPr>
        </p:nvSpPr>
        <p:spPr/>
        <p:txBody>
          <a:bodyPr/>
          <a:lstStyle/>
          <a:p>
            <a:endParaRPr lang="en-OC"/>
          </a:p>
        </p:txBody>
      </p:sp>
      <p:sp>
        <p:nvSpPr>
          <p:cNvPr id="6" name="Slide Number Placeholder 5">
            <a:extLst>
              <a:ext uri="{FF2B5EF4-FFF2-40B4-BE49-F238E27FC236}">
                <a16:creationId xmlns:a16="http://schemas.microsoft.com/office/drawing/2014/main" id="{87CDB63E-F781-784C-B957-0A348AFF81E1}"/>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3177019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632BA-C096-914F-AC1C-F74B90657C2D}"/>
              </a:ext>
            </a:extLst>
          </p:cNvPr>
          <p:cNvSpPr>
            <a:spLocks noGrp="1"/>
          </p:cNvSpPr>
          <p:nvPr>
            <p:ph type="title"/>
          </p:nvPr>
        </p:nvSpPr>
        <p:spPr/>
        <p:txBody>
          <a:bodyPr/>
          <a:lstStyle/>
          <a:p>
            <a:r>
              <a:rPr lang="en-US"/>
              <a:t>Click to edit Master title style</a:t>
            </a:r>
            <a:endParaRPr lang="en-OC"/>
          </a:p>
        </p:txBody>
      </p:sp>
      <p:sp>
        <p:nvSpPr>
          <p:cNvPr id="3" name="Content Placeholder 2">
            <a:extLst>
              <a:ext uri="{FF2B5EF4-FFF2-40B4-BE49-F238E27FC236}">
                <a16:creationId xmlns:a16="http://schemas.microsoft.com/office/drawing/2014/main" id="{5A9193EA-59E7-D147-B0B7-47EAB8996A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OC"/>
          </a:p>
        </p:txBody>
      </p:sp>
      <p:sp>
        <p:nvSpPr>
          <p:cNvPr id="4" name="Date Placeholder 3">
            <a:extLst>
              <a:ext uri="{FF2B5EF4-FFF2-40B4-BE49-F238E27FC236}">
                <a16:creationId xmlns:a16="http://schemas.microsoft.com/office/drawing/2014/main" id="{77CD2C85-736C-7C47-A9A8-EFEE20D02779}"/>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5" name="Footer Placeholder 4">
            <a:extLst>
              <a:ext uri="{FF2B5EF4-FFF2-40B4-BE49-F238E27FC236}">
                <a16:creationId xmlns:a16="http://schemas.microsoft.com/office/drawing/2014/main" id="{6D6CC8A1-7339-4A45-91E0-914004D4157B}"/>
              </a:ext>
            </a:extLst>
          </p:cNvPr>
          <p:cNvSpPr>
            <a:spLocks noGrp="1"/>
          </p:cNvSpPr>
          <p:nvPr>
            <p:ph type="ftr" sz="quarter" idx="11"/>
          </p:nvPr>
        </p:nvSpPr>
        <p:spPr/>
        <p:txBody>
          <a:bodyPr/>
          <a:lstStyle/>
          <a:p>
            <a:endParaRPr lang="en-OC"/>
          </a:p>
        </p:txBody>
      </p:sp>
      <p:sp>
        <p:nvSpPr>
          <p:cNvPr id="6" name="Slide Number Placeholder 5">
            <a:extLst>
              <a:ext uri="{FF2B5EF4-FFF2-40B4-BE49-F238E27FC236}">
                <a16:creationId xmlns:a16="http://schemas.microsoft.com/office/drawing/2014/main" id="{AF449185-7D36-4849-9BD0-9D56F9BC42B1}"/>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7697022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1E684-348A-334F-BA46-987374EB2304}"/>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OC"/>
          </a:p>
        </p:txBody>
      </p:sp>
      <p:sp>
        <p:nvSpPr>
          <p:cNvPr id="3" name="Text Placeholder 2">
            <a:extLst>
              <a:ext uri="{FF2B5EF4-FFF2-40B4-BE49-F238E27FC236}">
                <a16:creationId xmlns:a16="http://schemas.microsoft.com/office/drawing/2014/main" id="{912FFEEC-0D89-E444-AF85-E0DE28FE1F72}"/>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4ACB69-7BD5-544F-8367-EAC8C8D1ED18}"/>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5" name="Footer Placeholder 4">
            <a:extLst>
              <a:ext uri="{FF2B5EF4-FFF2-40B4-BE49-F238E27FC236}">
                <a16:creationId xmlns:a16="http://schemas.microsoft.com/office/drawing/2014/main" id="{0E0DDD23-E47C-E94A-879B-0CB661C1FFA6}"/>
              </a:ext>
            </a:extLst>
          </p:cNvPr>
          <p:cNvSpPr>
            <a:spLocks noGrp="1"/>
          </p:cNvSpPr>
          <p:nvPr>
            <p:ph type="ftr" sz="quarter" idx="11"/>
          </p:nvPr>
        </p:nvSpPr>
        <p:spPr/>
        <p:txBody>
          <a:bodyPr/>
          <a:lstStyle/>
          <a:p>
            <a:endParaRPr lang="en-OC"/>
          </a:p>
        </p:txBody>
      </p:sp>
      <p:sp>
        <p:nvSpPr>
          <p:cNvPr id="6" name="Slide Number Placeholder 5">
            <a:extLst>
              <a:ext uri="{FF2B5EF4-FFF2-40B4-BE49-F238E27FC236}">
                <a16:creationId xmlns:a16="http://schemas.microsoft.com/office/drawing/2014/main" id="{B005F459-C2EB-6540-87EB-6D81514226A5}"/>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42119741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E7A0B-6A8E-464C-846C-9AD92EC961F5}"/>
              </a:ext>
            </a:extLst>
          </p:cNvPr>
          <p:cNvSpPr>
            <a:spLocks noGrp="1"/>
          </p:cNvSpPr>
          <p:nvPr>
            <p:ph type="title"/>
          </p:nvPr>
        </p:nvSpPr>
        <p:spPr/>
        <p:txBody>
          <a:bodyPr/>
          <a:lstStyle/>
          <a:p>
            <a:r>
              <a:rPr lang="en-US"/>
              <a:t>Click to edit Master title style</a:t>
            </a:r>
            <a:endParaRPr lang="en-OC"/>
          </a:p>
        </p:txBody>
      </p:sp>
      <p:sp>
        <p:nvSpPr>
          <p:cNvPr id="3" name="Content Placeholder 2">
            <a:extLst>
              <a:ext uri="{FF2B5EF4-FFF2-40B4-BE49-F238E27FC236}">
                <a16:creationId xmlns:a16="http://schemas.microsoft.com/office/drawing/2014/main" id="{87B7E5F3-5D55-B745-ACC9-3BA578136D7A}"/>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OC"/>
          </a:p>
        </p:txBody>
      </p:sp>
      <p:sp>
        <p:nvSpPr>
          <p:cNvPr id="4" name="Content Placeholder 3">
            <a:extLst>
              <a:ext uri="{FF2B5EF4-FFF2-40B4-BE49-F238E27FC236}">
                <a16:creationId xmlns:a16="http://schemas.microsoft.com/office/drawing/2014/main" id="{92B4F17A-E89F-6A43-95D4-500A63A6E852}"/>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OC"/>
          </a:p>
        </p:txBody>
      </p:sp>
      <p:sp>
        <p:nvSpPr>
          <p:cNvPr id="5" name="Date Placeholder 4">
            <a:extLst>
              <a:ext uri="{FF2B5EF4-FFF2-40B4-BE49-F238E27FC236}">
                <a16:creationId xmlns:a16="http://schemas.microsoft.com/office/drawing/2014/main" id="{77148BF5-3954-4441-A4CB-306FE9054950}"/>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6" name="Footer Placeholder 5">
            <a:extLst>
              <a:ext uri="{FF2B5EF4-FFF2-40B4-BE49-F238E27FC236}">
                <a16:creationId xmlns:a16="http://schemas.microsoft.com/office/drawing/2014/main" id="{5DEDA02F-94A4-634D-A16D-2BE0BB29A4BA}"/>
              </a:ext>
            </a:extLst>
          </p:cNvPr>
          <p:cNvSpPr>
            <a:spLocks noGrp="1"/>
          </p:cNvSpPr>
          <p:nvPr>
            <p:ph type="ftr" sz="quarter" idx="11"/>
          </p:nvPr>
        </p:nvSpPr>
        <p:spPr/>
        <p:txBody>
          <a:bodyPr/>
          <a:lstStyle/>
          <a:p>
            <a:endParaRPr lang="en-OC"/>
          </a:p>
        </p:txBody>
      </p:sp>
      <p:sp>
        <p:nvSpPr>
          <p:cNvPr id="7" name="Slide Number Placeholder 6">
            <a:extLst>
              <a:ext uri="{FF2B5EF4-FFF2-40B4-BE49-F238E27FC236}">
                <a16:creationId xmlns:a16="http://schemas.microsoft.com/office/drawing/2014/main" id="{7DFEEEC7-61A6-CB4F-B2A5-FD9194D33145}"/>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15602842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73F12-115A-D744-8632-0092A3CE4C14}"/>
              </a:ext>
            </a:extLst>
          </p:cNvPr>
          <p:cNvSpPr>
            <a:spLocks noGrp="1"/>
          </p:cNvSpPr>
          <p:nvPr>
            <p:ph type="title"/>
          </p:nvPr>
        </p:nvSpPr>
        <p:spPr>
          <a:xfrm>
            <a:off x="629841" y="365126"/>
            <a:ext cx="7886700" cy="1325563"/>
          </a:xfrm>
        </p:spPr>
        <p:txBody>
          <a:bodyPr/>
          <a:lstStyle/>
          <a:p>
            <a:r>
              <a:rPr lang="en-US"/>
              <a:t>Click to edit Master title style</a:t>
            </a:r>
            <a:endParaRPr lang="en-OC"/>
          </a:p>
        </p:txBody>
      </p:sp>
      <p:sp>
        <p:nvSpPr>
          <p:cNvPr id="3" name="Text Placeholder 2">
            <a:extLst>
              <a:ext uri="{FF2B5EF4-FFF2-40B4-BE49-F238E27FC236}">
                <a16:creationId xmlns:a16="http://schemas.microsoft.com/office/drawing/2014/main" id="{57137731-628E-8C40-8D17-30210A58B1A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A08D84DE-EAB3-8140-AE09-67C6CCBCA816}"/>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OC"/>
          </a:p>
        </p:txBody>
      </p:sp>
      <p:sp>
        <p:nvSpPr>
          <p:cNvPr id="5" name="Text Placeholder 4">
            <a:extLst>
              <a:ext uri="{FF2B5EF4-FFF2-40B4-BE49-F238E27FC236}">
                <a16:creationId xmlns:a16="http://schemas.microsoft.com/office/drawing/2014/main" id="{59DEC489-E618-8546-8D98-3BDBE38A7AD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D962EF2-5793-E247-9BB0-C2D078E33E8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OC"/>
          </a:p>
        </p:txBody>
      </p:sp>
      <p:sp>
        <p:nvSpPr>
          <p:cNvPr id="7" name="Date Placeholder 6">
            <a:extLst>
              <a:ext uri="{FF2B5EF4-FFF2-40B4-BE49-F238E27FC236}">
                <a16:creationId xmlns:a16="http://schemas.microsoft.com/office/drawing/2014/main" id="{72067D6B-7FF3-074A-830C-8E34F8B52F4F}"/>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8" name="Footer Placeholder 7">
            <a:extLst>
              <a:ext uri="{FF2B5EF4-FFF2-40B4-BE49-F238E27FC236}">
                <a16:creationId xmlns:a16="http://schemas.microsoft.com/office/drawing/2014/main" id="{4227D235-C693-1D42-9FB5-62A7A58840A9}"/>
              </a:ext>
            </a:extLst>
          </p:cNvPr>
          <p:cNvSpPr>
            <a:spLocks noGrp="1"/>
          </p:cNvSpPr>
          <p:nvPr>
            <p:ph type="ftr" sz="quarter" idx="11"/>
          </p:nvPr>
        </p:nvSpPr>
        <p:spPr/>
        <p:txBody>
          <a:bodyPr/>
          <a:lstStyle/>
          <a:p>
            <a:endParaRPr lang="en-OC"/>
          </a:p>
        </p:txBody>
      </p:sp>
      <p:sp>
        <p:nvSpPr>
          <p:cNvPr id="9" name="Slide Number Placeholder 8">
            <a:extLst>
              <a:ext uri="{FF2B5EF4-FFF2-40B4-BE49-F238E27FC236}">
                <a16:creationId xmlns:a16="http://schemas.microsoft.com/office/drawing/2014/main" id="{BC0710F2-82E0-1B41-B715-6DDDA30E6406}"/>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1831979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19B17-0216-164E-B11A-4839E9D53272}"/>
              </a:ext>
            </a:extLst>
          </p:cNvPr>
          <p:cNvSpPr>
            <a:spLocks noGrp="1"/>
          </p:cNvSpPr>
          <p:nvPr>
            <p:ph type="title"/>
          </p:nvPr>
        </p:nvSpPr>
        <p:spPr/>
        <p:txBody>
          <a:bodyPr/>
          <a:lstStyle/>
          <a:p>
            <a:r>
              <a:rPr lang="en-US"/>
              <a:t>Click to edit Master title style</a:t>
            </a:r>
            <a:endParaRPr lang="en-OC"/>
          </a:p>
        </p:txBody>
      </p:sp>
      <p:sp>
        <p:nvSpPr>
          <p:cNvPr id="3" name="Date Placeholder 2">
            <a:extLst>
              <a:ext uri="{FF2B5EF4-FFF2-40B4-BE49-F238E27FC236}">
                <a16:creationId xmlns:a16="http://schemas.microsoft.com/office/drawing/2014/main" id="{E16B267E-283B-DE4D-8A03-4D5950321C7D}"/>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4" name="Footer Placeholder 3">
            <a:extLst>
              <a:ext uri="{FF2B5EF4-FFF2-40B4-BE49-F238E27FC236}">
                <a16:creationId xmlns:a16="http://schemas.microsoft.com/office/drawing/2014/main" id="{831030B2-BF7D-844D-9C28-4627A9E5ADA5}"/>
              </a:ext>
            </a:extLst>
          </p:cNvPr>
          <p:cNvSpPr>
            <a:spLocks noGrp="1"/>
          </p:cNvSpPr>
          <p:nvPr>
            <p:ph type="ftr" sz="quarter" idx="11"/>
          </p:nvPr>
        </p:nvSpPr>
        <p:spPr/>
        <p:txBody>
          <a:bodyPr/>
          <a:lstStyle/>
          <a:p>
            <a:endParaRPr lang="en-OC"/>
          </a:p>
        </p:txBody>
      </p:sp>
      <p:sp>
        <p:nvSpPr>
          <p:cNvPr id="5" name="Slide Number Placeholder 4">
            <a:extLst>
              <a:ext uri="{FF2B5EF4-FFF2-40B4-BE49-F238E27FC236}">
                <a16:creationId xmlns:a16="http://schemas.microsoft.com/office/drawing/2014/main" id="{A05E7A51-805B-A447-9B72-CB387116CFE4}"/>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3822028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C039F2-6DAC-3648-9A29-82EB28F3F27A}"/>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3" name="Footer Placeholder 2">
            <a:extLst>
              <a:ext uri="{FF2B5EF4-FFF2-40B4-BE49-F238E27FC236}">
                <a16:creationId xmlns:a16="http://schemas.microsoft.com/office/drawing/2014/main" id="{FE6817F3-7251-0A4E-9694-4D51F2F75791}"/>
              </a:ext>
            </a:extLst>
          </p:cNvPr>
          <p:cNvSpPr>
            <a:spLocks noGrp="1"/>
          </p:cNvSpPr>
          <p:nvPr>
            <p:ph type="ftr" sz="quarter" idx="11"/>
          </p:nvPr>
        </p:nvSpPr>
        <p:spPr/>
        <p:txBody>
          <a:bodyPr/>
          <a:lstStyle/>
          <a:p>
            <a:endParaRPr lang="en-OC"/>
          </a:p>
        </p:txBody>
      </p:sp>
      <p:sp>
        <p:nvSpPr>
          <p:cNvPr id="4" name="Slide Number Placeholder 3">
            <a:extLst>
              <a:ext uri="{FF2B5EF4-FFF2-40B4-BE49-F238E27FC236}">
                <a16:creationId xmlns:a16="http://schemas.microsoft.com/office/drawing/2014/main" id="{0753C049-999B-D64B-8237-D2C370E41E14}"/>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5718263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E5F3A-C5ED-7B49-BF06-EC8EABCDBB5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OC"/>
          </a:p>
        </p:txBody>
      </p:sp>
      <p:sp>
        <p:nvSpPr>
          <p:cNvPr id="3" name="Content Placeholder 2">
            <a:extLst>
              <a:ext uri="{FF2B5EF4-FFF2-40B4-BE49-F238E27FC236}">
                <a16:creationId xmlns:a16="http://schemas.microsoft.com/office/drawing/2014/main" id="{1C1EE64D-F228-C54F-A4AA-EF11B17A5A7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OC"/>
          </a:p>
        </p:txBody>
      </p:sp>
      <p:sp>
        <p:nvSpPr>
          <p:cNvPr id="4" name="Text Placeholder 3">
            <a:extLst>
              <a:ext uri="{FF2B5EF4-FFF2-40B4-BE49-F238E27FC236}">
                <a16:creationId xmlns:a16="http://schemas.microsoft.com/office/drawing/2014/main" id="{0F709B38-B014-7440-BD6D-06007893A9A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35B826E-7402-9D41-86F4-F1A297890D47}"/>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6" name="Footer Placeholder 5">
            <a:extLst>
              <a:ext uri="{FF2B5EF4-FFF2-40B4-BE49-F238E27FC236}">
                <a16:creationId xmlns:a16="http://schemas.microsoft.com/office/drawing/2014/main" id="{5253421C-FD6F-A34B-964F-9C918B407605}"/>
              </a:ext>
            </a:extLst>
          </p:cNvPr>
          <p:cNvSpPr>
            <a:spLocks noGrp="1"/>
          </p:cNvSpPr>
          <p:nvPr>
            <p:ph type="ftr" sz="quarter" idx="11"/>
          </p:nvPr>
        </p:nvSpPr>
        <p:spPr/>
        <p:txBody>
          <a:bodyPr/>
          <a:lstStyle/>
          <a:p>
            <a:endParaRPr lang="en-OC"/>
          </a:p>
        </p:txBody>
      </p:sp>
      <p:sp>
        <p:nvSpPr>
          <p:cNvPr id="7" name="Slide Number Placeholder 6">
            <a:extLst>
              <a:ext uri="{FF2B5EF4-FFF2-40B4-BE49-F238E27FC236}">
                <a16:creationId xmlns:a16="http://schemas.microsoft.com/office/drawing/2014/main" id="{4628AFEA-1416-0E49-BA1B-0E4345065A46}"/>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409743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94D6B8-0739-41D1-8BCF-1D86B5945B7B}"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FF7E0-434F-AC40-BF12-CBC857BDAAB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OC"/>
          </a:p>
        </p:txBody>
      </p:sp>
      <p:sp>
        <p:nvSpPr>
          <p:cNvPr id="3" name="Picture Placeholder 2">
            <a:extLst>
              <a:ext uri="{FF2B5EF4-FFF2-40B4-BE49-F238E27FC236}">
                <a16:creationId xmlns:a16="http://schemas.microsoft.com/office/drawing/2014/main" id="{C9CBD567-3322-3545-ADC2-206A7789F3E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OC"/>
          </a:p>
        </p:txBody>
      </p:sp>
      <p:sp>
        <p:nvSpPr>
          <p:cNvPr id="4" name="Text Placeholder 3">
            <a:extLst>
              <a:ext uri="{FF2B5EF4-FFF2-40B4-BE49-F238E27FC236}">
                <a16:creationId xmlns:a16="http://schemas.microsoft.com/office/drawing/2014/main" id="{1BDBB086-8657-E248-A414-75A10D72BB5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EFFADFC-78FC-5745-9DC6-4EC02F818355}"/>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6" name="Footer Placeholder 5">
            <a:extLst>
              <a:ext uri="{FF2B5EF4-FFF2-40B4-BE49-F238E27FC236}">
                <a16:creationId xmlns:a16="http://schemas.microsoft.com/office/drawing/2014/main" id="{2BC84D2B-EBA6-004B-B9E6-4CA0CCD4D7EA}"/>
              </a:ext>
            </a:extLst>
          </p:cNvPr>
          <p:cNvSpPr>
            <a:spLocks noGrp="1"/>
          </p:cNvSpPr>
          <p:nvPr>
            <p:ph type="ftr" sz="quarter" idx="11"/>
          </p:nvPr>
        </p:nvSpPr>
        <p:spPr/>
        <p:txBody>
          <a:bodyPr/>
          <a:lstStyle/>
          <a:p>
            <a:endParaRPr lang="en-OC"/>
          </a:p>
        </p:txBody>
      </p:sp>
      <p:sp>
        <p:nvSpPr>
          <p:cNvPr id="7" name="Slide Number Placeholder 6">
            <a:extLst>
              <a:ext uri="{FF2B5EF4-FFF2-40B4-BE49-F238E27FC236}">
                <a16:creationId xmlns:a16="http://schemas.microsoft.com/office/drawing/2014/main" id="{80628357-9479-5B47-9AA7-31349914E8FB}"/>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11611354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E712B-6E7B-4148-88BC-7319652AB9EE}"/>
              </a:ext>
            </a:extLst>
          </p:cNvPr>
          <p:cNvSpPr>
            <a:spLocks noGrp="1"/>
          </p:cNvSpPr>
          <p:nvPr>
            <p:ph type="title"/>
          </p:nvPr>
        </p:nvSpPr>
        <p:spPr/>
        <p:txBody>
          <a:bodyPr/>
          <a:lstStyle/>
          <a:p>
            <a:r>
              <a:rPr lang="en-US"/>
              <a:t>Click to edit Master title style</a:t>
            </a:r>
            <a:endParaRPr lang="en-OC"/>
          </a:p>
        </p:txBody>
      </p:sp>
      <p:sp>
        <p:nvSpPr>
          <p:cNvPr id="3" name="Vertical Text Placeholder 2">
            <a:extLst>
              <a:ext uri="{FF2B5EF4-FFF2-40B4-BE49-F238E27FC236}">
                <a16:creationId xmlns:a16="http://schemas.microsoft.com/office/drawing/2014/main" id="{E71C4784-D610-BD4C-8B2E-4D4B28E19A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OC"/>
          </a:p>
        </p:txBody>
      </p:sp>
      <p:sp>
        <p:nvSpPr>
          <p:cNvPr id="4" name="Date Placeholder 3">
            <a:extLst>
              <a:ext uri="{FF2B5EF4-FFF2-40B4-BE49-F238E27FC236}">
                <a16:creationId xmlns:a16="http://schemas.microsoft.com/office/drawing/2014/main" id="{9E212198-18D8-F249-9424-7760DA171395}"/>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5" name="Footer Placeholder 4">
            <a:extLst>
              <a:ext uri="{FF2B5EF4-FFF2-40B4-BE49-F238E27FC236}">
                <a16:creationId xmlns:a16="http://schemas.microsoft.com/office/drawing/2014/main" id="{DE451A8E-4A6F-1D40-A542-7956BC3581AB}"/>
              </a:ext>
            </a:extLst>
          </p:cNvPr>
          <p:cNvSpPr>
            <a:spLocks noGrp="1"/>
          </p:cNvSpPr>
          <p:nvPr>
            <p:ph type="ftr" sz="quarter" idx="11"/>
          </p:nvPr>
        </p:nvSpPr>
        <p:spPr/>
        <p:txBody>
          <a:bodyPr/>
          <a:lstStyle/>
          <a:p>
            <a:endParaRPr lang="en-OC"/>
          </a:p>
        </p:txBody>
      </p:sp>
      <p:sp>
        <p:nvSpPr>
          <p:cNvPr id="6" name="Slide Number Placeholder 5">
            <a:extLst>
              <a:ext uri="{FF2B5EF4-FFF2-40B4-BE49-F238E27FC236}">
                <a16:creationId xmlns:a16="http://schemas.microsoft.com/office/drawing/2014/main" id="{A1F88A80-559E-3B4F-AD0A-C0AE9D978C5C}"/>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10969289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378615-BC80-8E4E-BE47-949D5D400E2B}"/>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OC"/>
          </a:p>
        </p:txBody>
      </p:sp>
      <p:sp>
        <p:nvSpPr>
          <p:cNvPr id="3" name="Vertical Text Placeholder 2">
            <a:extLst>
              <a:ext uri="{FF2B5EF4-FFF2-40B4-BE49-F238E27FC236}">
                <a16:creationId xmlns:a16="http://schemas.microsoft.com/office/drawing/2014/main" id="{6303F92C-4D5E-2F4F-9A33-FADB8D91674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OC"/>
          </a:p>
        </p:txBody>
      </p:sp>
      <p:sp>
        <p:nvSpPr>
          <p:cNvPr id="4" name="Date Placeholder 3">
            <a:extLst>
              <a:ext uri="{FF2B5EF4-FFF2-40B4-BE49-F238E27FC236}">
                <a16:creationId xmlns:a16="http://schemas.microsoft.com/office/drawing/2014/main" id="{754FD4CF-914A-4B4A-87B7-361BDD0DD53F}"/>
              </a:ext>
            </a:extLst>
          </p:cNvPr>
          <p:cNvSpPr>
            <a:spLocks noGrp="1"/>
          </p:cNvSpPr>
          <p:nvPr>
            <p:ph type="dt" sz="half" idx="10"/>
          </p:nvPr>
        </p:nvSpPr>
        <p:spPr/>
        <p:txBody>
          <a:bodyPr/>
          <a:lstStyle/>
          <a:p>
            <a:fld id="{B851138E-D9E5-7E4E-8EE6-3E89592D6436}" type="datetimeFigureOut">
              <a:rPr lang="en-OC" smtClean="0"/>
              <a:t>07/26/2021</a:t>
            </a:fld>
            <a:endParaRPr lang="en-OC"/>
          </a:p>
        </p:txBody>
      </p:sp>
      <p:sp>
        <p:nvSpPr>
          <p:cNvPr id="5" name="Footer Placeholder 4">
            <a:extLst>
              <a:ext uri="{FF2B5EF4-FFF2-40B4-BE49-F238E27FC236}">
                <a16:creationId xmlns:a16="http://schemas.microsoft.com/office/drawing/2014/main" id="{755B1B84-6ADA-254F-AF3F-B139F9A9CB7A}"/>
              </a:ext>
            </a:extLst>
          </p:cNvPr>
          <p:cNvSpPr>
            <a:spLocks noGrp="1"/>
          </p:cNvSpPr>
          <p:nvPr>
            <p:ph type="ftr" sz="quarter" idx="11"/>
          </p:nvPr>
        </p:nvSpPr>
        <p:spPr/>
        <p:txBody>
          <a:bodyPr/>
          <a:lstStyle/>
          <a:p>
            <a:endParaRPr lang="en-OC"/>
          </a:p>
        </p:txBody>
      </p:sp>
      <p:sp>
        <p:nvSpPr>
          <p:cNvPr id="6" name="Slide Number Placeholder 5">
            <a:extLst>
              <a:ext uri="{FF2B5EF4-FFF2-40B4-BE49-F238E27FC236}">
                <a16:creationId xmlns:a16="http://schemas.microsoft.com/office/drawing/2014/main" id="{C57141A5-06E6-454F-B692-98C9BFC7463F}"/>
              </a:ext>
            </a:extLst>
          </p:cNvPr>
          <p:cNvSpPr>
            <a:spLocks noGrp="1"/>
          </p:cNvSpPr>
          <p:nvPr>
            <p:ph type="sldNum" sz="quarter" idx="12"/>
          </p:nvPr>
        </p:nvSpPr>
        <p:spPr/>
        <p:txBody>
          <a:bodyPr/>
          <a:lstStyle/>
          <a:p>
            <a:fld id="{2BBC7ADC-4FDB-F446-B353-6631BB0D2E56}" type="slidenum">
              <a:rPr lang="en-OC" smtClean="0"/>
              <a:t>‹#›</a:t>
            </a:fld>
            <a:endParaRPr lang="en-OC"/>
          </a:p>
        </p:txBody>
      </p:sp>
    </p:spTree>
    <p:extLst>
      <p:ext uri="{BB962C8B-B14F-4D97-AF65-F5344CB8AC3E}">
        <p14:creationId xmlns:p14="http://schemas.microsoft.com/office/powerpoint/2010/main" val="766402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83FB8D-3742-491E-87CE-54E1DB8CE097}"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5475F-F24F-4404-A159-B2E0868CB43E}" type="datetime1">
              <a:rPr lang="en-US" smtClean="0"/>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EB5F40-1724-45AC-9E8F-3995753F3C41}" type="datetime1">
              <a:rPr lang="en-US" smtClean="0"/>
              <a:t>7/26/2021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122F0C-1B97-4759-8D52-88ECF6F80EA6}" type="datetime1">
              <a:rPr lang="en-US" smtClean="0"/>
              <a:t>7/26/2021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531ED-07C5-4639-9994-6E2680624364}" type="datetime1">
              <a:rPr lang="en-US" smtClean="0"/>
              <a:t>7/26/2021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CC82AF-1224-4BBE-8389-7110B741EE02}" type="datetime1">
              <a:rPr lang="en-US" smtClean="0"/>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C63AAD-494F-4935-9B32-6C017EC59661}" type="datetime1">
              <a:rPr lang="en-US" smtClean="0"/>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D6EC76-C7BB-4B64-AB2C-4CA666B08B18}" type="datetime1">
              <a:rPr lang="en-US" smtClean="0"/>
              <a:t>7/26/2021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840244-6D94-9A43-B553-1914D391755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OC"/>
          </a:p>
        </p:txBody>
      </p:sp>
      <p:sp>
        <p:nvSpPr>
          <p:cNvPr id="3" name="Text Placeholder 2">
            <a:extLst>
              <a:ext uri="{FF2B5EF4-FFF2-40B4-BE49-F238E27FC236}">
                <a16:creationId xmlns:a16="http://schemas.microsoft.com/office/drawing/2014/main" id="{3E388FF5-59AC-974A-819F-0E95C7FF3CF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OC"/>
          </a:p>
        </p:txBody>
      </p:sp>
      <p:sp>
        <p:nvSpPr>
          <p:cNvPr id="4" name="Date Placeholder 3">
            <a:extLst>
              <a:ext uri="{FF2B5EF4-FFF2-40B4-BE49-F238E27FC236}">
                <a16:creationId xmlns:a16="http://schemas.microsoft.com/office/drawing/2014/main" id="{78BB971A-F131-8943-A11D-6C3DB8CB9A9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851138E-D9E5-7E4E-8EE6-3E89592D6436}" type="datetimeFigureOut">
              <a:rPr lang="en-OC" smtClean="0"/>
              <a:t>07/26/2021</a:t>
            </a:fld>
            <a:endParaRPr lang="en-OC"/>
          </a:p>
        </p:txBody>
      </p:sp>
      <p:sp>
        <p:nvSpPr>
          <p:cNvPr id="5" name="Footer Placeholder 4">
            <a:extLst>
              <a:ext uri="{FF2B5EF4-FFF2-40B4-BE49-F238E27FC236}">
                <a16:creationId xmlns:a16="http://schemas.microsoft.com/office/drawing/2014/main" id="{B81A37C7-FA92-554B-AF0D-8021648213A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OC"/>
          </a:p>
        </p:txBody>
      </p:sp>
      <p:sp>
        <p:nvSpPr>
          <p:cNvPr id="6" name="Slide Number Placeholder 5">
            <a:extLst>
              <a:ext uri="{FF2B5EF4-FFF2-40B4-BE49-F238E27FC236}">
                <a16:creationId xmlns:a16="http://schemas.microsoft.com/office/drawing/2014/main" id="{21D61FF2-03AF-0B45-88C1-D7481E4B33E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BBC7ADC-4FDB-F446-B353-6631BB0D2E56}" type="slidenum">
              <a:rPr lang="en-OC" smtClean="0"/>
              <a:t>‹#›</a:t>
            </a:fld>
            <a:endParaRPr lang="en-OC"/>
          </a:p>
        </p:txBody>
      </p:sp>
    </p:spTree>
    <p:extLst>
      <p:ext uri="{BB962C8B-B14F-4D97-AF65-F5344CB8AC3E}">
        <p14:creationId xmlns:p14="http://schemas.microsoft.com/office/powerpoint/2010/main" val="28787152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OC"/>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676400"/>
          </a:xfrm>
        </p:spPr>
        <p:txBody>
          <a:bodyPr>
            <a:noAutofit/>
          </a:bodyPr>
          <a:lstStyle/>
          <a:p>
            <a:r>
              <a:rPr lang="en-US" sz="3600" b="1" dirty="0">
                <a:latin typeface="+mn-lt"/>
              </a:rPr>
              <a:t>Market Credit Working Group update to the Wholesale Market Subcommittee</a:t>
            </a:r>
          </a:p>
        </p:txBody>
      </p:sp>
      <p:sp>
        <p:nvSpPr>
          <p:cNvPr id="3" name="Subtitle 2"/>
          <p:cNvSpPr>
            <a:spLocks noGrp="1"/>
          </p:cNvSpPr>
          <p:nvPr>
            <p:ph type="subTitle" idx="1"/>
          </p:nvPr>
        </p:nvSpPr>
        <p:spPr>
          <a:xfrm>
            <a:off x="1585404" y="5181600"/>
            <a:ext cx="6400800" cy="685800"/>
          </a:xfrm>
        </p:spPr>
        <p:txBody>
          <a:bodyPr>
            <a:normAutofit/>
          </a:bodyPr>
          <a:lstStyle/>
          <a:p>
            <a:r>
              <a:rPr lang="en-US" sz="2400"/>
              <a:t>2 June 2021</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TextBox 4"/>
          <p:cNvSpPr txBox="1"/>
          <p:nvPr/>
        </p:nvSpPr>
        <p:spPr>
          <a:xfrm>
            <a:off x="2042604" y="3962400"/>
            <a:ext cx="5486400" cy="646331"/>
          </a:xfrm>
          <a:prstGeom prst="rect">
            <a:avLst/>
          </a:prstGeom>
          <a:noFill/>
        </p:spPr>
        <p:txBody>
          <a:bodyPr wrap="square" rtlCol="0">
            <a:spAutoFit/>
          </a:bodyPr>
          <a:lstStyle/>
          <a:p>
            <a:pPr algn="ctr"/>
            <a:r>
              <a:rPr lang="en-US" dirty="0"/>
              <a:t> </a:t>
            </a:r>
            <a:r>
              <a:rPr lang="en-US" b="1" dirty="0"/>
              <a:t>Brenden Sager, Austin Energy, Chair</a:t>
            </a:r>
          </a:p>
          <a:p>
            <a:pPr algn="ctr"/>
            <a:r>
              <a:rPr lang="en-US" b="1" dirty="0"/>
              <a:t>Seth Cochran</a:t>
            </a:r>
            <a:r>
              <a:rPr lang="en-US" b="1"/>
              <a:t>, DC </a:t>
            </a:r>
            <a:r>
              <a:rPr lang="en-US" b="1" dirty="0"/>
              <a:t>Energy, Vice Chair</a:t>
            </a:r>
          </a:p>
        </p:txBody>
      </p:sp>
    </p:spTree>
    <p:extLst>
      <p:ext uri="{BB962C8B-B14F-4D97-AF65-F5344CB8AC3E}">
        <p14:creationId xmlns:p14="http://schemas.microsoft.com/office/powerpoint/2010/main" val="3329429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a:t>Available Credit by Type Compared to Total Potential Exposure (TPE) </a:t>
            </a:r>
            <a:r>
              <a:rPr lang="en-US" sz="1600" dirty="0">
                <a:cs typeface="Times New Roman" panose="02020603050405020304" pitchFamily="18" charset="0"/>
              </a:rPr>
              <a:t>June 2020- June 2021</a:t>
            </a:r>
            <a:endParaRPr lang="en-US" sz="1600" dirty="0"/>
          </a:p>
        </p:txBody>
      </p:sp>
      <p:sp>
        <p:nvSpPr>
          <p:cNvPr id="4" name="Slide Number Placeholder 3"/>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10</a:t>
            </a:fld>
            <a:endParaRPr lang="en-US"/>
          </a:p>
        </p:txBody>
      </p:sp>
      <p:sp>
        <p:nvSpPr>
          <p:cNvPr id="3" name="TextBox 2"/>
          <p:cNvSpPr txBox="1"/>
          <p:nvPr/>
        </p:nvSpPr>
        <p:spPr>
          <a:xfrm>
            <a:off x="610054" y="5715000"/>
            <a:ext cx="8334375" cy="276999"/>
          </a:xfrm>
          <a:prstGeom prst="rect">
            <a:avLst/>
          </a:prstGeom>
          <a:noFill/>
        </p:spPr>
        <p:txBody>
          <a:bodyPr wrap="square" rtlCol="0">
            <a:spAutoFit/>
          </a:bodyPr>
          <a:lstStyle/>
          <a:p>
            <a:r>
              <a:rPr lang="en-US" sz="1200" dirty="0">
                <a:solidFill>
                  <a:srgbClr val="5B6770"/>
                </a:solidFill>
              </a:rPr>
              <a:t>* Numbers are as of month-end except for Max TPE</a:t>
            </a:r>
          </a:p>
        </p:txBody>
      </p:sp>
      <p:pic>
        <p:nvPicPr>
          <p:cNvPr id="6" name="Picture 5">
            <a:extLst>
              <a:ext uri="{FF2B5EF4-FFF2-40B4-BE49-F238E27FC236}">
                <a16:creationId xmlns:a16="http://schemas.microsoft.com/office/drawing/2014/main" id="{84616283-AEF4-4ABE-8065-DCB6D979643C}"/>
              </a:ext>
            </a:extLst>
          </p:cNvPr>
          <p:cNvPicPr/>
          <p:nvPr/>
        </p:nvPicPr>
        <p:blipFill>
          <a:blip r:embed="rId3"/>
          <a:stretch>
            <a:fillRect/>
          </a:stretch>
        </p:blipFill>
        <p:spPr>
          <a:xfrm>
            <a:off x="762000" y="1219200"/>
            <a:ext cx="7772400" cy="4419600"/>
          </a:xfrm>
          <a:prstGeom prst="rect">
            <a:avLst/>
          </a:prstGeom>
        </p:spPr>
      </p:pic>
    </p:spTree>
    <p:extLst>
      <p:ext uri="{BB962C8B-B14F-4D97-AF65-F5344CB8AC3E}">
        <p14:creationId xmlns:p14="http://schemas.microsoft.com/office/powerpoint/2010/main" val="1160463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295400"/>
            <a:ext cx="8610600" cy="4800600"/>
          </a:xfrm>
        </p:spPr>
        <p:txBody>
          <a:bodyPr>
            <a:normAutofit/>
          </a:bodyPr>
          <a:lstStyle/>
          <a:p>
            <a:pPr>
              <a:defRPr/>
            </a:pPr>
            <a:r>
              <a:rPr lang="en-US" sz="1900" b="1" dirty="0"/>
              <a:t>General Update</a:t>
            </a:r>
          </a:p>
          <a:p>
            <a:pPr marL="457200" lvl="1" indent="0">
              <a:spcBef>
                <a:spcPts val="0"/>
              </a:spcBef>
              <a:buNone/>
              <a:defRPr/>
            </a:pPr>
            <a:endParaRPr lang="en-US" sz="1900" dirty="0"/>
          </a:p>
          <a:p>
            <a:pPr lvl="1">
              <a:spcBef>
                <a:spcPts val="0"/>
              </a:spcBef>
              <a:defRPr/>
            </a:pPr>
            <a:r>
              <a:rPr lang="en-US" sz="1900" dirty="0"/>
              <a:t>22 July 2021 Joint MCWG/CWG WEBEX Meeting</a:t>
            </a:r>
            <a:endParaRPr lang="en-US" sz="1900" dirty="0">
              <a:cs typeface="Arial" panose="020B0604020202020204" pitchFamily="34" charset="0"/>
            </a:endParaRPr>
          </a:p>
          <a:p>
            <a:pPr lvl="1">
              <a:spcBef>
                <a:spcPts val="0"/>
              </a:spcBef>
              <a:defRPr/>
            </a:pPr>
            <a:r>
              <a:rPr lang="en-US" sz="1900" dirty="0">
                <a:cs typeface="Arial" panose="020B0604020202020204" pitchFamily="34" charset="0"/>
              </a:rPr>
              <a:t>2 NPRRs reviewed for their credit impacts, 1083 and 1073 </a:t>
            </a:r>
          </a:p>
          <a:p>
            <a:pPr lvl="1">
              <a:spcBef>
                <a:spcPts val="0"/>
              </a:spcBef>
              <a:defRPr/>
            </a:pPr>
            <a:endParaRPr lang="en-US" sz="1800" b="1" dirty="0">
              <a:effectLst/>
              <a:latin typeface="Calibri" panose="020F0502020204030204" pitchFamily="34" charset="0"/>
              <a:ea typeface="Calibri" panose="020F0502020204030204" pitchFamily="34" charset="0"/>
            </a:endParaRPr>
          </a:p>
          <a:p>
            <a:pPr lvl="1">
              <a:spcBef>
                <a:spcPts val="0"/>
              </a:spcBef>
              <a:defRPr/>
            </a:pPr>
            <a:r>
              <a:rPr lang="en-US" sz="1800" b="1" dirty="0">
                <a:effectLst/>
                <a:latin typeface="Calibri" panose="020F0502020204030204" pitchFamily="34" charset="0"/>
                <a:ea typeface="Calibri" panose="020F0502020204030204" pitchFamily="34" charset="0"/>
              </a:rPr>
              <a:t>1083NPRR Modification of Uplift Allocation Rules to Address Role of Central Counter-Party Clearinghouses.  </a:t>
            </a:r>
          </a:p>
          <a:p>
            <a:pPr marL="457200" marR="0">
              <a:lnSpc>
                <a:spcPct val="107000"/>
              </a:lnSpc>
              <a:spcBef>
                <a:spcPts val="0"/>
              </a:spcBef>
              <a:spcAft>
                <a:spcPts val="800"/>
              </a:spcAft>
            </a:pPr>
            <a:r>
              <a:rPr lang="en-US" sz="18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Credit WG reviewed Nodal Protocol Revision Request (NPRR) 1083 and determined that it would not require changes to the credit methodology.  </a:t>
            </a:r>
          </a:p>
          <a:p>
            <a:pPr marL="457200" marR="0">
              <a:lnSpc>
                <a:spcPct val="107000"/>
              </a:lnSpc>
              <a:spcBef>
                <a:spcPts val="0"/>
              </a:spcBef>
              <a:spcAft>
                <a:spcPts val="800"/>
              </a:spcAft>
            </a:pPr>
            <a:r>
              <a:rPr lang="en-US" sz="18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It will reduce the Counter-Parties that would be subject to the default uplift, and therefore could increase default uplift amounts and credit requirements for Counter-Parties not covered by the exemption.  </a:t>
            </a:r>
          </a:p>
          <a:p>
            <a:pPr marL="457200" marR="0">
              <a:lnSpc>
                <a:spcPct val="107000"/>
              </a:lnSpc>
              <a:spcBef>
                <a:spcPts val="0"/>
              </a:spcBef>
              <a:spcAft>
                <a:spcPts val="800"/>
              </a:spcAft>
            </a:pPr>
            <a:r>
              <a:rPr lang="en-US" sz="18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This NPRR is in compliance with the SBs 3, 1580 &amp; HB 4492.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defRPr/>
            </a:pPr>
            <a:endParaRPr lang="en-US" sz="3800" b="1" dirty="0">
              <a:solidFill>
                <a:srgbClr val="92D050"/>
              </a:solidFill>
              <a:cs typeface="Arial" panose="020B0604020202020204" pitchFamily="34" charset="0"/>
            </a:endParaRPr>
          </a:p>
          <a:p>
            <a:pPr>
              <a:spcBef>
                <a:spcPts val="0"/>
              </a:spcBef>
              <a:defRPr/>
            </a:pPr>
            <a:endParaRPr lang="en-US" dirty="0"/>
          </a:p>
          <a:p>
            <a:pPr>
              <a:spcBef>
                <a:spcPts val="0"/>
              </a:spcBef>
              <a:defRPr/>
            </a:pPr>
            <a:endParaRPr lang="en-US" sz="2200" b="1" dirty="0">
              <a:solidFill>
                <a:srgbClr val="92D050"/>
              </a:solidFill>
              <a:cs typeface="Arial" panose="020B0604020202020204" pitchFamily="34" charset="0"/>
            </a:endParaRPr>
          </a:p>
          <a:p>
            <a:pPr marL="0" indent="0">
              <a:spcBef>
                <a:spcPts val="0"/>
              </a:spcBef>
              <a:buNone/>
              <a:defRPr/>
            </a:pPr>
            <a:endParaRPr lang="en-US" sz="3800" b="1" u="sng" dirty="0"/>
          </a:p>
          <a:p>
            <a:pPr lvl="1">
              <a:spcBef>
                <a:spcPts val="0"/>
              </a:spcBef>
              <a:defRPr/>
            </a:pPr>
            <a:endParaRPr lang="en-US" sz="1800" dirty="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412081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update to WMS</a:t>
            </a:r>
          </a:p>
        </p:txBody>
      </p:sp>
      <p:sp>
        <p:nvSpPr>
          <p:cNvPr id="3" name="Content Placeholder 2"/>
          <p:cNvSpPr>
            <a:spLocks noGrp="1"/>
          </p:cNvSpPr>
          <p:nvPr>
            <p:ph idx="1"/>
          </p:nvPr>
        </p:nvSpPr>
        <p:spPr>
          <a:xfrm>
            <a:off x="228600" y="1371599"/>
            <a:ext cx="8763000" cy="5349875"/>
          </a:xfrm>
        </p:spPr>
        <p:txBody>
          <a:bodyPr>
            <a:normAutofit/>
          </a:bodyPr>
          <a:lstStyle/>
          <a:p>
            <a:pPr marL="0" marR="0" indent="457200">
              <a:spcBef>
                <a:spcPts val="0"/>
              </a:spcBef>
              <a:spcAft>
                <a:spcPts val="225"/>
              </a:spcAft>
            </a:pPr>
            <a:r>
              <a:rPr lang="en-US" sz="1800" b="1" dirty="0">
                <a:effectLst/>
                <a:latin typeface="Calibri" panose="020F0502020204030204" pitchFamily="34" charset="0"/>
                <a:ea typeface="Times New Roman" panose="02020603050405020304" pitchFamily="18" charset="0"/>
              </a:rPr>
              <a:t>Review NPRR 1073 Market Participant Application Changes</a:t>
            </a:r>
            <a:endParaRPr lang="en-US" sz="1800" dirty="0">
              <a:effectLst/>
              <a:latin typeface="Times New Roman" panose="02020603050405020304" pitchFamily="18" charset="0"/>
              <a:ea typeface="Times New Roman" panose="02020603050405020304" pitchFamily="18" charset="0"/>
            </a:endParaRPr>
          </a:p>
          <a:p>
            <a:pPr marL="457200" marR="0" algn="just">
              <a:spcBef>
                <a:spcPts val="600"/>
              </a:spcBef>
              <a:spcAft>
                <a:spcPts val="600"/>
              </a:spcAft>
            </a:pPr>
            <a:r>
              <a:rPr lang="en-US" sz="18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On July 21, 2021, the Credit WG again reviewed Nodal Protocol Revision Request (NPRR) 1073.  </a:t>
            </a:r>
          </a:p>
          <a:p>
            <a:pPr marL="457200" marR="0" algn="just">
              <a:spcBef>
                <a:spcPts val="600"/>
              </a:spcBef>
              <a:spcAft>
                <a:spcPts val="600"/>
              </a:spcAft>
            </a:pPr>
            <a:r>
              <a:rPr lang="en-US" sz="18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The Credit WG believes this NPRR will provide positive credit impacts and is consistent with the ERCOT filing at the Public Utility Commission of Texas (PUCT) regarding implementation of default allocation rules.  </a:t>
            </a:r>
          </a:p>
          <a:p>
            <a:pPr marL="457200" marR="0" algn="just">
              <a:spcBef>
                <a:spcPts val="600"/>
              </a:spcBef>
              <a:spcAft>
                <a:spcPts val="600"/>
              </a:spcAft>
            </a:pPr>
            <a:r>
              <a:rPr lang="en-US" sz="18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Credit WG supports the additional revisions within the 7/6/21 Luminant comments, but notes the need for a subsequent NPRR to address the appeal process for Entities deemed to be Principals under NPRR1073.</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val="156491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538F0-BACA-4B51-8CF0-D58F88D3803C}"/>
              </a:ext>
            </a:extLst>
          </p:cNvPr>
          <p:cNvSpPr>
            <a:spLocks noGrp="1"/>
          </p:cNvSpPr>
          <p:nvPr>
            <p:ph type="title"/>
          </p:nvPr>
        </p:nvSpPr>
        <p:spPr/>
        <p:txBody>
          <a:bodyPr/>
          <a:lstStyle/>
          <a:p>
            <a:r>
              <a:rPr lang="en-US" dirty="0"/>
              <a:t>Default Allocation Discussion</a:t>
            </a:r>
          </a:p>
        </p:txBody>
      </p:sp>
      <p:sp>
        <p:nvSpPr>
          <p:cNvPr id="3" name="Content Placeholder 2">
            <a:extLst>
              <a:ext uri="{FF2B5EF4-FFF2-40B4-BE49-F238E27FC236}">
                <a16:creationId xmlns:a16="http://schemas.microsoft.com/office/drawing/2014/main" id="{F1DC0262-78BE-4B6F-9139-5046FDF562D1}"/>
              </a:ext>
            </a:extLst>
          </p:cNvPr>
          <p:cNvSpPr>
            <a:spLocks noGrp="1"/>
          </p:cNvSpPr>
          <p:nvPr>
            <p:ph idx="1"/>
          </p:nvPr>
        </p:nvSpPr>
        <p:spPr/>
        <p:txBody>
          <a:bodyPr>
            <a:normAutofit/>
          </a:bodyPr>
          <a:lstStyle/>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Calibri" panose="020F0502020204030204" pitchFamily="34" charset="0"/>
              </a:rPr>
              <a:t>Concerns about CRR calcs in MW’s versus dollar-based</a:t>
            </a:r>
          </a:p>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Calibri" panose="020F0502020204030204" pitchFamily="34" charset="0"/>
              </a:rPr>
              <a:t>Defaults should be allocated among MP types (load/gen/CRR) or public/private/government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Public power might be segregated in terms of defaults; Competitive MP’s would have their own defaults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Get away from MW allocation to more gross values based on invoice/settlement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Too much default allocation to CRR market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Not a good idea to send default activity to the forward hedging market and creating disincentives to do hedge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5E57DE86-736F-46C8-9721-741AB8F02613}"/>
              </a:ext>
            </a:extLst>
          </p:cNvPr>
          <p:cNvSpPr>
            <a:spLocks noGrp="1"/>
          </p:cNvSpPr>
          <p:nvPr>
            <p:ph type="sldNum" sz="quarter" idx="12"/>
          </p:nvPr>
        </p:nvSpPr>
        <p:spPr/>
        <p:txBody>
          <a:bodyPr/>
          <a:lstStyle/>
          <a:p>
            <a:fld id="{B6F15528-21DE-4FAA-801E-634DDDAF4B2B}" type="slidenum">
              <a:rPr lang="en-US" smtClean="0"/>
              <a:pPr/>
              <a:t>4</a:t>
            </a:fld>
            <a:endParaRPr lang="en-US" dirty="0"/>
          </a:p>
        </p:txBody>
      </p:sp>
    </p:spTree>
    <p:extLst>
      <p:ext uri="{BB962C8B-B14F-4D97-AF65-F5344CB8AC3E}">
        <p14:creationId xmlns:p14="http://schemas.microsoft.com/office/powerpoint/2010/main" val="4081081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3A18C-3AA7-4431-B4FB-EC9424C63D0E}"/>
              </a:ext>
            </a:extLst>
          </p:cNvPr>
          <p:cNvSpPr>
            <a:spLocks noGrp="1"/>
          </p:cNvSpPr>
          <p:nvPr>
            <p:ph type="title"/>
          </p:nvPr>
        </p:nvSpPr>
        <p:spPr/>
        <p:txBody>
          <a:bodyPr/>
          <a:lstStyle/>
          <a:p>
            <a:r>
              <a:rPr lang="en-US" dirty="0"/>
              <a:t>Uplift further discussion</a:t>
            </a:r>
          </a:p>
        </p:txBody>
      </p:sp>
      <p:sp>
        <p:nvSpPr>
          <p:cNvPr id="3" name="Content Placeholder 2">
            <a:extLst>
              <a:ext uri="{FF2B5EF4-FFF2-40B4-BE49-F238E27FC236}">
                <a16:creationId xmlns:a16="http://schemas.microsoft.com/office/drawing/2014/main" id="{E095B628-FE79-480F-A962-BEF24CA58569}"/>
              </a:ext>
            </a:extLst>
          </p:cNvPr>
          <p:cNvSpPr>
            <a:spLocks noGrp="1"/>
          </p:cNvSpPr>
          <p:nvPr>
            <p:ph idx="1"/>
          </p:nvPr>
        </p:nvSpPr>
        <p:spPr/>
        <p:txBody>
          <a:bodyPr>
            <a:normAutofit fontScale="70000" lnSpcReduction="20000"/>
          </a:bodyPr>
          <a:lstStyle/>
          <a:p>
            <a:r>
              <a:rPr lang="en-US" dirty="0"/>
              <a:t>Consider using dollar-based activity approach versus ERCOT’s MW-based approach</a:t>
            </a:r>
          </a:p>
          <a:p>
            <a:pPr marL="285750" indent="-285750"/>
            <a:r>
              <a:rPr lang="en-US" dirty="0"/>
              <a:t>For example, a purchase of 100 MW at a price of $100, </a:t>
            </a:r>
            <a:r>
              <a:rPr lang="en-US" dirty="0" err="1"/>
              <a:t>phys</a:t>
            </a:r>
            <a:r>
              <a:rPr lang="en-US" dirty="0"/>
              <a:t> buyers are credited with 100 MW of Market Activity – someone purchasing 100 MW of CRRs with a price of $0.50 is also credited with 100 MW of Market Activity. CRR purchasers are penalized with their $50 of activity treated the same as $1,000 of energy</a:t>
            </a:r>
          </a:p>
          <a:p>
            <a:pPr lvl="1">
              <a:buFont typeface="Arial" panose="020B0604020202020204" pitchFamily="34" charset="0"/>
              <a:buChar char="•"/>
            </a:pPr>
            <a:r>
              <a:rPr lang="en-US" sz="3200" dirty="0"/>
              <a:t>Value driving this CRR’s are disproportionately low</a:t>
            </a:r>
          </a:p>
          <a:p>
            <a:pPr lvl="1">
              <a:buFont typeface="Arial" panose="020B0604020202020204" pitchFamily="34" charset="0"/>
              <a:buChar char="•"/>
            </a:pPr>
            <a:r>
              <a:rPr lang="en-US" sz="3200" dirty="0"/>
              <a:t>Uplifts driven by cash invoices are better; CRR’s are being hit hard</a:t>
            </a:r>
          </a:p>
          <a:p>
            <a:pPr lvl="1">
              <a:buFont typeface="Arial" panose="020B0604020202020204" pitchFamily="34" charset="0"/>
              <a:buChar char="•"/>
            </a:pPr>
            <a:r>
              <a:rPr lang="en-US" sz="3200" dirty="0"/>
              <a:t>Invoices net dollar amounts</a:t>
            </a:r>
          </a:p>
          <a:p>
            <a:pPr lvl="1">
              <a:buFont typeface="Arial" panose="020B0604020202020204" pitchFamily="34" charset="0"/>
              <a:buChar char="•"/>
            </a:pPr>
            <a:r>
              <a:rPr lang="en-US" dirty="0"/>
              <a:t>Note: example reflects case where CRRs clear much less per MW than energy because CRRs are the cost of congestion </a:t>
            </a:r>
          </a:p>
          <a:p>
            <a:pPr lvl="1">
              <a:buFont typeface="Arial" panose="020B0604020202020204" pitchFamily="34" charset="0"/>
              <a:buChar char="•"/>
            </a:pPr>
            <a:endParaRPr lang="en-US" sz="3200" dirty="0"/>
          </a:p>
        </p:txBody>
      </p:sp>
      <p:sp>
        <p:nvSpPr>
          <p:cNvPr id="4" name="Slide Number Placeholder 3">
            <a:extLst>
              <a:ext uri="{FF2B5EF4-FFF2-40B4-BE49-F238E27FC236}">
                <a16:creationId xmlns:a16="http://schemas.microsoft.com/office/drawing/2014/main" id="{00AE18FA-A4B6-4C4D-8CB5-067D2F6C5645}"/>
              </a:ext>
            </a:extLst>
          </p:cNvPr>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3538697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EB791-57B9-46DC-865C-22B7847CB5BC}"/>
              </a:ext>
            </a:extLst>
          </p:cNvPr>
          <p:cNvSpPr>
            <a:spLocks noGrp="1"/>
          </p:cNvSpPr>
          <p:nvPr>
            <p:ph type="title"/>
          </p:nvPr>
        </p:nvSpPr>
        <p:spPr/>
        <p:txBody>
          <a:bodyPr/>
          <a:lstStyle/>
          <a:p>
            <a:r>
              <a:rPr lang="en-US" dirty="0"/>
              <a:t>Uplift further discussion</a:t>
            </a:r>
          </a:p>
        </p:txBody>
      </p:sp>
      <p:sp>
        <p:nvSpPr>
          <p:cNvPr id="3" name="Content Placeholder 2">
            <a:extLst>
              <a:ext uri="{FF2B5EF4-FFF2-40B4-BE49-F238E27FC236}">
                <a16:creationId xmlns:a16="http://schemas.microsoft.com/office/drawing/2014/main" id="{53557AF7-E65D-418D-80DF-F21C6C12FC45}"/>
              </a:ext>
            </a:extLst>
          </p:cNvPr>
          <p:cNvSpPr>
            <a:spLocks noGrp="1"/>
          </p:cNvSpPr>
          <p:nvPr>
            <p:ph idx="1"/>
          </p:nvPr>
        </p:nvSpPr>
        <p:spPr/>
        <p:txBody>
          <a:bodyPr>
            <a:normAutofit fontScale="92500" lnSpcReduction="10000"/>
          </a:bodyPr>
          <a:lstStyle/>
          <a:p>
            <a:r>
              <a:rPr lang="en-US" dirty="0"/>
              <a:t>Important to establish cap on default uplifts</a:t>
            </a:r>
          </a:p>
          <a:p>
            <a:r>
              <a:rPr lang="en-US" dirty="0"/>
              <a:t>Wanting to protect market from second wave defaults after uplift put to the market</a:t>
            </a:r>
          </a:p>
          <a:p>
            <a:r>
              <a:rPr lang="en-US" dirty="0"/>
              <a:t>Try to spread out defaults among market but large default (currently $3.0B total) difficult to address</a:t>
            </a:r>
          </a:p>
          <a:p>
            <a:r>
              <a:rPr lang="en-US" dirty="0"/>
              <a:t>Consider dividing uplifts among MP’s based on type (load, generation and CRRAH)</a:t>
            </a:r>
          </a:p>
          <a:p>
            <a:r>
              <a:rPr lang="en-US" dirty="0"/>
              <a:t>Seth Cochran details other ISO’s on their practices</a:t>
            </a:r>
          </a:p>
        </p:txBody>
      </p:sp>
      <p:sp>
        <p:nvSpPr>
          <p:cNvPr id="4" name="Slide Number Placeholder 3">
            <a:extLst>
              <a:ext uri="{FF2B5EF4-FFF2-40B4-BE49-F238E27FC236}">
                <a16:creationId xmlns:a16="http://schemas.microsoft.com/office/drawing/2014/main" id="{8A3DDFA5-9A16-4D3B-8D30-7B86F16A0D5F}"/>
              </a:ext>
            </a:extLst>
          </p:cNvPr>
          <p:cNvSpPr>
            <a:spLocks noGrp="1"/>
          </p:cNvSpPr>
          <p:nvPr>
            <p:ph type="sldNum" sz="quarter" idx="12"/>
          </p:nvPr>
        </p:nvSpPr>
        <p:spPr/>
        <p:txBody>
          <a:bodyPr/>
          <a:lstStyle/>
          <a:p>
            <a:fld id="{B6F15528-21DE-4FAA-801E-634DDDAF4B2B}" type="slidenum">
              <a:rPr lang="en-US" smtClean="0"/>
              <a:pPr/>
              <a:t>6</a:t>
            </a:fld>
            <a:endParaRPr lang="en-US" dirty="0"/>
          </a:p>
        </p:txBody>
      </p:sp>
    </p:spTree>
    <p:extLst>
      <p:ext uri="{BB962C8B-B14F-4D97-AF65-F5344CB8AC3E}">
        <p14:creationId xmlns:p14="http://schemas.microsoft.com/office/powerpoint/2010/main" val="1044103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5634F-48D9-4341-81D6-ADCAAECA6717}"/>
              </a:ext>
            </a:extLst>
          </p:cNvPr>
          <p:cNvSpPr>
            <a:spLocks noGrp="1"/>
          </p:cNvSpPr>
          <p:nvPr>
            <p:ph type="title"/>
          </p:nvPr>
        </p:nvSpPr>
        <p:spPr>
          <a:xfrm>
            <a:off x="217170" y="717609"/>
            <a:ext cx="7886700" cy="660989"/>
          </a:xfrm>
        </p:spPr>
        <p:txBody>
          <a:bodyPr>
            <a:normAutofit/>
          </a:bodyPr>
          <a:lstStyle/>
          <a:p>
            <a:r>
              <a:rPr lang="en-US" sz="1200" b="1" dirty="0">
                <a:cs typeface="Times New Roman" panose="02020603050405020304" pitchFamily="18" charset="0"/>
              </a:rPr>
              <a:t>ISO/RTO Default Allocation Practices</a:t>
            </a:r>
            <a:endParaRPr lang="en-OC" sz="1200" b="1" dirty="0"/>
          </a:p>
        </p:txBody>
      </p:sp>
      <p:graphicFrame>
        <p:nvGraphicFramePr>
          <p:cNvPr id="4" name="Table 3">
            <a:extLst>
              <a:ext uri="{FF2B5EF4-FFF2-40B4-BE49-F238E27FC236}">
                <a16:creationId xmlns:a16="http://schemas.microsoft.com/office/drawing/2014/main" id="{D10BF9FD-A8D3-ED47-A782-36AE54FD7EA8}"/>
              </a:ext>
            </a:extLst>
          </p:cNvPr>
          <p:cNvGraphicFramePr>
            <a:graphicFrameLocks noGrp="1"/>
          </p:cNvGraphicFramePr>
          <p:nvPr/>
        </p:nvGraphicFramePr>
        <p:xfrm>
          <a:off x="217170" y="1128528"/>
          <a:ext cx="8366392" cy="4871313"/>
        </p:xfrm>
        <a:graphic>
          <a:graphicData uri="http://schemas.openxmlformats.org/drawingml/2006/table">
            <a:tbl>
              <a:tblPr firstRow="1" bandRow="1">
                <a:tableStyleId>{5C22544A-7EE6-4342-B048-85BDC9FD1C3A}</a:tableStyleId>
              </a:tblPr>
              <a:tblGrid>
                <a:gridCol w="852088">
                  <a:extLst>
                    <a:ext uri="{9D8B030D-6E8A-4147-A177-3AD203B41FA5}">
                      <a16:colId xmlns:a16="http://schemas.microsoft.com/office/drawing/2014/main" val="20000"/>
                    </a:ext>
                  </a:extLst>
                </a:gridCol>
                <a:gridCol w="741499">
                  <a:extLst>
                    <a:ext uri="{9D8B030D-6E8A-4147-A177-3AD203B41FA5}">
                      <a16:colId xmlns:a16="http://schemas.microsoft.com/office/drawing/2014/main" val="20001"/>
                    </a:ext>
                  </a:extLst>
                </a:gridCol>
                <a:gridCol w="1667366">
                  <a:extLst>
                    <a:ext uri="{9D8B030D-6E8A-4147-A177-3AD203B41FA5}">
                      <a16:colId xmlns:a16="http://schemas.microsoft.com/office/drawing/2014/main" val="20003"/>
                    </a:ext>
                  </a:extLst>
                </a:gridCol>
                <a:gridCol w="1750181">
                  <a:extLst>
                    <a:ext uri="{9D8B030D-6E8A-4147-A177-3AD203B41FA5}">
                      <a16:colId xmlns:a16="http://schemas.microsoft.com/office/drawing/2014/main" val="20004"/>
                    </a:ext>
                  </a:extLst>
                </a:gridCol>
                <a:gridCol w="1416967">
                  <a:extLst>
                    <a:ext uri="{9D8B030D-6E8A-4147-A177-3AD203B41FA5}">
                      <a16:colId xmlns:a16="http://schemas.microsoft.com/office/drawing/2014/main" val="3384313323"/>
                    </a:ext>
                  </a:extLst>
                </a:gridCol>
                <a:gridCol w="1938291">
                  <a:extLst>
                    <a:ext uri="{9D8B030D-6E8A-4147-A177-3AD203B41FA5}">
                      <a16:colId xmlns:a16="http://schemas.microsoft.com/office/drawing/2014/main" val="20005"/>
                    </a:ext>
                  </a:extLst>
                </a:gridCol>
              </a:tblGrid>
              <a:tr h="228600">
                <a:tc>
                  <a:txBody>
                    <a:bodyPr/>
                    <a:lstStyle/>
                    <a:p>
                      <a:endParaRPr lang="en-US" sz="1100" dirty="0"/>
                    </a:p>
                  </a:txBody>
                  <a:tcPr marL="68580" marR="68580" marT="34290" marB="34290"/>
                </a:tc>
                <a:tc>
                  <a:txBody>
                    <a:bodyPr/>
                    <a:lstStyle/>
                    <a:p>
                      <a:pPr algn="ctr"/>
                      <a:r>
                        <a:rPr lang="en-US" sz="1100" dirty="0"/>
                        <a:t>ERCOT</a:t>
                      </a:r>
                    </a:p>
                  </a:txBody>
                  <a:tcPr marL="68580" marR="68580" marT="34290" marB="34290"/>
                </a:tc>
                <a:tc>
                  <a:txBody>
                    <a:bodyPr/>
                    <a:lstStyle/>
                    <a:p>
                      <a:pPr algn="ctr"/>
                      <a:r>
                        <a:rPr lang="en-US" sz="1100" dirty="0"/>
                        <a:t>MISO</a:t>
                      </a:r>
                    </a:p>
                  </a:txBody>
                  <a:tcPr marL="68580" marR="68580" marT="34290" marB="34290"/>
                </a:tc>
                <a:tc>
                  <a:txBody>
                    <a:bodyPr/>
                    <a:lstStyle/>
                    <a:p>
                      <a:pPr algn="ctr"/>
                      <a:r>
                        <a:rPr lang="en-US" sz="1100" dirty="0"/>
                        <a:t>SPP</a:t>
                      </a:r>
                    </a:p>
                  </a:txBody>
                  <a:tcPr marL="68580" marR="68580" marT="34290" marB="34290"/>
                </a:tc>
                <a:tc>
                  <a:txBody>
                    <a:bodyPr/>
                    <a:lstStyle/>
                    <a:p>
                      <a:pPr algn="ctr"/>
                      <a:r>
                        <a:rPr lang="en-US" sz="1100" dirty="0"/>
                        <a:t>CAISO </a:t>
                      </a:r>
                    </a:p>
                  </a:txBody>
                  <a:tcPr marL="68580" marR="68580" marT="34290" marB="34290"/>
                </a:tc>
                <a:tc>
                  <a:txBody>
                    <a:bodyPr/>
                    <a:lstStyle/>
                    <a:p>
                      <a:pPr algn="ctr"/>
                      <a:r>
                        <a:rPr lang="en-US" sz="1100" dirty="0"/>
                        <a:t>PJM</a:t>
                      </a:r>
                    </a:p>
                  </a:txBody>
                  <a:tcPr marL="68580" marR="68580" marT="34290" marB="34290"/>
                </a:tc>
                <a:extLst>
                  <a:ext uri="{0D108BD9-81ED-4DB2-BD59-A6C34878D82A}">
                    <a16:rowId xmlns:a16="http://schemas.microsoft.com/office/drawing/2014/main" val="10000"/>
                  </a:ext>
                </a:extLst>
              </a:tr>
              <a:tr h="4258914">
                <a:tc>
                  <a:txBody>
                    <a:bodyPr/>
                    <a:lstStyle/>
                    <a:p>
                      <a:r>
                        <a:rPr lang="en-US" sz="700" dirty="0"/>
                        <a:t>Activity base used in default allocation:</a:t>
                      </a:r>
                    </a:p>
                    <a:p>
                      <a:endParaRPr lang="en-US" sz="700" dirty="0"/>
                    </a:p>
                    <a:p>
                      <a:endParaRPr lang="en-US" sz="700" dirty="0"/>
                    </a:p>
                    <a:p>
                      <a:endParaRPr lang="en-US" sz="700" dirty="0"/>
                    </a:p>
                  </a:txBody>
                  <a:tcPr marL="68580" marR="68580" marT="34290" marB="34290"/>
                </a:tc>
                <a:tc>
                  <a:txBody>
                    <a:bodyPr/>
                    <a:lstStyle/>
                    <a:p>
                      <a:r>
                        <a:rPr lang="en-US" sz="700" dirty="0"/>
                        <a:t>Based on previous month Max activity buckets:</a:t>
                      </a:r>
                    </a:p>
                    <a:p>
                      <a:endParaRPr lang="en-US" sz="700" dirty="0"/>
                    </a:p>
                    <a:p>
                      <a:r>
                        <a:rPr lang="en-US" sz="700" kern="1200" dirty="0">
                          <a:solidFill>
                            <a:schemeClr val="dk1"/>
                          </a:solidFill>
                          <a:latin typeface="+mn-lt"/>
                          <a:ea typeface="+mn-ea"/>
                          <a:cs typeface="+mn-cs"/>
                          <a:sym typeface="Wingdings" pitchFamily="2" charset="2"/>
                        </a:rPr>
                        <a:t>-Metered --Ge</a:t>
                      </a:r>
                      <a:r>
                        <a:rPr lang="en-US" sz="700" kern="1200" dirty="0">
                          <a:solidFill>
                            <a:schemeClr val="dk1"/>
                          </a:solidFill>
                          <a:latin typeface="+mn-lt"/>
                          <a:ea typeface="+mn-ea"/>
                          <a:cs typeface="+mn-cs"/>
                        </a:rPr>
                        <a:t>neration/DCT Imp</a:t>
                      </a:r>
                    </a:p>
                    <a:p>
                      <a:r>
                        <a:rPr lang="en-US" sz="700" kern="1200" dirty="0">
                          <a:solidFill>
                            <a:schemeClr val="dk1"/>
                          </a:solidFill>
                          <a:latin typeface="+mn-lt"/>
                          <a:ea typeface="+mn-ea"/>
                          <a:cs typeface="+mn-cs"/>
                        </a:rPr>
                        <a:t>-Metered Load</a:t>
                      </a:r>
                    </a:p>
                    <a:p>
                      <a:r>
                        <a:rPr lang="en-US" sz="700" kern="1200" dirty="0">
                          <a:solidFill>
                            <a:schemeClr val="dk1"/>
                          </a:solidFill>
                          <a:latin typeface="+mn-lt"/>
                          <a:ea typeface="+mn-ea"/>
                          <a:cs typeface="+mn-cs"/>
                        </a:rPr>
                        <a:t>-Bilateral sales</a:t>
                      </a:r>
                    </a:p>
                    <a:p>
                      <a:r>
                        <a:rPr lang="en-US" sz="700" kern="1200" dirty="0">
                          <a:solidFill>
                            <a:schemeClr val="dk1"/>
                          </a:solidFill>
                          <a:latin typeface="+mn-lt"/>
                          <a:ea typeface="+mn-ea"/>
                          <a:cs typeface="+mn-cs"/>
                        </a:rPr>
                        <a:t>-Bilateral purchases</a:t>
                      </a:r>
                    </a:p>
                    <a:p>
                      <a:r>
                        <a:rPr lang="en-US" sz="700" kern="1200" dirty="0">
                          <a:solidFill>
                            <a:schemeClr val="dk1"/>
                          </a:solidFill>
                          <a:latin typeface="+mn-lt"/>
                          <a:ea typeface="+mn-ea"/>
                          <a:cs typeface="+mn-cs"/>
                        </a:rPr>
                        <a:t>-DAM sales</a:t>
                      </a:r>
                    </a:p>
                    <a:p>
                      <a:r>
                        <a:rPr lang="en-US" sz="700" kern="1200" dirty="0">
                          <a:solidFill>
                            <a:schemeClr val="dk1"/>
                          </a:solidFill>
                          <a:latin typeface="+mn-lt"/>
                          <a:ea typeface="+mn-ea"/>
                          <a:cs typeface="+mn-cs"/>
                        </a:rPr>
                        <a:t>-DAM purchases</a:t>
                      </a:r>
                    </a:p>
                    <a:p>
                      <a:r>
                        <a:rPr lang="en-US" sz="700" kern="1200" dirty="0">
                          <a:solidFill>
                            <a:schemeClr val="dk1"/>
                          </a:solidFill>
                          <a:latin typeface="+mn-lt"/>
                          <a:ea typeface="+mn-ea"/>
                          <a:cs typeface="+mn-cs"/>
                        </a:rPr>
                        <a:t>-CRR Sales &amp; ownership in DAM</a:t>
                      </a:r>
                    </a:p>
                    <a:p>
                      <a:r>
                        <a:rPr lang="en-US" sz="700" kern="1200" dirty="0">
                          <a:solidFill>
                            <a:schemeClr val="dk1"/>
                          </a:solidFill>
                          <a:latin typeface="+mn-lt"/>
                          <a:ea typeface="+mn-ea"/>
                          <a:cs typeface="+mn-cs"/>
                        </a:rPr>
                        <a:t>-CRR Auction Purchases</a:t>
                      </a:r>
                    </a:p>
                  </a:txBody>
                  <a:tcPr marL="68580" marR="68580" marT="34290" marB="34290"/>
                </a:tc>
                <a:tc>
                  <a:txBody>
                    <a:bodyPr/>
                    <a:lstStyle/>
                    <a:p>
                      <a:r>
                        <a:rPr lang="en-US" sz="700" dirty="0"/>
                        <a:t>Based on invoice activity during the same period of time as the unpaid invoice(s) of the MP whose unpaid Past Due Amount has been declared an Uncollectible Obligation.</a:t>
                      </a:r>
                    </a:p>
                    <a:p>
                      <a:endParaRPr lang="en-US" sz="700" dirty="0"/>
                    </a:p>
                    <a:p>
                      <a:r>
                        <a:rPr lang="en-US" sz="700" dirty="0"/>
                        <a:t>Allocated to each MP that had been invoiced </a:t>
                      </a:r>
                      <a:r>
                        <a:rPr lang="en-US" sz="700" dirty="0">
                          <a:solidFill>
                            <a:srgbClr val="FF0000"/>
                          </a:solidFill>
                        </a:rPr>
                        <a:t>during the same period of time as the unpaid invoice(s) of the MP whose unpaid Past Due Amount </a:t>
                      </a:r>
                      <a:r>
                        <a:rPr lang="en-US" sz="700" dirty="0"/>
                        <a:t>has been</a:t>
                      </a:r>
                    </a:p>
                    <a:p>
                      <a:r>
                        <a:rPr lang="en-US" sz="700" dirty="0"/>
                        <a:t>declared an Uncollectible Obligation.</a:t>
                      </a:r>
                    </a:p>
                    <a:p>
                      <a:endParaRPr lang="en-US" sz="700" dirty="0"/>
                    </a:p>
                    <a:p>
                      <a:r>
                        <a:rPr lang="en-US" sz="700" dirty="0"/>
                        <a:t>% Loss for MPA = MPA Market Charges + Market Credits in </a:t>
                      </a:r>
                      <a:r>
                        <a:rPr lang="en-US" sz="700" dirty="0">
                          <a:solidFill>
                            <a:schemeClr val="tx1"/>
                          </a:solidFill>
                        </a:rPr>
                        <a:t>weekly invoicing cycle/MPALL</a:t>
                      </a:r>
                    </a:p>
                    <a:p>
                      <a:r>
                        <a:rPr lang="en-US" sz="700" dirty="0"/>
                        <a:t>(Market Charges + Market Credits) in </a:t>
                      </a:r>
                      <a:r>
                        <a:rPr lang="en-US" sz="700" dirty="0">
                          <a:solidFill>
                            <a:srgbClr val="FF0000"/>
                          </a:solidFill>
                        </a:rPr>
                        <a:t>weekly invoicing cycle</a:t>
                      </a:r>
                    </a:p>
                    <a:p>
                      <a:endParaRPr lang="en-US" sz="700" dirty="0"/>
                    </a:p>
                    <a:p>
                      <a:r>
                        <a:rPr lang="en-US" sz="700" dirty="0"/>
                        <a:t>Loss Obligation of MPA = (% Loss for MPA) x $ Amt of Uncollectible Obligation,</a:t>
                      </a:r>
                    </a:p>
                    <a:p>
                      <a:endParaRPr lang="en-US" sz="700" dirty="0"/>
                    </a:p>
                    <a:p>
                      <a:r>
                        <a:rPr lang="en-US" sz="700" dirty="0"/>
                        <a:t>where: MP = Market Participant</a:t>
                      </a:r>
                    </a:p>
                    <a:p>
                      <a:r>
                        <a:rPr lang="en-US" sz="700" dirty="0"/>
                        <a:t>-Market Charges = The </a:t>
                      </a:r>
                      <a:r>
                        <a:rPr lang="en-US" sz="700" dirty="0">
                          <a:solidFill>
                            <a:srgbClr val="FF0000"/>
                          </a:solidFill>
                        </a:rPr>
                        <a:t>absolute value of all charge </a:t>
                      </a:r>
                      <a:r>
                        <a:rPr lang="en-US" sz="700" dirty="0"/>
                        <a:t>amounts associated with invoices for Market Activities.</a:t>
                      </a:r>
                    </a:p>
                    <a:p>
                      <a:r>
                        <a:rPr lang="en-US" sz="700" dirty="0"/>
                        <a:t>-Market Credits = The </a:t>
                      </a:r>
                      <a:r>
                        <a:rPr lang="en-US" sz="700" dirty="0">
                          <a:solidFill>
                            <a:srgbClr val="FF0000"/>
                          </a:solidFill>
                        </a:rPr>
                        <a:t>absolute value of all credit </a:t>
                      </a:r>
                      <a:r>
                        <a:rPr lang="en-US" sz="700" dirty="0"/>
                        <a:t>amounts associated with invoices for Market Activities.</a:t>
                      </a:r>
                    </a:p>
                    <a:p>
                      <a:r>
                        <a:rPr lang="en-US" sz="700" dirty="0"/>
                        <a:t>-MPALL = All Market Participants other than MPs with Uncollectible Obligations.</a:t>
                      </a:r>
                    </a:p>
                  </a:txBody>
                  <a:tcPr marL="68580" marR="68580" marT="34290" marB="34290"/>
                </a:tc>
                <a:tc>
                  <a:txBody>
                    <a:bodyPr/>
                    <a:lstStyle/>
                    <a:p>
                      <a:r>
                        <a:rPr lang="en-US" sz="700" dirty="0"/>
                        <a:t>Based on Invoice activity during the same period of time as the unpaid invoice(s) of the MP whose Unpaid Obligation has been declared an Uncollectible Obligation.</a:t>
                      </a:r>
                    </a:p>
                    <a:p>
                      <a:endParaRPr lang="en-US" sz="700" dirty="0"/>
                    </a:p>
                    <a:p>
                      <a:r>
                        <a:rPr lang="en-US" sz="700" dirty="0"/>
                        <a:t>The Uncollectible Obligation is allocated  to all Non-Defaulting MPs who conducted business in the </a:t>
                      </a:r>
                      <a:r>
                        <a:rPr lang="en-US" sz="700" dirty="0">
                          <a:solidFill>
                            <a:srgbClr val="FF0000"/>
                          </a:solidFill>
                        </a:rPr>
                        <a:t>market during the time covered by the invoice(s) containing the Uncollectible Obligation(s</a:t>
                      </a:r>
                      <a:r>
                        <a:rPr lang="en-US" sz="700" dirty="0"/>
                        <a:t>).</a:t>
                      </a:r>
                    </a:p>
                    <a:p>
                      <a:endParaRPr lang="en-US" sz="700" dirty="0"/>
                    </a:p>
                    <a:p>
                      <a:r>
                        <a:rPr lang="en-US" sz="700" dirty="0"/>
                        <a:t>=% Loss for MPA = MPA Market Charges +</a:t>
                      </a:r>
                    </a:p>
                    <a:p>
                      <a:r>
                        <a:rPr lang="en-US" sz="700" dirty="0"/>
                        <a:t>Market Credits in weekly invoicing cycle/</a:t>
                      </a:r>
                    </a:p>
                    <a:p>
                      <a:r>
                        <a:rPr lang="en-US" sz="700" dirty="0"/>
                        <a:t>MPALL (Market Charges + Market Credits) in </a:t>
                      </a:r>
                      <a:r>
                        <a:rPr lang="en-US" sz="700" dirty="0">
                          <a:solidFill>
                            <a:srgbClr val="FF0000"/>
                          </a:solidFill>
                        </a:rPr>
                        <a:t>weekly invoicing cycle</a:t>
                      </a:r>
                      <a:r>
                        <a:rPr lang="en-US" sz="700" dirty="0"/>
                        <a:t>.</a:t>
                      </a:r>
                    </a:p>
                    <a:p>
                      <a:endParaRPr lang="en-US" sz="700" dirty="0"/>
                    </a:p>
                    <a:p>
                      <a:r>
                        <a:rPr lang="en-US" sz="700" dirty="0"/>
                        <a:t>-Loss Obligation of MPA = ((% Loss for MPA) x $ Amt of Uncollectible Obligation) minus (-) (Reduction of Payments + Pro rata share of partial payment(s))</a:t>
                      </a:r>
                    </a:p>
                    <a:p>
                      <a:endParaRPr lang="en-US" sz="700" dirty="0"/>
                    </a:p>
                    <a:p>
                      <a:r>
                        <a:rPr lang="en-US" sz="700" dirty="0"/>
                        <a:t>Where:</a:t>
                      </a:r>
                    </a:p>
                    <a:p>
                      <a:r>
                        <a:rPr lang="en-US" sz="700" dirty="0"/>
                        <a:t>-MP = Market Participant</a:t>
                      </a:r>
                    </a:p>
                    <a:p>
                      <a:r>
                        <a:rPr lang="en-US" sz="700" dirty="0"/>
                        <a:t>--Market Charges = The </a:t>
                      </a:r>
                      <a:r>
                        <a:rPr lang="en-US" sz="700" dirty="0">
                          <a:solidFill>
                            <a:srgbClr val="FF0000"/>
                          </a:solidFill>
                        </a:rPr>
                        <a:t>absolute value of all charge </a:t>
                      </a:r>
                      <a:r>
                        <a:rPr lang="en-US" sz="700" dirty="0"/>
                        <a:t>amounts associated with invoices for Market Services.</a:t>
                      </a:r>
                    </a:p>
                    <a:p>
                      <a:r>
                        <a:rPr lang="en-US" sz="700" dirty="0"/>
                        <a:t>-Market Credits = The </a:t>
                      </a:r>
                      <a:r>
                        <a:rPr lang="en-US" sz="700" dirty="0">
                          <a:solidFill>
                            <a:srgbClr val="FF0000"/>
                          </a:solidFill>
                        </a:rPr>
                        <a:t>absolute value of all credit </a:t>
                      </a:r>
                      <a:r>
                        <a:rPr lang="en-US" sz="700" dirty="0"/>
                        <a:t>amounts associated with invoices for Market Services.</a:t>
                      </a:r>
                    </a:p>
                    <a:p>
                      <a:r>
                        <a:rPr lang="en-US" sz="700" dirty="0"/>
                        <a:t>-MPALL = All Market Participants other than MPs with Uncollectible Obligations.</a:t>
                      </a:r>
                    </a:p>
                    <a:p>
                      <a:r>
                        <a:rPr lang="en-US" sz="700" dirty="0"/>
                        <a:t>-Reduction of Payment = The amount of the Unpaid Obligation originally assessed to MP </a:t>
                      </a:r>
                    </a:p>
                    <a:p>
                      <a:r>
                        <a:rPr lang="en-US" sz="700" dirty="0"/>
                        <a:t>-Pro rata share of partial payment(s) = Any partial payments received during cure period </a:t>
                      </a:r>
                    </a:p>
                  </a:txBody>
                  <a:tcPr marL="68580" marR="68580" marT="34290" marB="34290"/>
                </a:tc>
                <a:tc>
                  <a:txBody>
                    <a:bodyPr/>
                    <a:lstStyle/>
                    <a:p>
                      <a:r>
                        <a:rPr lang="en-US" sz="700" dirty="0"/>
                        <a:t>Hybrid approach based on dollar and MW activity:</a:t>
                      </a:r>
                    </a:p>
                    <a:p>
                      <a:endParaRPr lang="en-US" sz="700" dirty="0"/>
                    </a:p>
                    <a:p>
                      <a:r>
                        <a:rPr lang="en-US" sz="700" dirty="0"/>
                        <a:t>Based on quarterly percentage shares calculated based on </a:t>
                      </a:r>
                      <a:r>
                        <a:rPr lang="en-US" sz="700" dirty="0">
                          <a:solidFill>
                            <a:srgbClr val="FF0000"/>
                          </a:solidFill>
                        </a:rPr>
                        <a:t>quarterly average over rolling four-quarter look-back period:</a:t>
                      </a:r>
                    </a:p>
                    <a:p>
                      <a:endParaRPr lang="en-US" sz="700" dirty="0"/>
                    </a:p>
                    <a:p>
                      <a:r>
                        <a:rPr lang="en-US" sz="700" dirty="0"/>
                        <a:t>–20% of payment default amount allocated in proportion to net amounts payable</a:t>
                      </a:r>
                    </a:p>
                    <a:p>
                      <a:endParaRPr lang="en-US" sz="700" dirty="0"/>
                    </a:p>
                    <a:p>
                      <a:r>
                        <a:rPr lang="en-US" sz="700" dirty="0"/>
                        <a:t>–30% of payment default amount allocated in proportion to sum of absolute values of dollar amounts shown on invoices payable or receivable after certain dollar amount exclusions for GMC, RMR, and Wheeling Access Charge costs and exclusions for billing of Access Charges and payment of Transmission Revenue Requirements to Participating Transmission Owners</a:t>
                      </a:r>
                    </a:p>
                    <a:p>
                      <a:endParaRPr lang="en-US" sz="700" dirty="0"/>
                    </a:p>
                    <a:p>
                      <a:r>
                        <a:rPr lang="en-US" sz="700" dirty="0"/>
                        <a:t>–50% of payment default amount allocated in proportion to largest of the following amounts calculated in MWh for every month in each applicable calendar quarter</a:t>
                      </a:r>
                    </a:p>
                    <a:p>
                      <a:r>
                        <a:rPr lang="en-US" sz="700" dirty="0"/>
                        <a:t>•Cleared DA Schedules to supply Energy…</a:t>
                      </a:r>
                    </a:p>
                    <a:p>
                      <a:r>
                        <a:rPr lang="en-US" sz="700" dirty="0"/>
                        <a:t>•Metered Generation…</a:t>
                      </a:r>
                    </a:p>
                    <a:p>
                      <a:r>
                        <a:rPr lang="en-US" sz="700" dirty="0"/>
                        <a:t>•Cleared DA Schedules for demand…</a:t>
                      </a:r>
                    </a:p>
                    <a:p>
                      <a:r>
                        <a:rPr lang="en-US" sz="700" dirty="0"/>
                        <a:t>•Metered Load x 103%...</a:t>
                      </a:r>
                    </a:p>
                    <a:p>
                      <a:r>
                        <a:rPr lang="en-US" sz="700" dirty="0"/>
                        <a:t>•The greater of the quantity of CRRs or Inter-SC Trades of Energy…</a:t>
                      </a:r>
                    </a:p>
                    <a:p>
                      <a:endParaRPr lang="en-US" sz="7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aseline="0" dirty="0"/>
                        <a:t>Activity component is based on on last three months gross activity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700" baseline="0" dirty="0"/>
                        <a:t>Default Allocation Assessment shall be equal to (0.1(1/N) + 0.9(A/Z))</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700" baseline="0" dirty="0"/>
                        <a:t>Dissection of calculation: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aseline="0" dirty="0"/>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sz="700" baseline="0" dirty="0"/>
                        <a:t>% share to total number of participants weighted at 10%  (not exceeding $10,000); and </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endParaRPr lang="en-US" sz="700" baseline="0" dirty="0"/>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sz="700" baseline="0" dirty="0"/>
                        <a:t> % share to total market over last 3 months weighted at  90%</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endParaRPr lang="en-US" sz="700" dirty="0"/>
                    </a:p>
                    <a:p>
                      <a:r>
                        <a:rPr lang="en-US" sz="700" dirty="0"/>
                        <a:t>A = for Members comprising factor "N" above, the </a:t>
                      </a:r>
                      <a:r>
                        <a:rPr lang="en-US" sz="700" dirty="0">
                          <a:solidFill>
                            <a:schemeClr val="tx1"/>
                          </a:solidFill>
                        </a:rPr>
                        <a:t>Member's gross activity as </a:t>
                      </a:r>
                      <a:r>
                        <a:rPr lang="en-US" sz="700" dirty="0"/>
                        <a:t>determined by summing the </a:t>
                      </a:r>
                      <a:r>
                        <a:rPr lang="en-US" sz="700" dirty="0">
                          <a:solidFill>
                            <a:srgbClr val="FF0000"/>
                          </a:solidFill>
                        </a:rPr>
                        <a:t>absolute values of the charges and credits </a:t>
                      </a:r>
                      <a:r>
                        <a:rPr lang="en-US" sz="700" dirty="0"/>
                        <a:t>for each of the Activity Line Items identified in section 15.2.2(b) below as accounted for and billed pursuant to Operating Agreement, Schedule 1, section 3 </a:t>
                      </a:r>
                      <a:r>
                        <a:rPr lang="en-US" sz="700" dirty="0">
                          <a:solidFill>
                            <a:srgbClr val="FF0000"/>
                          </a:solidFill>
                        </a:rPr>
                        <a:t>for the month of default and the two previous months</a:t>
                      </a:r>
                      <a:r>
                        <a:rPr lang="en-US" sz="700" dirty="0"/>
                        <a:t>.</a:t>
                      </a:r>
                    </a:p>
                    <a:p>
                      <a:endParaRPr lang="en-US" sz="700" dirty="0"/>
                    </a:p>
                    <a:p>
                      <a:r>
                        <a:rPr lang="en-US" sz="700" dirty="0"/>
                        <a:t>Z = the sum of factor A for all Members excluding ex officio Members, State Consumer Advocates ,</a:t>
                      </a:r>
                    </a:p>
                    <a:p>
                      <a:r>
                        <a:rPr lang="en-US" sz="700" dirty="0"/>
                        <a:t>Emergency and Economic Load Response Program Special Members , and municipal electric system Members that</a:t>
                      </a:r>
                    </a:p>
                    <a:p>
                      <a:r>
                        <a:rPr lang="en-US" sz="700" dirty="0"/>
                        <a:t>have been granted a waiver under Operating Agreement, section 17.2.</a:t>
                      </a:r>
                    </a:p>
                  </a:txBody>
                  <a:tcPr marL="68580" marR="68580" marT="34290" marB="34290"/>
                </a:tc>
                <a:extLst>
                  <a:ext uri="{0D108BD9-81ED-4DB2-BD59-A6C34878D82A}">
                    <a16:rowId xmlns:a16="http://schemas.microsoft.com/office/drawing/2014/main" val="10001"/>
                  </a:ext>
                </a:extLst>
              </a:tr>
              <a:tr h="299313">
                <a:tc>
                  <a:txBody>
                    <a:bodyPr/>
                    <a:lstStyle/>
                    <a:p>
                      <a:r>
                        <a:rPr lang="en-US" sz="700" dirty="0"/>
                        <a:t>Default Uplift Billing Timeline</a:t>
                      </a:r>
                    </a:p>
                  </a:txBody>
                  <a:tcPr marL="68580" marR="68580" marT="34290" marB="34290"/>
                </a:tc>
                <a:tc>
                  <a:txBody>
                    <a:bodyPr/>
                    <a:lstStyle/>
                    <a:p>
                      <a:r>
                        <a:rPr lang="en-US" sz="700" dirty="0"/>
                        <a:t>no earlier than 90 days</a:t>
                      </a:r>
                    </a:p>
                  </a:txBody>
                  <a:tcPr marL="68580" marR="68580" marT="34290" marB="34290"/>
                </a:tc>
                <a:tc>
                  <a:txBody>
                    <a:bodyPr/>
                    <a:lstStyle/>
                    <a:p>
                      <a:r>
                        <a:rPr lang="en-US" sz="700" dirty="0"/>
                        <a:t>no prescribed timeline</a:t>
                      </a:r>
                    </a:p>
                  </a:txBody>
                  <a:tcPr marL="68580" marR="68580" marT="34290" marB="34290"/>
                </a:tc>
                <a:tc>
                  <a:txBody>
                    <a:bodyPr/>
                    <a:lstStyle/>
                    <a:p>
                      <a:endParaRPr lang="en-US" sz="700" dirty="0"/>
                    </a:p>
                  </a:txBody>
                  <a:tcPr marL="68580" marR="68580" marT="34290" marB="34290"/>
                </a:tc>
                <a:tc>
                  <a:txBody>
                    <a:bodyPr/>
                    <a:lstStyle/>
                    <a:p>
                      <a:endParaRPr lang="en-US" sz="7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dirty="0"/>
                        <a:t>next practicable invoices</a:t>
                      </a:r>
                    </a:p>
                    <a:p>
                      <a:endParaRPr lang="en-US" sz="700" dirty="0"/>
                    </a:p>
                  </a:txBody>
                  <a:tcPr marL="68580" marR="68580" marT="34290" marB="3429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59759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838200"/>
            <a:ext cx="8763000" cy="5410200"/>
          </a:xfrm>
        </p:spPr>
        <p:txBody>
          <a:bodyPr>
            <a:norm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Market-wide average TPE increased from $ 594.12 million in May to $ 610.6 million in June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Arial" panose="020B0604020202020204" pitchFamily="34" charset="0"/>
              <a:buChar char="–"/>
              <a:tabLst>
                <a:tab pos="914400"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TPE increased mainly due to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Arial" panose="020B0604020202020204" pitchFamily="34" charset="0"/>
              <a:buChar char="•"/>
              <a:tabLst>
                <a:tab pos="1371600"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higher Forward Adjustment Factors on 06/15/2021 and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Arial" panose="020B0604020202020204" pitchFamily="34" charset="0"/>
              <a:buChar char="•"/>
              <a:tabLst>
                <a:tab pos="1371600"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higher Real-Time prices 06/13/2021  and higher Day-Ahead prices on 06/15/2021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457200"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Discretionary Collateral is defined as Secured Collateral in excess of TPE,CRR Locked ACL and DAM Exposure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Arial" panose="020B0604020202020204" pitchFamily="34" charset="0"/>
              <a:buChar char="–"/>
              <a:tabLst>
                <a:tab pos="914400"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Average Discretionary Collateral increased from $1,230.5 million to $1,791.3 million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Arial" panose="020B0604020202020204" pitchFamily="34" charset="0"/>
              <a:buChar char="–"/>
              <a:tabLst>
                <a:tab pos="914400"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The increase in Discretionary Collateral is largely due to increase in Secured Collateral.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457200"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Short pay entities are excluded from the above calculations to remove data skew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457200"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No unusual collateral call activity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dirty="0"/>
          </a:p>
        </p:txBody>
      </p:sp>
    </p:spTree>
    <p:extLst>
      <p:ext uri="{BB962C8B-B14F-4D97-AF65-F5344CB8AC3E}">
        <p14:creationId xmlns:p14="http://schemas.microsoft.com/office/powerpoint/2010/main" val="1207186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1800" b="1" dirty="0">
                <a:effectLst/>
                <a:latin typeface="Calibri" panose="020F0502020204030204" pitchFamily="34" charset="0"/>
                <a:ea typeface="Calibri" panose="020F0502020204030204" pitchFamily="34" charset="0"/>
                <a:cs typeface="Calibri" panose="020F0502020204030204" pitchFamily="34" charset="0"/>
              </a:rPr>
              <a:t>TPE and Forward Adjustment Factors June 2020- June 2021</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600" b="1" dirty="0">
              <a:solidFill>
                <a:schemeClr val="accent1"/>
              </a:solidFill>
              <a:cs typeface="Times New Roman" panose="02020603050405020304" pitchFamily="18" charset="0"/>
            </a:endParaRPr>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9</a:t>
            </a:fld>
            <a:endParaRPr lang="en-US"/>
          </a:p>
        </p:txBody>
      </p:sp>
      <p:pic>
        <p:nvPicPr>
          <p:cNvPr id="8" name="Picture 7">
            <a:extLst>
              <a:ext uri="{FF2B5EF4-FFF2-40B4-BE49-F238E27FC236}">
                <a16:creationId xmlns:a16="http://schemas.microsoft.com/office/drawing/2014/main" id="{5EBD6B88-E805-4F86-A44B-54984CA69D4B}"/>
              </a:ext>
            </a:extLst>
          </p:cNvPr>
          <p:cNvPicPr/>
          <p:nvPr/>
        </p:nvPicPr>
        <p:blipFill>
          <a:blip r:embed="rId3"/>
          <a:stretch>
            <a:fillRect/>
          </a:stretch>
        </p:blipFill>
        <p:spPr>
          <a:xfrm>
            <a:off x="990600" y="1066800"/>
            <a:ext cx="7620000" cy="4572000"/>
          </a:xfrm>
          <a:prstGeom prst="rect">
            <a:avLst/>
          </a:prstGeom>
        </p:spPr>
      </p:pic>
    </p:spTree>
    <p:extLst>
      <p:ext uri="{BB962C8B-B14F-4D97-AF65-F5344CB8AC3E}">
        <p14:creationId xmlns:p14="http://schemas.microsoft.com/office/powerpoint/2010/main" val="2885256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17039</TotalTime>
  <Words>1465</Words>
  <Application>Microsoft Office PowerPoint</Application>
  <PresentationFormat>On-screen Show (4:3)</PresentationFormat>
  <Paragraphs>148</Paragraphs>
  <Slides>10</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Times New Roman</vt:lpstr>
      <vt:lpstr>Office Theme</vt:lpstr>
      <vt:lpstr>1_Office Theme</vt:lpstr>
      <vt:lpstr>Market Credit Working Group update to the Wholesale Market Subcommittee</vt:lpstr>
      <vt:lpstr>MCWG update to WMS</vt:lpstr>
      <vt:lpstr>MCWG update to WMS</vt:lpstr>
      <vt:lpstr>Default Allocation Discussion</vt:lpstr>
      <vt:lpstr>Uplift further discussion</vt:lpstr>
      <vt:lpstr>Uplift further discussion</vt:lpstr>
      <vt:lpstr>ISO/RTO Default Allocation Practices</vt:lpstr>
      <vt:lpstr>MCWG update to WMS</vt:lpstr>
      <vt:lpstr>TPE and Forward Adjustment Factors June 2020- June 2021 </vt:lpstr>
      <vt:lpstr>Available Credit by Type Compared to Total Potential Exposure (TPE) June 2020- June 2021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Credit Working Group update to the Wholesale Market Subcommittee</dc:title>
  <dc:creator>Barnes, Bill</dc:creator>
  <cp:lastModifiedBy>Sager, Brenden</cp:lastModifiedBy>
  <cp:revision>395</cp:revision>
  <dcterms:created xsi:type="dcterms:W3CDTF">2006-08-16T00:00:00Z</dcterms:created>
  <dcterms:modified xsi:type="dcterms:W3CDTF">2021-07-26T17:40:52Z</dcterms:modified>
</cp:coreProperties>
</file>