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80" r:id="rId4"/>
  </p:sldMasterIdLst>
  <p:notesMasterIdLst>
    <p:notesMasterId r:id="rId14"/>
  </p:notesMasterIdLst>
  <p:handoutMasterIdLst>
    <p:handoutMasterId r:id="rId15"/>
  </p:handoutMasterIdLst>
  <p:sldIdLst>
    <p:sldId id="260" r:id="rId5"/>
    <p:sldId id="296" r:id="rId6"/>
    <p:sldId id="362" r:id="rId7"/>
    <p:sldId id="294" r:id="rId8"/>
    <p:sldId id="345" r:id="rId9"/>
    <p:sldId id="363" r:id="rId10"/>
    <p:sldId id="364" r:id="rId11"/>
    <p:sldId id="365" r:id="rId12"/>
    <p:sldId id="367" r:id="rId1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7/26/2021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7/26/2021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89232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July 2021</a:t>
            </a:r>
          </a:p>
        </p:txBody>
      </p:sp>
    </p:spTree>
    <p:extLst>
      <p:ext uri="{BB962C8B-B14F-4D97-AF65-F5344CB8AC3E}">
        <p14:creationId xmlns:p14="http://schemas.microsoft.com/office/powerpoint/2010/main" val="29956732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410492536"/>
      </p:ext>
    </p:extLst>
  </p:cSld>
  <p:clrMap bg1="lt1" tx1="dk1" bg2="lt2" tx2="dk2" accent1="accent1" accent2="accent2" accent3="accent3" accent4="accent4" accent5="accent5" accent6="accent6" hlink="hlink" folHlink="folHlink"/>
  <p:sldLayoutIdLst>
    <p:sldLayoutId id="2147494281" r:id="rId1"/>
    <p:sldLayoutId id="2147494282"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July 28, 2021</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lvl="0">
              <a:spcAft>
                <a:spcPts val="300"/>
              </a:spcAft>
            </a:pPr>
            <a:r>
              <a:rPr lang="en-US" b="0" dirty="0"/>
              <a:t>NPRR1079, Day-Ahead Market RRS / ECRS 48-Hour Report Clarification [ERCOT]*</a:t>
            </a:r>
          </a:p>
          <a:p>
            <a:pPr>
              <a:spcAft>
                <a:spcPts val="300"/>
              </a:spcAft>
            </a:pPr>
            <a:r>
              <a:rPr lang="en-US" b="0" dirty="0"/>
              <a:t>NPRR1083, Modification of Uplift Allocation Rules to Address Role of Central Counter-Party Clearinghouses – URGENT [ICE NGX Canada]*</a:t>
            </a:r>
          </a:p>
          <a:p>
            <a:pPr marL="0" lvl="0" indent="0">
              <a:spcAft>
                <a:spcPts val="300"/>
              </a:spcAft>
              <a:buNone/>
            </a:pPr>
            <a:endParaRPr lang="en-US" sz="1050" b="0"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r>
              <a:rPr lang="en-US" sz="1600" i="1" dirty="0"/>
              <a:t>(* denotes no impact)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SCR815, </a:t>
            </a:r>
            <a:r>
              <a:rPr lang="en-US" b="0" dirty="0" err="1"/>
              <a:t>MarkeTrak</a:t>
            </a:r>
            <a:r>
              <a:rPr lang="en-US" b="0" dirty="0"/>
              <a:t> Administrative Enhancements – URGENT [TDTMS]</a:t>
            </a:r>
          </a:p>
          <a:p>
            <a:pPr lvl="1"/>
            <a:r>
              <a:rPr lang="en-US" dirty="0"/>
              <a:t>IA: Between $75k and $95k		Priority TBD; Rank TBD</a:t>
            </a:r>
          </a:p>
          <a:p>
            <a:endParaRPr lang="en-US" b="0" dirty="0"/>
          </a:p>
          <a:p>
            <a:pPr marL="0" marR="0" lvl="0" indent="0" algn="l" defTabSz="457200" rtl="0" eaLnBrk="1" fontAlgn="base" latinLnBrk="0" hangingPunct="0">
              <a:lnSpc>
                <a:spcPct val="100000"/>
              </a:lnSpc>
              <a:spcBef>
                <a:spcPct val="0"/>
              </a:spcBef>
              <a:spcAft>
                <a:spcPts val="1200"/>
              </a:spcAft>
              <a:buClrTx/>
              <a:buSzTx/>
              <a:buFontTx/>
              <a:buNone/>
              <a:tabLst/>
              <a:defRPr/>
            </a:pPr>
            <a:r>
              <a:rPr lang="en-US" dirty="0"/>
              <a:t>Revision Requests Recommended for Approval by PRS – With Opposing Votes (Vote):</a:t>
            </a:r>
          </a:p>
          <a:p>
            <a:r>
              <a:rPr lang="en-US" b="0" dirty="0"/>
              <a:t>NPRR1086, Recovery, Charges, and Settlement for Operating Losses During an LCAP Effective Period – URGENT [ERCOT]</a:t>
            </a:r>
          </a:p>
          <a:p>
            <a:pPr lvl="1"/>
            <a:r>
              <a:rPr lang="en-US" dirty="0"/>
              <a:t>IA: Between $15k and $25k		Priority N/A; Rank N/A</a:t>
            </a:r>
          </a:p>
          <a:p>
            <a:pPr lvl="1"/>
            <a:endParaRPr lang="en-US" dirty="0"/>
          </a:p>
          <a:p>
            <a:pPr marL="0" lvl="0" indent="0" eaLnBrk="1">
              <a:spcBef>
                <a:spcPct val="0"/>
              </a:spcBef>
              <a:buNone/>
              <a:defRPr/>
            </a:pPr>
            <a:endParaRPr lang="en-US" sz="1800" b="0" dirty="0">
              <a:solidFill>
                <a:prstClr val="black"/>
              </a:solidFill>
              <a:latin typeface="Arial" panose="020B0604020202020204" pitchFamily="34" charset="0"/>
              <a:cs typeface="Arial" panose="020B0604020202020204" pitchFamily="34" charset="0"/>
            </a:endParaRPr>
          </a:p>
          <a:p>
            <a:pPr marL="0" lvl="0" indent="0">
              <a:buNone/>
            </a:pPr>
            <a:endParaRPr lang="en-US" sz="1600" i="1" dirty="0"/>
          </a:p>
          <a:p>
            <a:pPr marL="0" lvl="0" indent="0">
              <a:buNone/>
            </a:pPr>
            <a:endParaRPr lang="en-US" sz="1600" i="1"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NPRR1079, Day-Ahead Market RRS / ECRS 48-Hour Report Clarification [ERCOT]</a:t>
            </a:r>
            <a:endParaRPr lang="en-US" sz="1800" dirty="0"/>
          </a:p>
        </p:txBody>
      </p:sp>
      <p:sp>
        <p:nvSpPr>
          <p:cNvPr id="14339" name="Rectangle 2"/>
          <p:cNvSpPr>
            <a:spLocks noChangeArrowheads="1"/>
          </p:cNvSpPr>
          <p:nvPr/>
        </p:nvSpPr>
        <p:spPr bwMode="auto">
          <a:xfrm>
            <a:off x="313899" y="633811"/>
            <a:ext cx="848890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NPRR863, Creation of ERCOT Contingency Reserve Service and Revisions to Responsive Reserve</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 (There are no additional impacts to this NPRR beyond what was captured in the Impact Analysis for NPRR863.)</a:t>
            </a:r>
          </a:p>
          <a:p>
            <a:r>
              <a:rPr lang="en-US" b="1" dirty="0"/>
              <a:t>Revision Description:  </a:t>
            </a:r>
            <a:r>
              <a:rPr lang="en-US" dirty="0"/>
              <a:t>This NPRR splits ERCOT Contingency Reserve Service (ECRS) and Fast Frequency Reserve (FFR) project language from the 48-hour Day-Ahead Market (DAM) report requirements.</a:t>
            </a:r>
          </a:p>
          <a:p>
            <a:r>
              <a:rPr lang="en-US" b="1" dirty="0"/>
              <a:t>PRS Decision:</a:t>
            </a:r>
            <a:r>
              <a:rPr lang="en-US" dirty="0"/>
              <a:t>  On 6/10/21, PRS unanimously voted via roll call to recommend approval of NPRR1079 as submitted.  On 7/15/21, PRS unanimously voted via roll call to endorse and forward to TAC the 6/10/21 PRS Report and Impact Analysis for NPRR1079.</a:t>
            </a:r>
          </a:p>
        </p:txBody>
      </p:sp>
    </p:spTree>
    <p:extLst>
      <p:ext uri="{BB962C8B-B14F-4D97-AF65-F5344CB8AC3E}">
        <p14:creationId xmlns:p14="http://schemas.microsoft.com/office/powerpoint/2010/main" val="154130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NPRR1083, Modification of Uplift Allocation Rules to Address Role of Central Counter-Party Clearinghouses – URGENT [ICE NGX Canada]</a:t>
            </a:r>
            <a:endParaRPr lang="en-US" sz="1800" dirty="0"/>
          </a:p>
        </p:txBody>
      </p:sp>
      <p:sp>
        <p:nvSpPr>
          <p:cNvPr id="14339" name="Rectangle 2"/>
          <p:cNvSpPr>
            <a:spLocks noChangeArrowheads="1"/>
          </p:cNvSpPr>
          <p:nvPr/>
        </p:nvSpPr>
        <p:spPr bwMode="auto">
          <a:xfrm>
            <a:off x="313899" y="633811"/>
            <a:ext cx="848890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a:t>
            </a:r>
            <a:r>
              <a:rPr lang="en-US" dirty="0"/>
              <a:t>  To be determined</a:t>
            </a:r>
          </a:p>
          <a:p>
            <a:r>
              <a:rPr lang="en-US" b="1" dirty="0"/>
              <a:t>ERCOT Impact Analysis:  </a:t>
            </a:r>
            <a:r>
              <a:rPr lang="en-US" dirty="0"/>
              <a:t>No budgetary impact; no impacts to ERCOT staffing; no impacts to ERCOT computer systems; ERCOT business processes will be updated; no impacts to ERCOT grid operations and practices.</a:t>
            </a:r>
          </a:p>
          <a:p>
            <a:r>
              <a:rPr lang="en-US" b="1" dirty="0"/>
              <a:t>Revision Description:  </a:t>
            </a:r>
            <a:r>
              <a:rPr lang="en-US" dirty="0"/>
              <a:t>This NPRR effectuates newly enacted Section 39.159 of the Texas Utilities Code, by prohibiting the allocation of uplift charges to Qualified Scheduling Entities (QSEs) that: (1) otherwise would be subject to uplift charges solely as a result of acting as central Counter-Party clearinghouses in wholesale market transactions in ERCOT; and (2) are regulated as Derivatives Clearing Organizations (DCOs) as defined by the Commodity Exchange Act, 7 U.S.C. § 1a.</a:t>
            </a:r>
          </a:p>
          <a:p>
            <a:r>
              <a:rPr lang="en-US" b="1" dirty="0"/>
              <a:t>PRS Decision:</a:t>
            </a:r>
            <a:r>
              <a:rPr lang="en-US" dirty="0"/>
              <a:t>  On 7/15/21, PRS voted via roll call to grant NPRR1083 Urgent status; to recommend approval of NPRR1083 as amended by the 7/14/21 ICE NGX comments; and to forward to TAC NPRR1083.  There were seven abstentions from the Consumer (2) (Nucor, Occidental), Independent Generator (3) (Luminant, Enel Green Power, EDP Renewables), Independent Power Marketer (IPM) (</a:t>
            </a:r>
            <a:r>
              <a:rPr lang="en-US" dirty="0" err="1"/>
              <a:t>Enerwise</a:t>
            </a:r>
            <a:r>
              <a:rPr lang="en-US" dirty="0"/>
              <a:t> Global), and Municipal (CPS Energy) Market Segments.</a:t>
            </a:r>
          </a:p>
          <a:p>
            <a:r>
              <a:rPr lang="en-US" b="1" dirty="0"/>
              <a:t>Credit WG Review:</a:t>
            </a:r>
            <a:r>
              <a:rPr lang="en-US" dirty="0"/>
              <a:t>  See 7/21/21 Credit WG Comments</a:t>
            </a:r>
          </a:p>
        </p:txBody>
      </p:sp>
    </p:spTree>
    <p:extLst>
      <p:ext uri="{BB962C8B-B14F-4D97-AF65-F5344CB8AC3E}">
        <p14:creationId xmlns:p14="http://schemas.microsoft.com/office/powerpoint/2010/main" val="1278963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NPRR1086, Recovery, Charges, and Settlement for Operating Losses During an LCAP Effective Period – URGENT [ERCOT]</a:t>
            </a:r>
            <a:endParaRPr lang="en-US" sz="1800" dirty="0"/>
          </a:p>
        </p:txBody>
      </p:sp>
      <p:sp>
        <p:nvSpPr>
          <p:cNvPr id="14339" name="Rectangle 2"/>
          <p:cNvSpPr>
            <a:spLocks noChangeArrowheads="1"/>
          </p:cNvSpPr>
          <p:nvPr/>
        </p:nvSpPr>
        <p:spPr bwMode="auto">
          <a:xfrm>
            <a:off x="313899" y="633811"/>
            <a:ext cx="8488908" cy="558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700" b="1" dirty="0"/>
              <a:t>Proposed Effective Date:  </a:t>
            </a:r>
            <a:r>
              <a:rPr lang="en-US" sz="1700" dirty="0"/>
              <a:t>Upon PUCT approval – August 20, 2021</a:t>
            </a:r>
          </a:p>
          <a:p>
            <a:r>
              <a:rPr lang="en-US" sz="1700" b="1" dirty="0"/>
              <a:t>ERCOT Impact Analysis:  </a:t>
            </a:r>
            <a:r>
              <a:rPr lang="en-US" sz="1700" dirty="0"/>
              <a:t>Between $15k and $25k; no impacts to ERCOT staffing; impacts to </a:t>
            </a:r>
            <a:r>
              <a:rPr lang="x-none" sz="1700" dirty="0"/>
              <a:t>Data Management &amp; Analytic Systems</a:t>
            </a:r>
            <a:r>
              <a:rPr lang="en-US" sz="1700" dirty="0"/>
              <a:t>; </a:t>
            </a:r>
            <a:r>
              <a:rPr lang="x-none" sz="1700" dirty="0"/>
              <a:t>ERCOT business processes</a:t>
            </a:r>
            <a:r>
              <a:rPr lang="en-US" sz="1700" dirty="0"/>
              <a:t> will be updated; no impacts to ERCOT grid operations and practices.</a:t>
            </a:r>
          </a:p>
          <a:p>
            <a:r>
              <a:rPr lang="en-US" sz="1700" b="1" dirty="0"/>
              <a:t>Revision Description:  </a:t>
            </a:r>
            <a:r>
              <a:rPr lang="en-US" sz="1700" dirty="0"/>
              <a:t>This NPRR aligns the Protocols with the order amending 16 TAC § 25.505 in Project No. 51871 (51871 Order), which modifies the value of the Low System-Wide Offer Cap (LCAP) by eliminating a provision that ties the value of LCAP to the natural gas price index, and adding a provision that ensures that a Resource Entity (through its QSE) can recover its actual marginal costs when a scarcity pricing situation occurs while the LCAP is in effect (LCAP Effective Period).</a:t>
            </a:r>
          </a:p>
          <a:p>
            <a:r>
              <a:rPr lang="en-US" sz="1700" b="1" dirty="0"/>
              <a:t>PRS Decision:</a:t>
            </a:r>
            <a:r>
              <a:rPr lang="en-US" sz="1700" dirty="0"/>
              <a:t>  On 7/15/21, PRS voted via roll call to grant NPRR1086 Urgent status and to table NPRR1086.  There was one abstention from the Cooperative (Pedernales) Market Segment.  On 7/21/21, PRS voted via roll call to recommend approval of NPRR1086 as amended by the 7/20/21 Luminant comments; and to forward to TAC NPRR1086 and the Impact Analysis with a recommended effective date of upon PUCT approval.  There were six opposing votes from the Consumer (3) (OPUC, Nucor, Occidental), Cooperative (Brazos), and Municipal (2) (Austin Energy, CPS Energy) Market Segments and five abstentions from the Cooperative (LCRA), Independent Generator (2) (Jupiter Power, Calpine), and Investor Owned Utility (IOU) (2) (Oncor, AEP) Market Segments.</a:t>
            </a:r>
          </a:p>
          <a:p>
            <a:r>
              <a:rPr lang="en-US" sz="1700" b="1" dirty="0"/>
              <a:t>Credit WG Review:</a:t>
            </a:r>
            <a:r>
              <a:rPr lang="en-US" sz="1700" dirty="0"/>
              <a:t>  Pending</a:t>
            </a:r>
          </a:p>
        </p:txBody>
      </p:sp>
    </p:spTree>
    <p:extLst>
      <p:ext uri="{BB962C8B-B14F-4D97-AF65-F5344CB8AC3E}">
        <p14:creationId xmlns:p14="http://schemas.microsoft.com/office/powerpoint/2010/main" val="1378707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SCR815, </a:t>
            </a:r>
            <a:r>
              <a:rPr lang="en-US" sz="1800" i="1" dirty="0" err="1"/>
              <a:t>MarkeTrak</a:t>
            </a:r>
            <a:r>
              <a:rPr lang="en-US" sz="1800" i="1" dirty="0"/>
              <a:t> Administrative Enhancements – URGENT [TDTMS]</a:t>
            </a:r>
            <a:endParaRPr lang="en-US" sz="1800" dirty="0"/>
          </a:p>
        </p:txBody>
      </p:sp>
      <p:sp>
        <p:nvSpPr>
          <p:cNvPr id="14339" name="Rectangle 2"/>
          <p:cNvSpPr>
            <a:spLocks noChangeArrowheads="1"/>
          </p:cNvSpPr>
          <p:nvPr/>
        </p:nvSpPr>
        <p:spPr bwMode="auto">
          <a:xfrm>
            <a:off x="313899" y="633811"/>
            <a:ext cx="848890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a:t>
            </a:r>
            <a:r>
              <a:rPr lang="en-US" dirty="0"/>
              <a:t>  To be determined</a:t>
            </a:r>
          </a:p>
          <a:p>
            <a:r>
              <a:rPr lang="en-US" b="1" dirty="0"/>
              <a:t>ERCOT Impact Analysis:  </a:t>
            </a:r>
            <a:r>
              <a:rPr lang="en-US" dirty="0"/>
              <a:t>Between $75k and $95k; no impacts to ERCOT staffing; no impacts to ERCOT computer systems; no impacts to ERCOT business processes; no impacts to ERCOT grid operations and practices</a:t>
            </a:r>
          </a:p>
          <a:p>
            <a:r>
              <a:rPr lang="en-US" b="1" dirty="0"/>
              <a:t>Revision Description:  </a:t>
            </a:r>
            <a:r>
              <a:rPr lang="en-US" dirty="0"/>
              <a:t>This SCR proposes administrative revisions/enhancements that will align current market guides, streamline processes, increase transparency and tracking, and improve communication among Market Participants in the </a:t>
            </a:r>
            <a:r>
              <a:rPr lang="en-US" dirty="0" err="1"/>
              <a:t>MarkeTrak</a:t>
            </a:r>
            <a:r>
              <a:rPr lang="en-US" dirty="0"/>
              <a:t> tool which is utilized for issue resolution in the retail market.</a:t>
            </a:r>
          </a:p>
          <a:p>
            <a:r>
              <a:rPr lang="en-US" b="1" dirty="0"/>
              <a:t>PRS Decision:</a:t>
            </a:r>
            <a:r>
              <a:rPr lang="en-US" dirty="0"/>
              <a:t>  On 7/15/21, PRS unanimously voted via roll call to grant SCR815 Urgent status; to recommend approval of SCR815 as amended by the 7/8/21 ERCOT comments; and to forward to TAC SCR815. </a:t>
            </a:r>
          </a:p>
        </p:txBody>
      </p:sp>
    </p:spTree>
    <p:extLst>
      <p:ext uri="{BB962C8B-B14F-4D97-AF65-F5344CB8AC3E}">
        <p14:creationId xmlns:p14="http://schemas.microsoft.com/office/powerpoint/2010/main" val="266870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69634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a:ln>
                            <a:noFill/>
                          </a:ln>
                          <a:solidFill>
                            <a:schemeClr val="tx1"/>
                          </a:solidFill>
                          <a:effectLst/>
                          <a:latin typeface="Courier New" pitchFamily="49" charset="0"/>
                          <a:ea typeface="+mn-ea"/>
                          <a:cs typeface="+mn-cs"/>
                        </a:rPr>
                        <a:t>NPRR1060</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NPRR1080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OBDRR030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NPRR1081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NPRR902</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RMGRR164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NPRR902</a:t>
                      </a:r>
                      <a:r>
                        <a:rPr kumimoji="0" lang="en-US" sz="900" b="0" i="0" u="none" strike="sng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NPRR867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SCR781</a:t>
                      </a:r>
                      <a:r>
                        <a:rPr kumimoji="0" lang="en-US" sz="1000" b="0" i="0" u="none" strike="noStrike" kern="1200" cap="none" normalizeH="0" baseline="0" dirty="0">
                          <a:ln>
                            <a:noFill/>
                          </a:ln>
                          <a:solidFill>
                            <a:schemeClr val="tx1"/>
                          </a:solidFill>
                          <a:effectLst/>
                          <a:latin typeface="Courier New" pitchFamily="49" charset="0"/>
                          <a:ea typeface="+mn-ea"/>
                          <a:cs typeface="+mn-cs"/>
                        </a:rPr>
                        <a:t>(b)</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DGR/DESR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(See next slide)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SCR781(b) – “Add” capability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a:t>
                      </a:r>
                      <a:r>
                        <a:rPr lang="en-US" sz="900" b="0" strike="sngStrike" kern="1200" baseline="0" dirty="0">
                          <a:solidFill>
                            <a:schemeClr val="tx1"/>
                          </a:solidFill>
                          <a:latin typeface="+mn-lt"/>
                          <a:ea typeface="+mn-ea"/>
                          <a:cs typeface="+mn-cs"/>
                        </a:rPr>
                        <a:t>867</a:t>
                      </a:r>
                      <a:r>
                        <a:rPr lang="en-US" sz="900" b="0" strike="noStrike" kern="1200" baseline="0" dirty="0">
                          <a:solidFill>
                            <a:schemeClr val="tx1"/>
                          </a:solidFill>
                          <a:latin typeface="+mn-lt"/>
                          <a:ea typeface="+mn-ea"/>
                          <a:cs typeface="+mn-cs"/>
                        </a:rPr>
                        <a:t>, 879, 885, </a:t>
                      </a:r>
                      <a:r>
                        <a:rPr lang="en-US" sz="900" b="0" strike="noStrike" kern="1200" baseline="0" dirty="0">
                          <a:solidFill>
                            <a:srgbClr val="FF0000"/>
                          </a:solidFill>
                          <a:latin typeface="+mn-lt"/>
                          <a:ea typeface="+mn-ea"/>
                          <a:cs typeface="+mn-cs"/>
                        </a:rPr>
                        <a:t>904</a:t>
                      </a:r>
                      <a:r>
                        <a:rPr lang="en-US" sz="900" b="0" strike="noStrike" kern="1200" baseline="0" dirty="0">
                          <a:solidFill>
                            <a:schemeClr val="tx1"/>
                          </a:solidFill>
                          <a:latin typeface="+mn-lt"/>
                          <a:ea typeface="+mn-ea"/>
                          <a:cs typeface="+mn-cs"/>
                        </a:rPr>
                        <a:t>, 918, </a:t>
                      </a:r>
                      <a:r>
                        <a:rPr lang="en-US" sz="900" b="0" strike="noStrike" kern="1200" baseline="0" dirty="0">
                          <a:solidFill>
                            <a:srgbClr val="FF0000"/>
                          </a:solidFill>
                          <a:latin typeface="+mn-lt"/>
                          <a:ea typeface="+mn-ea"/>
                          <a:cs typeface="+mn-cs"/>
                        </a:rPr>
                        <a:t>930</a:t>
                      </a:r>
                      <a:r>
                        <a:rPr lang="en-US" sz="900" b="0" strike="noStrike" kern="1200" baseline="0" dirty="0">
                          <a:solidFill>
                            <a:schemeClr val="tx1"/>
                          </a:solidFill>
                          <a:latin typeface="+mn-lt"/>
                          <a:ea typeface="+mn-ea"/>
                          <a:cs typeface="+mn-cs"/>
                        </a:rPr>
                        <a:t>, 935(b), 936, 939, 941, 945, 962, 965, </a:t>
                      </a:r>
                      <a:r>
                        <a:rPr lang="en-US" sz="900" b="0" strike="noStrike" kern="1200" baseline="0" dirty="0">
                          <a:solidFill>
                            <a:srgbClr val="FF0000"/>
                          </a:solidFill>
                          <a:latin typeface="+mn-lt"/>
                          <a:ea typeface="+mn-ea"/>
                          <a:cs typeface="+mn-cs"/>
                        </a:rPr>
                        <a:t>1006</a:t>
                      </a:r>
                      <a:r>
                        <a:rPr lang="en-US" sz="900" b="0" strike="noStrike" kern="1200" baseline="0" dirty="0">
                          <a:solidFill>
                            <a:schemeClr val="tx1"/>
                          </a:solidFill>
                          <a:latin typeface="+mn-lt"/>
                          <a:ea typeface="+mn-ea"/>
                          <a:cs typeface="+mn-cs"/>
                        </a:rPr>
                        <a:t>, </a:t>
                      </a:r>
                      <a:r>
                        <a:rPr lang="en-US" sz="900" b="0" strike="noStrike" kern="1200" baseline="0" dirty="0">
                          <a:solidFill>
                            <a:srgbClr val="FF0000"/>
                          </a:solidFill>
                          <a:latin typeface="+mn-lt"/>
                          <a:ea typeface="+mn-ea"/>
                          <a:cs typeface="+mn-cs"/>
                        </a:rPr>
                        <a:t>1019</a:t>
                      </a:r>
                      <a:r>
                        <a:rPr lang="en-US" sz="900" b="0" strike="noStrike" kern="1200" baseline="0" dirty="0">
                          <a:solidFill>
                            <a:schemeClr val="tx1"/>
                          </a:solidFill>
                          <a:latin typeface="+mn-lt"/>
                          <a:ea typeface="+mn-ea"/>
                          <a:cs typeface="+mn-cs"/>
                        </a:rPr>
                        <a:t>, 1023, 1030, 1032, 1034, 1040, 1057                  SCRs: 799, 800, 805, 809, 812                Market Guides: PGRR066, </a:t>
                      </a:r>
                      <a:r>
                        <a:rPr lang="en-US" sz="900" b="0" strike="noStrike" kern="1200" baseline="0" dirty="0">
                          <a:solidFill>
                            <a:srgbClr val="FF0000"/>
                          </a:solidFill>
                          <a:latin typeface="+mn-lt"/>
                          <a:ea typeface="+mn-ea"/>
                          <a:cs typeface="+mn-cs"/>
                        </a:rPr>
                        <a:t>PGRR076</a:t>
                      </a:r>
                      <a:r>
                        <a:rPr lang="en-US" sz="900" b="0" strike="noStrike" kern="1200" baseline="0" dirty="0">
                          <a:solidFill>
                            <a:schemeClr val="tx1"/>
                          </a:solidFill>
                          <a:latin typeface="+mn-lt"/>
                          <a:ea typeface="+mn-ea"/>
                          <a:cs typeface="+mn-cs"/>
                        </a:rPr>
                        <a:t>       Other Binding Docs: </a:t>
                      </a:r>
                      <a:r>
                        <a:rPr lang="en-US" sz="900" b="0" strike="noStrike" kern="1200" baseline="0" dirty="0">
                          <a:solidFill>
                            <a:srgbClr val="FF0000"/>
                          </a:solidFill>
                          <a:latin typeface="+mn-lt"/>
                          <a:ea typeface="+mn-ea"/>
                          <a:cs typeface="+mn-cs"/>
                        </a:rPr>
                        <a:t>OBDRR009</a:t>
                      </a:r>
                      <a:endParaRPr lang="en-US" sz="900" b="0" strike="sngStrike" kern="1200" baseline="0" dirty="0">
                        <a:solidFill>
                          <a:srgbClr val="FF0000"/>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7162800" y="4430524"/>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6024731" y="2911054"/>
            <a:ext cx="1445090" cy="76944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 – Nov.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Combine ERCOT.com and MIS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Improved search</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193963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598860" y="3276600"/>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62"/>
          <p:cNvSpPr txBox="1"/>
          <p:nvPr/>
        </p:nvSpPr>
        <p:spPr>
          <a:xfrm>
            <a:off x="5707403" y="1353552"/>
            <a:ext cx="370549" cy="156966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1598861" y="4136293"/>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7" name="TextBox 46"/>
          <p:cNvSpPr txBox="1"/>
          <p:nvPr/>
        </p:nvSpPr>
        <p:spPr>
          <a:xfrm>
            <a:off x="8651670" y="1489843"/>
            <a:ext cx="370549" cy="204671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23" name="TextBox 12"/>
          <p:cNvSpPr txBox="1">
            <a:spLocks noChangeArrowheads="1"/>
          </p:cNvSpPr>
          <p:nvPr/>
        </p:nvSpPr>
        <p:spPr bwMode="auto">
          <a:xfrm>
            <a:off x="6019800" y="3960654"/>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Q4 2021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RARF Add Functionality Go-Live</a:t>
            </a:r>
          </a:p>
        </p:txBody>
      </p:sp>
      <p:sp>
        <p:nvSpPr>
          <p:cNvPr id="71" name="TextBox 12"/>
          <p:cNvSpPr txBox="1">
            <a:spLocks noChangeArrowheads="1"/>
          </p:cNvSpPr>
          <p:nvPr/>
        </p:nvSpPr>
        <p:spPr bwMode="auto">
          <a:xfrm>
            <a:off x="3120170" y="30483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2" name="TextBox 61"/>
          <p:cNvSpPr txBox="1"/>
          <p:nvPr/>
        </p:nvSpPr>
        <p:spPr>
          <a:xfrm>
            <a:off x="4277651" y="13716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4" name="TextBox 12"/>
          <p:cNvSpPr txBox="1">
            <a:spLocks noChangeArrowheads="1"/>
          </p:cNvSpPr>
          <p:nvPr/>
        </p:nvSpPr>
        <p:spPr bwMode="auto">
          <a:xfrm>
            <a:off x="4575048" y="32282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sngStrike" kern="1200" cap="none" spc="0" normalizeH="0" baseline="0" noProof="0" dirty="0">
                <a:ln>
                  <a:noFill/>
                </a:ln>
                <a:solidFill>
                  <a:prstClr val="black"/>
                </a:solidFill>
                <a:effectLst/>
                <a:uLnTx/>
                <a:uFillTx/>
                <a:latin typeface="Arial" charset="0"/>
                <a:ea typeface="+mn-ea"/>
                <a:cs typeface="+mn-cs"/>
              </a:rPr>
              <a:t>August</a:t>
            </a:r>
            <a:endParaRPr kumimoji="0" lang="en-US" sz="1200" b="1" i="0" u="none" strike="sngStrike" kern="0" cap="none" spc="0" normalizeH="0" baseline="0" noProof="0" dirty="0">
              <a:ln>
                <a:noFill/>
              </a:ln>
              <a:solidFill>
                <a:prstClr val="black"/>
              </a:solidFill>
              <a:effectLst/>
              <a:uLnTx/>
              <a:uFillTx/>
              <a:latin typeface="Arial" charset="0"/>
              <a:ea typeface="+mn-ea"/>
              <a:cs typeface="+mn-cs"/>
            </a:endParaRPr>
          </a:p>
        </p:txBody>
      </p:sp>
      <p:sp>
        <p:nvSpPr>
          <p:cNvPr id="69" name="TextBox 12"/>
          <p:cNvSpPr txBox="1">
            <a:spLocks noChangeArrowheads="1"/>
          </p:cNvSpPr>
          <p:nvPr/>
        </p:nvSpPr>
        <p:spPr bwMode="auto">
          <a:xfrm>
            <a:off x="3078412" y="3512757"/>
            <a:ext cx="1490472" cy="338554"/>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New public version of ERCOT.com homepage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4" name="TextBox 73"/>
          <p:cNvSpPr txBox="1"/>
          <p:nvPr/>
        </p:nvSpPr>
        <p:spPr>
          <a:xfrm>
            <a:off x="2819400" y="44146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2" name="TextBox 12"/>
          <p:cNvSpPr txBox="1">
            <a:spLocks noChangeArrowheads="1"/>
          </p:cNvSpPr>
          <p:nvPr/>
        </p:nvSpPr>
        <p:spPr bwMode="auto">
          <a:xfrm>
            <a:off x="3124200" y="396879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7/1</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75" name="TextBox 12"/>
          <p:cNvSpPr txBox="1">
            <a:spLocks noChangeArrowheads="1"/>
          </p:cNvSpPr>
          <p:nvPr/>
        </p:nvSpPr>
        <p:spPr bwMode="auto">
          <a:xfrm>
            <a:off x="4572000" y="41910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9/10</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76" name="TextBox 12"/>
          <p:cNvSpPr txBox="1">
            <a:spLocks noChangeArrowheads="1"/>
          </p:cNvSpPr>
          <p:nvPr/>
        </p:nvSpPr>
        <p:spPr bwMode="auto">
          <a:xfrm>
            <a:off x="4566239" y="2128009"/>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7/23</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77" name="TextBox 76"/>
          <p:cNvSpPr txBox="1"/>
          <p:nvPr/>
        </p:nvSpPr>
        <p:spPr>
          <a:xfrm>
            <a:off x="5715000" y="4484053"/>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73" name="Straight Arrow Connector 72"/>
          <p:cNvCxnSpPr/>
          <p:nvPr/>
        </p:nvCxnSpPr>
        <p:spPr>
          <a:xfrm flipV="1">
            <a:off x="3689002" y="4660900"/>
            <a:ext cx="1239614" cy="4703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flipV="1">
            <a:off x="6082461" y="1652412"/>
            <a:ext cx="86652" cy="728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5810776" y="2362200"/>
            <a:ext cx="361424" cy="123708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80" name="TextBox 12"/>
          <p:cNvSpPr txBox="1">
            <a:spLocks noChangeArrowheads="1"/>
          </p:cNvSpPr>
          <p:nvPr/>
        </p:nvSpPr>
        <p:spPr bwMode="auto">
          <a:xfrm>
            <a:off x="7477701" y="2958952"/>
            <a:ext cx="151389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2022 R1 (Feb.)</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Tree>
    <p:extLst>
      <p:ext uri="{BB962C8B-B14F-4D97-AF65-F5344CB8AC3E}">
        <p14:creationId xmlns:p14="http://schemas.microsoft.com/office/powerpoint/2010/main" val="2780379022"/>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9145</TotalTime>
  <Words>1488</Words>
  <Application>Microsoft Office PowerPoint</Application>
  <PresentationFormat>On-screen Show (4:3)</PresentationFormat>
  <Paragraphs>309</Paragraphs>
  <Slides>9</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Wingdings</vt:lpstr>
      <vt:lpstr>Custom Design</vt:lpstr>
      <vt:lpstr>1_Office Theme</vt:lpstr>
      <vt:lpstr>PowerPoint Presentation</vt:lpstr>
      <vt:lpstr>Summary of PRS Update</vt:lpstr>
      <vt:lpstr>Summary of PRS Update</vt:lpstr>
      <vt:lpstr>Appendix</vt:lpstr>
      <vt:lpstr>NPRR1079, Day-Ahead Market RRS / ECRS 48-Hour Report Clarification [ERCOT]</vt:lpstr>
      <vt:lpstr>NPRR1083, Modification of Uplift Allocation Rules to Address Role of Central Counter-Party Clearinghouses – URGENT [ICE NGX Canada]</vt:lpstr>
      <vt:lpstr>NPRR1086, Recovery, Charges, and Settlement for Operating Losses During an LCAP Effective Period – URGENT [ERCOT]</vt:lpstr>
      <vt:lpstr>SCR815, MarkeTrak Administrative Enhancements – URGENT [TDTMS]</vt:lpstr>
      <vt:lpstr>2021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552</cp:revision>
  <cp:lastPrinted>2013-01-30T23:16:36Z</cp:lastPrinted>
  <dcterms:created xsi:type="dcterms:W3CDTF">2010-04-12T23:12:02Z</dcterms:created>
  <dcterms:modified xsi:type="dcterms:W3CDTF">2021-07-26T15:35:05Z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