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277" r:id="rId7"/>
    <p:sldId id="347" r:id="rId8"/>
    <p:sldId id="386" r:id="rId9"/>
    <p:sldId id="369" r:id="rId10"/>
    <p:sldId id="387" r:id="rId11"/>
    <p:sldId id="361" r:id="rId12"/>
    <p:sldId id="350" r:id="rId13"/>
    <p:sldId id="366" r:id="rId14"/>
    <p:sldId id="367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na Morehead" initials="JM(1)" lastIdx="1" clrIdx="0">
    <p:extLst>
      <p:ext uri="{19B8F6BF-5375-455C-9EA6-DF929625EA0E}">
        <p15:presenceInfo xmlns:p15="http://schemas.microsoft.com/office/powerpoint/2012/main" userId="Juliana Morehea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010A"/>
    <a:srgbClr val="00AEC7"/>
    <a:srgbClr val="99A4AC"/>
    <a:srgbClr val="AC510C"/>
    <a:srgbClr val="EF7011"/>
    <a:srgbClr val="D6AD76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71" autoAdjust="0"/>
    <p:restoredTop sz="94660"/>
  </p:normalViewPr>
  <p:slideViewPr>
    <p:cSldViewPr showGuides="1">
      <p:cViewPr varScale="1">
        <p:scale>
          <a:sx n="75" d="100"/>
          <a:sy n="75" d="100"/>
        </p:scale>
        <p:origin x="307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238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47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223084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223084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22308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994484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2484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>
              <a:solidFill>
                <a:schemeClr val="tx1"/>
              </a:solidFill>
            </a:endParaRPr>
          </a:p>
          <a:p>
            <a:pPr algn="l"/>
            <a:r>
              <a:rPr lang="en-US" sz="1000" b="0" baseline="0">
                <a:solidFill>
                  <a:schemeClr val="tx1"/>
                </a:solidFill>
              </a:rPr>
              <a:t>ERCOT </a:t>
            </a:r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1843951"/>
            <a:ext cx="55537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Passport Program Update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i="1" dirty="0"/>
              <a:t>Matt Mereness</a:t>
            </a:r>
          </a:p>
          <a:p>
            <a:r>
              <a:rPr lang="en-US" dirty="0"/>
              <a:t>Passport Director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TAC</a:t>
            </a:r>
          </a:p>
          <a:p>
            <a:r>
              <a:rPr lang="en-US" dirty="0"/>
              <a:t>July 28, 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18318"/>
          </a:xfrm>
        </p:spPr>
        <p:txBody>
          <a:bodyPr/>
          <a:lstStyle/>
          <a:p>
            <a:r>
              <a:rPr lang="en-US" sz="2400" dirty="0"/>
              <a:t>RTCTF Items for Future Consideration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052221"/>
          </a:xfrm>
        </p:spPr>
        <p:txBody>
          <a:bodyPr/>
          <a:lstStyle/>
          <a:p>
            <a:r>
              <a:rPr lang="en-US" sz="2000" dirty="0"/>
              <a:t>SUPPORTING DETAILS - Other documentation that may need review:</a:t>
            </a:r>
          </a:p>
          <a:p>
            <a:pPr lvl="1"/>
            <a:r>
              <a:rPr lang="en-US" sz="1800" dirty="0"/>
              <a:t>Verifiable Cost Manual (Change for on-line hydro Resources per Key Principle 1.3(3))</a:t>
            </a:r>
          </a:p>
          <a:p>
            <a:pPr lvl="1"/>
            <a:r>
              <a:rPr lang="en-US" sz="1800" dirty="0"/>
              <a:t>Additional review of transmission constraint max. shadow price values</a:t>
            </a:r>
          </a:p>
          <a:p>
            <a:pPr lvl="1"/>
            <a:r>
              <a:rPr lang="en-US" sz="1800" dirty="0"/>
              <a:t>Operation Procedures (e.g., removing SASM and HASL/LASL)</a:t>
            </a:r>
          </a:p>
          <a:p>
            <a:pPr lvl="1"/>
            <a:r>
              <a:rPr lang="en-US" sz="1800" dirty="0"/>
              <a:t>Business Practice Manuals (e.g., changes to COP and telemetry)</a:t>
            </a:r>
          </a:p>
          <a:p>
            <a:pPr lvl="1"/>
            <a:endParaRPr lang="en-US" sz="1800" dirty="0"/>
          </a:p>
          <a:p>
            <a:r>
              <a:rPr lang="en-US" sz="2000" dirty="0"/>
              <a:t>MARKET PARTICIPANT NEEDS - Market needs for the transition and implementation:</a:t>
            </a:r>
          </a:p>
          <a:p>
            <a:pPr lvl="1"/>
            <a:r>
              <a:rPr lang="en-US" sz="1800" dirty="0"/>
              <a:t>Mapping of bill determinants to extracts and reporting for developing shadow settlement</a:t>
            </a:r>
          </a:p>
          <a:p>
            <a:pPr lvl="1"/>
            <a:r>
              <a:rPr lang="en-US" sz="1800" dirty="0"/>
              <a:t>Changes to Inter-Control Center Communications Protocol (ICCP) handbook, and documentation for non-ICCP market submissions</a:t>
            </a:r>
          </a:p>
          <a:p>
            <a:pPr lvl="1"/>
            <a:r>
              <a:rPr lang="en-US" sz="1800" dirty="0"/>
              <a:t>Market trials/training/annual seminar engagement</a:t>
            </a:r>
          </a:p>
          <a:p>
            <a:pPr lvl="1"/>
            <a:r>
              <a:rPr lang="en-US" sz="1800" dirty="0"/>
              <a:t>Any details MPs need for designing their control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81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dirty="0"/>
              <a:t>Passport Update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</p:spPr>
        <p:txBody>
          <a:bodyPr/>
          <a:lstStyle/>
          <a:p>
            <a:pPr algn="just"/>
            <a:r>
              <a:rPr lang="en-US" sz="2400" dirty="0"/>
              <a:t>Pre-Passport Update </a:t>
            </a:r>
          </a:p>
          <a:p>
            <a:pPr algn="just"/>
            <a:r>
              <a:rPr lang="en-US" sz="2400" dirty="0"/>
              <a:t>Re-Assessing Delivery Sequence</a:t>
            </a:r>
          </a:p>
          <a:p>
            <a:pPr algn="just"/>
            <a:r>
              <a:rPr lang="en-US" sz="2400" dirty="0"/>
              <a:t>Passport Next Steps</a:t>
            </a:r>
          </a:p>
          <a:p>
            <a:pPr algn="just"/>
            <a:r>
              <a:rPr lang="en-US" sz="2400" dirty="0"/>
              <a:t>Appendix:</a:t>
            </a:r>
          </a:p>
          <a:p>
            <a:pPr lvl="1" algn="just"/>
            <a:r>
              <a:rPr lang="en-US" sz="2000" dirty="0"/>
              <a:t>Passport Scope Details</a:t>
            </a:r>
          </a:p>
          <a:p>
            <a:pPr lvl="1" algn="just"/>
            <a:r>
              <a:rPr lang="en-US" sz="2000" dirty="0"/>
              <a:t>RTCTF Items for Future Consideration by TAC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889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In-Flight Pre-Passport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83286"/>
            <a:ext cx="9196050" cy="5334000"/>
          </a:xfrm>
        </p:spPr>
        <p:txBody>
          <a:bodyPr/>
          <a:lstStyle/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PR325-01  Fast-Frequency Response (FFR) Advancement </a:t>
            </a:r>
            <a:r>
              <a:rPr lang="en-US" sz="1400" dirty="0"/>
              <a:t>(Gated to Execution on 6/22/2021)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>
                <a:solidFill>
                  <a:srgbClr val="FF0000"/>
                </a:solidFill>
              </a:rPr>
              <a:t>Planned go-live for December 2021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/>
              <a:t>NPRR863, NPRR1015, NOGRR187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9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PR354-01  DGR/DESR Implementation </a:t>
            </a:r>
            <a:r>
              <a:rPr lang="en-US" sz="1400" dirty="0"/>
              <a:t>(Gating to Execution phase in late July 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>
                <a:solidFill>
                  <a:srgbClr val="FF0000"/>
                </a:solidFill>
              </a:rPr>
              <a:t>Target go-live 2022-R1 (February 2022)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NPRR917	– Nodal Pricing for SODGs and SOTGs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NPRR1016	– Clarify Requirements for DGRs and Distribution Energy Storage </a:t>
            </a:r>
            <a:r>
              <a:rPr lang="en-US" sz="1100" i="1" dirty="0"/>
              <a:t>Resources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NPRR1052	– Load Zone Pricing for Settlement Only Storage Prior to NPRR995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NPRR1065	– Implementation Adjustment for NPRR917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PGRR082	– Revise Section 5 and Establish Small Generation Interconnection Process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Related RRs 	– NOGRR212, RRGRR026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8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PR353-01  BES Combo Model Implementation – </a:t>
            </a:r>
            <a:r>
              <a:rPr lang="en-US" sz="1400" dirty="0"/>
              <a:t>potential for multiple go-lives</a:t>
            </a:r>
            <a:endParaRPr lang="en-US" sz="1400" dirty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>
                <a:solidFill>
                  <a:srgbClr val="FF0000"/>
                </a:solidFill>
              </a:rPr>
              <a:t>Target go-live TBD </a:t>
            </a:r>
            <a:r>
              <a:rPr lang="en-US" sz="1200" dirty="0"/>
              <a:t>(the team is still working to set release targets)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NPRR963 	– Base Point Deviation Settlement &amp; Deployment Performance Metrics for ESRs (Combo Model)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>
                <a:solidFill>
                  <a:srgbClr val="0F010A"/>
                </a:solidFill>
              </a:rPr>
              <a:t>NPRR987	– BESTF-3 ESR Contribution to Physical Responsive Capability and RT On-Line Reserve Capacity </a:t>
            </a:r>
            <a:r>
              <a:rPr lang="en-US" sz="1100" dirty="0" err="1">
                <a:solidFill>
                  <a:srgbClr val="0F010A"/>
                </a:solidFill>
              </a:rPr>
              <a:t>Calcs</a:t>
            </a:r>
            <a:endParaRPr lang="en-US" sz="1100" dirty="0">
              <a:solidFill>
                <a:srgbClr val="0F010A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>
                <a:solidFill>
                  <a:srgbClr val="0F010A"/>
                </a:solidFill>
              </a:rPr>
              <a:t>NPRR989	– BESTF-1 ESR Technical Requirements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>
                <a:solidFill>
                  <a:srgbClr val="0F010A"/>
                </a:solidFill>
              </a:rPr>
              <a:t>NPRR1002	– BESTF-5 ESR Single Model Registration and Charging Restrictions in Emergency Conditions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>
                <a:solidFill>
                  <a:srgbClr val="0F010A"/>
                </a:solidFill>
              </a:rPr>
              <a:t>NPRR1026	– BESTF-7 Self-Limiting Facilities and Self-Limiting Resources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>
                <a:solidFill>
                  <a:srgbClr val="0F010A"/>
                </a:solidFill>
              </a:rPr>
              <a:t>NPRR1038	– BESTF-8 Limited Exemption from Reactive Power Requirements for Certain ESRs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>
                <a:solidFill>
                  <a:srgbClr val="0F010A"/>
                </a:solidFill>
              </a:rPr>
              <a:t>NPRR1069	– Align Ancillary Service Responsibility for ESRs with NPRR987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>
                <a:solidFill>
                  <a:srgbClr val="0F010A"/>
                </a:solidFill>
              </a:rPr>
              <a:t>Related RRs	– NOGRR204, NOGRR208, OBDRR017, PGRR081, RRGRR023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6172200" y="155053"/>
            <a:ext cx="2819400" cy="6093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ESR: Energy Storage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BES: Battery Energy Storage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DGR: Distributed Generation Resource</a:t>
            </a:r>
          </a:p>
        </p:txBody>
      </p:sp>
      <p:sp>
        <p:nvSpPr>
          <p:cNvPr id="9" name="TextBox 15"/>
          <p:cNvSpPr txBox="1">
            <a:spLocks noChangeArrowheads="1"/>
          </p:cNvSpPr>
          <p:nvPr/>
        </p:nvSpPr>
        <p:spPr bwMode="auto">
          <a:xfrm>
            <a:off x="7211786" y="2084914"/>
            <a:ext cx="1752600" cy="106182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ERCOT is</a:t>
            </a:r>
            <a:r>
              <a:rPr kumimoji="0" lang="en-US" sz="105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 working to define the timing to lift the DGR moratorium based on the target go-live that will be determined over the next few weeks</a:t>
            </a:r>
            <a:endParaRPr kumimoji="0" lang="en-US" sz="105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618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3867D88F-31BC-40BC-9E4F-0847C8093196}"/>
              </a:ext>
            </a:extLst>
          </p:cNvPr>
          <p:cNvCxnSpPr>
            <a:cxnSpLocks/>
          </p:cNvCxnSpPr>
          <p:nvPr/>
        </p:nvCxnSpPr>
        <p:spPr>
          <a:xfrm flipH="1">
            <a:off x="4848860" y="3200400"/>
            <a:ext cx="332740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1828800" y="2362199"/>
            <a:ext cx="1276351" cy="3599161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6994524" y="2366113"/>
            <a:ext cx="1276351" cy="3595247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699124" y="2357434"/>
            <a:ext cx="1276351" cy="3389361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403723" y="2344189"/>
            <a:ext cx="1276351" cy="3402606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108324" y="2344189"/>
            <a:ext cx="1276351" cy="3402606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36573" y="2344189"/>
            <a:ext cx="1276351" cy="3599160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36572" y="2307457"/>
            <a:ext cx="7734303" cy="550944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763000" cy="550364"/>
          </a:xfrm>
        </p:spPr>
        <p:txBody>
          <a:bodyPr/>
          <a:lstStyle/>
          <a:p>
            <a:r>
              <a:rPr lang="en-US" sz="2400" dirty="0"/>
              <a:t>New delivery “sequence” for de-</a:t>
            </a:r>
            <a:r>
              <a:rPr lang="en-US" dirty="0"/>
              <a:t>coupled Passport scope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6573" y="3011736"/>
            <a:ext cx="4416427" cy="341286"/>
          </a:xfrm>
          <a:prstGeom prst="rect">
            <a:avLst/>
          </a:prstGeom>
          <a:solidFill>
            <a:srgbClr val="7030A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EMS Technology Upgrade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5773" y="2370176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2021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55773" y="2366113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2022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13573" y="235016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2026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14675" y="2366113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2023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56098" y="235016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2024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15000" y="2363406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2025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362202" y="4298745"/>
            <a:ext cx="4632322" cy="856293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dirty="0"/>
              <a:t>Real-Time Co-optimization (RTC)</a:t>
            </a:r>
          </a:p>
          <a:p>
            <a:pPr lvl="1"/>
            <a:r>
              <a:rPr lang="en-US" sz="1400" dirty="0"/>
              <a:t>   - NPRR1007-1013</a:t>
            </a:r>
          </a:p>
          <a:p>
            <a:pPr lvl="1"/>
            <a:r>
              <a:rPr lang="en-US" sz="1400" dirty="0"/>
              <a:t>   - 3.5 year project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362203" y="5173050"/>
            <a:ext cx="4632322" cy="770299"/>
          </a:xfrm>
          <a:prstGeom prst="rect">
            <a:avLst/>
          </a:prstGeom>
          <a:solidFill>
            <a:srgbClr val="00206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dirty="0"/>
              <a:t>Energy Storage Resources</a:t>
            </a:r>
          </a:p>
          <a:p>
            <a:pPr lvl="1"/>
            <a:r>
              <a:rPr lang="en-US" dirty="0"/>
              <a:t>  - </a:t>
            </a:r>
            <a:r>
              <a:rPr lang="en-US" sz="1400" dirty="0"/>
              <a:t>Single Model ESR/DESR (NPRR1014)</a:t>
            </a:r>
          </a:p>
          <a:p>
            <a:pPr lvl="1"/>
            <a:r>
              <a:rPr lang="en-US" sz="1400" dirty="0"/>
              <a:t>   - DC Coupled (NPRR1029)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362201" y="3584236"/>
            <a:ext cx="3298826" cy="530564"/>
          </a:xfrm>
          <a:prstGeom prst="rect">
            <a:avLst/>
          </a:prstGeom>
          <a:solidFill>
            <a:srgbClr val="AC510C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ECRS</a:t>
            </a:r>
          </a:p>
          <a:p>
            <a:pPr algn="ctr"/>
            <a:r>
              <a:rPr lang="en-US" sz="1400" dirty="0"/>
              <a:t>New 10-minute AS product NPRR863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3400" y="990600"/>
            <a:ext cx="2346324" cy="1143000"/>
            <a:chOff x="2647726" y="4648200"/>
            <a:chExt cx="2704502" cy="1143000"/>
          </a:xfrm>
        </p:grpSpPr>
        <p:sp>
          <p:nvSpPr>
            <p:cNvPr id="39" name="Rectangle 38"/>
            <p:cNvSpPr/>
            <p:nvPr/>
          </p:nvSpPr>
          <p:spPr>
            <a:xfrm>
              <a:off x="2647726" y="4648200"/>
              <a:ext cx="1408974" cy="38100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FFR Advancement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647726" y="5029200"/>
              <a:ext cx="1668814" cy="38100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DGR/DESR Implementation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781912" y="5410200"/>
              <a:ext cx="2570316" cy="38100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BES Combo Model Implementation</a:t>
              </a:r>
            </a:p>
          </p:txBody>
        </p:sp>
      </p:grpSp>
      <p:sp>
        <p:nvSpPr>
          <p:cNvPr id="6" name="Right Arrow 5"/>
          <p:cNvSpPr/>
          <p:nvPr/>
        </p:nvSpPr>
        <p:spPr>
          <a:xfrm>
            <a:off x="1028703" y="4651803"/>
            <a:ext cx="1333497" cy="986997"/>
          </a:xfrm>
          <a:prstGeom prst="rightArrow">
            <a:avLst/>
          </a:prstGeom>
          <a:solidFill>
            <a:srgbClr val="00AE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At least 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12-month delay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F19F129-1638-4257-B7E5-5EFF6DB2BF06}"/>
              </a:ext>
            </a:extLst>
          </p:cNvPr>
          <p:cNvCxnSpPr/>
          <p:nvPr/>
        </p:nvCxnSpPr>
        <p:spPr>
          <a:xfrm>
            <a:off x="304801" y="3505200"/>
            <a:ext cx="845819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6E042B-0F4C-42EC-BE04-5E78C7A850DC}"/>
              </a:ext>
            </a:extLst>
          </p:cNvPr>
          <p:cNvCxnSpPr>
            <a:cxnSpLocks/>
          </p:cNvCxnSpPr>
          <p:nvPr/>
        </p:nvCxnSpPr>
        <p:spPr>
          <a:xfrm>
            <a:off x="304801" y="4191000"/>
            <a:ext cx="845819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D7E9271-0DBC-48AD-84C4-81A199B44F2A}"/>
              </a:ext>
            </a:extLst>
          </p:cNvPr>
          <p:cNvCxnSpPr/>
          <p:nvPr/>
        </p:nvCxnSpPr>
        <p:spPr>
          <a:xfrm>
            <a:off x="4963160" y="2895600"/>
            <a:ext cx="0" cy="6096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2840BF4-B7EC-49DE-883D-3A6608CBCFA8}"/>
              </a:ext>
            </a:extLst>
          </p:cNvPr>
          <p:cNvCxnSpPr>
            <a:cxnSpLocks/>
          </p:cNvCxnSpPr>
          <p:nvPr/>
        </p:nvCxnSpPr>
        <p:spPr>
          <a:xfrm>
            <a:off x="6994523" y="2895600"/>
            <a:ext cx="0" cy="140314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0DB3CEA0-FCFE-4FD7-BE0E-332CBDAFFC18}"/>
              </a:ext>
            </a:extLst>
          </p:cNvPr>
          <p:cNvSpPr txBox="1"/>
          <p:nvPr/>
        </p:nvSpPr>
        <p:spPr>
          <a:xfrm>
            <a:off x="5105400" y="3031758"/>
            <a:ext cx="1832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C00000"/>
                </a:solidFill>
              </a:rPr>
              <a:t>At least 18-months needed  between EMS and RTC go-live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CF66B7A-8231-488E-AD66-7B04DB409703}"/>
              </a:ext>
            </a:extLst>
          </p:cNvPr>
          <p:cNvCxnSpPr>
            <a:cxnSpLocks/>
          </p:cNvCxnSpPr>
          <p:nvPr/>
        </p:nvCxnSpPr>
        <p:spPr>
          <a:xfrm>
            <a:off x="6745605" y="3227786"/>
            <a:ext cx="264795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8CEDFBFB-234E-4D9B-BD3D-0378032E51F3}"/>
              </a:ext>
            </a:extLst>
          </p:cNvPr>
          <p:cNvSpPr txBox="1"/>
          <p:nvPr/>
        </p:nvSpPr>
        <p:spPr>
          <a:xfrm>
            <a:off x="1336676" y="3619899"/>
            <a:ext cx="110489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C00000"/>
                </a:solidFill>
              </a:rPr>
              <a:t>Deliver ECRS as soon as possible after EMS</a:t>
            </a:r>
          </a:p>
        </p:txBody>
      </p:sp>
      <p:sp>
        <p:nvSpPr>
          <p:cNvPr id="49" name="5-Point Star 21">
            <a:extLst>
              <a:ext uri="{FF2B5EF4-FFF2-40B4-BE49-F238E27FC236}">
                <a16:creationId xmlns:a16="http://schemas.microsoft.com/office/drawing/2014/main" id="{19FF9F46-0BCD-4F53-A0C0-492CA240F266}"/>
              </a:ext>
            </a:extLst>
          </p:cNvPr>
          <p:cNvSpPr/>
          <p:nvPr/>
        </p:nvSpPr>
        <p:spPr>
          <a:xfrm>
            <a:off x="4800600" y="3059759"/>
            <a:ext cx="332733" cy="306531"/>
          </a:xfrm>
          <a:prstGeom prst="star5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2219E9B-9404-4846-A603-9BC2729C726D}"/>
              </a:ext>
            </a:extLst>
          </p:cNvPr>
          <p:cNvCxnSpPr>
            <a:cxnSpLocks/>
          </p:cNvCxnSpPr>
          <p:nvPr/>
        </p:nvCxnSpPr>
        <p:spPr>
          <a:xfrm>
            <a:off x="1812924" y="2307457"/>
            <a:ext cx="0" cy="55094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9DBD5A5C-01EB-4712-BFA6-119FF3DD63C5}"/>
              </a:ext>
            </a:extLst>
          </p:cNvPr>
          <p:cNvCxnSpPr>
            <a:cxnSpLocks/>
          </p:cNvCxnSpPr>
          <p:nvPr/>
        </p:nvCxnSpPr>
        <p:spPr>
          <a:xfrm>
            <a:off x="3105151" y="2307457"/>
            <a:ext cx="0" cy="55094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219E1569-F34E-4B61-9285-22AF9E104E93}"/>
              </a:ext>
            </a:extLst>
          </p:cNvPr>
          <p:cNvCxnSpPr>
            <a:cxnSpLocks/>
          </p:cNvCxnSpPr>
          <p:nvPr/>
        </p:nvCxnSpPr>
        <p:spPr>
          <a:xfrm>
            <a:off x="4384675" y="2307457"/>
            <a:ext cx="0" cy="55094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1DB9DB22-E91C-4399-BD58-DB817B27BF8A}"/>
              </a:ext>
            </a:extLst>
          </p:cNvPr>
          <p:cNvCxnSpPr>
            <a:cxnSpLocks/>
          </p:cNvCxnSpPr>
          <p:nvPr/>
        </p:nvCxnSpPr>
        <p:spPr>
          <a:xfrm>
            <a:off x="5694680" y="2307457"/>
            <a:ext cx="0" cy="55094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94B8A3D3-707B-46D3-B801-71DC9D70B236}"/>
              </a:ext>
            </a:extLst>
          </p:cNvPr>
          <p:cNvCxnSpPr>
            <a:cxnSpLocks/>
          </p:cNvCxnSpPr>
          <p:nvPr/>
        </p:nvCxnSpPr>
        <p:spPr>
          <a:xfrm>
            <a:off x="6975475" y="2307457"/>
            <a:ext cx="0" cy="55094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8728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/>
              <a:t>Delivery Sequence 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839200" cy="44958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1800" dirty="0"/>
              <a:t>Continue work on FFR, DGR/DESR, BES Combo Model, and work to deliver EMS Upgrade by July 2024</a:t>
            </a:r>
          </a:p>
          <a:p>
            <a:pPr marL="0" indent="0">
              <a:spcAft>
                <a:spcPts val="600"/>
              </a:spcAft>
              <a:buNone/>
            </a:pPr>
            <a:endParaRPr lang="en-US" sz="80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1800" u="sng" dirty="0">
                <a:solidFill>
                  <a:srgbClr val="C00000"/>
                </a:solidFill>
              </a:rPr>
              <a:t>Expedite ECRS:</a:t>
            </a:r>
          </a:p>
          <a:p>
            <a:pPr>
              <a:spcAft>
                <a:spcPts val="600"/>
              </a:spcAft>
            </a:pPr>
            <a:r>
              <a:rPr lang="en-US" sz="1600" dirty="0"/>
              <a:t>De-couple ECRS project from Passport/RTC</a:t>
            </a:r>
          </a:p>
          <a:p>
            <a:pPr>
              <a:spcAft>
                <a:spcPts val="1200"/>
              </a:spcAft>
            </a:pPr>
            <a:r>
              <a:rPr lang="en-US" sz="1600" dirty="0"/>
              <a:t>Deliver as separate project as soon as possible after EMS upgrade</a:t>
            </a:r>
          </a:p>
          <a:p>
            <a:pPr>
              <a:spcAft>
                <a:spcPts val="1200"/>
              </a:spcAft>
            </a:pPr>
            <a:endParaRPr lang="en-US" sz="80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1800" u="sng" dirty="0">
                <a:solidFill>
                  <a:srgbClr val="C00000"/>
                </a:solidFill>
              </a:rPr>
              <a:t>Place remaining Passport scope on-hold for future consideration:</a:t>
            </a:r>
          </a:p>
          <a:p>
            <a:pPr>
              <a:spcAft>
                <a:spcPts val="600"/>
              </a:spcAft>
            </a:pPr>
            <a:r>
              <a:rPr lang="en-US" sz="1600" dirty="0"/>
              <a:t>Remaining scope is RTC, single-model ESR, and DC-Coupled single-model ESR</a:t>
            </a:r>
          </a:p>
          <a:p>
            <a:pPr>
              <a:spcAft>
                <a:spcPts val="600"/>
              </a:spcAft>
            </a:pPr>
            <a:r>
              <a:rPr lang="en-US" sz="1600" dirty="0"/>
              <a:t>Placing program on-hold for </a:t>
            </a:r>
            <a:r>
              <a:rPr lang="en-US" sz="1600" u="sng" dirty="0"/>
              <a:t>at least 1-year</a:t>
            </a:r>
            <a:r>
              <a:rPr lang="en-US" sz="1600" dirty="0"/>
              <a:t> (hibernation)</a:t>
            </a:r>
          </a:p>
          <a:p>
            <a:pPr lvl="1">
              <a:spcAft>
                <a:spcPts val="600"/>
              </a:spcAft>
            </a:pPr>
            <a:r>
              <a:rPr lang="en-US" sz="1200" dirty="0"/>
              <a:t>ERCOT has already begun to place sub-projects “on-hold”.</a:t>
            </a:r>
          </a:p>
          <a:p>
            <a:pPr>
              <a:spcAft>
                <a:spcPts val="600"/>
              </a:spcAft>
            </a:pPr>
            <a:r>
              <a:rPr lang="en-US" sz="1600" dirty="0"/>
              <a:t>Allows room for other work (such as Securitization) to proceed and for longer-term policy decisions to be made before potentially resuming work in 2022.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203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1054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800" dirty="0"/>
              <a:t>At August TAC meeting, ERCOT will propose that TAC retire RTCTF </a:t>
            </a:r>
          </a:p>
          <a:p>
            <a:pPr lvl="1">
              <a:spcAft>
                <a:spcPts val="600"/>
              </a:spcAft>
            </a:pPr>
            <a:r>
              <a:rPr lang="en-US" sz="1600" dirty="0"/>
              <a:t>Chartered deliverables were completed in December 2020 related to RTC Protocols. </a:t>
            </a:r>
          </a:p>
          <a:p>
            <a:pPr lvl="1">
              <a:spcAft>
                <a:spcPts val="600"/>
              </a:spcAft>
            </a:pPr>
            <a:r>
              <a:rPr lang="en-US" sz="1600" dirty="0"/>
              <a:t>As with other retired task forces, the RTCTF webpage will remain available.</a:t>
            </a:r>
          </a:p>
          <a:p>
            <a:pPr>
              <a:spcAft>
                <a:spcPts val="600"/>
              </a:spcAft>
            </a:pPr>
            <a:endParaRPr lang="en-US" sz="1800" dirty="0"/>
          </a:p>
          <a:p>
            <a:pPr>
              <a:spcAft>
                <a:spcPts val="600"/>
              </a:spcAft>
            </a:pPr>
            <a:r>
              <a:rPr lang="en-US" sz="1800" dirty="0"/>
              <a:t>ERCOT proposes discontinuing Passport updates after the August 10, 2021 Board and August 25, 2021 TAC meetings.</a:t>
            </a:r>
          </a:p>
          <a:p>
            <a:pPr>
              <a:spcAft>
                <a:spcPts val="600"/>
              </a:spcAft>
            </a:pPr>
            <a:endParaRPr lang="en-US" sz="1800" dirty="0"/>
          </a:p>
          <a:p>
            <a:pPr>
              <a:spcAft>
                <a:spcPts val="600"/>
              </a:spcAft>
            </a:pPr>
            <a:r>
              <a:rPr lang="en-US" sz="1800" dirty="0"/>
              <a:t>ERCOT has appreciated the time, expertise, and collaboration from the PUCT, IMM, and Market Participants on this effort and will stand ready as needed.</a:t>
            </a:r>
          </a:p>
          <a:p>
            <a:pPr>
              <a:spcAft>
                <a:spcPts val="600"/>
              </a:spcAft>
            </a:pPr>
            <a:endParaRPr lang="en-US" sz="1800" dirty="0"/>
          </a:p>
          <a:p>
            <a:pPr>
              <a:spcAft>
                <a:spcPts val="600"/>
              </a:spcAft>
            </a:pPr>
            <a:r>
              <a:rPr lang="en-US" sz="1800" dirty="0"/>
              <a:t>Questions?</a:t>
            </a:r>
          </a:p>
          <a:p>
            <a:pPr>
              <a:spcAft>
                <a:spcPts val="600"/>
              </a:spcAft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609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/>
              <a:t>Appendix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763000" cy="51054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000" dirty="0"/>
              <a:t>Passport Scope Details</a:t>
            </a:r>
          </a:p>
          <a:p>
            <a:pPr>
              <a:spcAft>
                <a:spcPts val="1200"/>
              </a:spcAft>
            </a:pPr>
            <a:r>
              <a:rPr lang="en-US" sz="2000" dirty="0"/>
              <a:t>RTCTF Items for Future Consideration by TAC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959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Passport Protocol Scope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909686"/>
              </p:ext>
            </p:extLst>
          </p:nvPr>
        </p:nvGraphicFramePr>
        <p:xfrm>
          <a:off x="304800" y="1268377"/>
          <a:ext cx="84582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Revision</a:t>
                      </a:r>
                      <a:r>
                        <a:rPr lang="en-US" baseline="0" dirty="0"/>
                        <a:t> Request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s*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257">
                <a:tc>
                  <a:txBody>
                    <a:bodyPr/>
                    <a:lstStyle/>
                    <a:p>
                      <a:r>
                        <a:rPr lang="en-US" dirty="0"/>
                        <a:t>Real-Time Co-optimization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NPRR1007</a:t>
                      </a:r>
                      <a:r>
                        <a:rPr lang="en-US" baseline="0" dirty="0"/>
                        <a:t> – 1013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257">
                <a:tc>
                  <a:txBody>
                    <a:bodyPr/>
                    <a:lstStyle/>
                    <a:p>
                      <a:r>
                        <a:rPr lang="en-US" dirty="0"/>
                        <a:t>Battery Energy Storage 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NPRR1014 &amp; 1029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727">
                <a:tc>
                  <a:txBody>
                    <a:bodyPr/>
                    <a:lstStyle/>
                    <a:p>
                      <a:r>
                        <a:rPr lang="en-US" dirty="0"/>
                        <a:t>Distribution Generation 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DGR changes for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single model DESR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993">
                <a:tc>
                  <a:txBody>
                    <a:bodyPr/>
                    <a:lstStyle/>
                    <a:p>
                      <a:r>
                        <a:rPr lang="en-US" dirty="0"/>
                        <a:t>ERCOT Contingency Reserve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NPRR863 </a:t>
                      </a:r>
                      <a:r>
                        <a:rPr lang="en-US" sz="1400" dirty="0"/>
                        <a:t>(ECRS only)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44213" y="3339528"/>
            <a:ext cx="662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*Additional supporting Market Guide changes are also within Passport scope.</a:t>
            </a:r>
          </a:p>
        </p:txBody>
      </p:sp>
    </p:spTree>
    <p:extLst>
      <p:ext uri="{BB962C8B-B14F-4D97-AF65-F5344CB8AC3E}">
        <p14:creationId xmlns:p14="http://schemas.microsoft.com/office/powerpoint/2010/main" val="1759033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RTCTF Items for Future Consideration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671221"/>
          </a:xfrm>
        </p:spPr>
        <p:txBody>
          <a:bodyPr/>
          <a:lstStyle/>
          <a:p>
            <a:r>
              <a:rPr lang="en-US" sz="2000" dirty="0"/>
              <a:t>POLICY - Open policy discussion items:</a:t>
            </a:r>
          </a:p>
          <a:p>
            <a:pPr lvl="1"/>
            <a:r>
              <a:rPr lang="en-US" sz="1800" dirty="0"/>
              <a:t>Parameters for Ancillary Service proxy offers</a:t>
            </a:r>
          </a:p>
          <a:p>
            <a:pPr lvl="1"/>
            <a:r>
              <a:rPr lang="en-US" sz="1800" dirty="0"/>
              <a:t>Ancillary Service Demand Curves (ASDCs) for use in Reliability Unit Commitment (RUC) studies</a:t>
            </a:r>
          </a:p>
          <a:p>
            <a:pPr lvl="1"/>
            <a:r>
              <a:rPr lang="en-US" sz="1800" dirty="0"/>
              <a:t>Any needed discussion on triggers for initiating off-cycle Security-Constrained Economic Dispatch (SCED) executions</a:t>
            </a:r>
          </a:p>
          <a:p>
            <a:pPr lvl="2"/>
            <a:r>
              <a:rPr lang="en-US" sz="1600" dirty="0"/>
              <a:t>Largely driven by ERCOT Operator desk procedures and discretion today</a:t>
            </a:r>
          </a:p>
          <a:p>
            <a:pPr lvl="1"/>
            <a:r>
              <a:rPr lang="en-US" sz="1800" dirty="0"/>
              <a:t>Consideration of NPRR for allowing real-time updates to offers in current Real-Time Market and future with RTC.</a:t>
            </a:r>
          </a:p>
          <a:p>
            <a:pPr lvl="1"/>
            <a:endParaRPr lang="en-US" sz="1800" dirty="0"/>
          </a:p>
          <a:p>
            <a:r>
              <a:rPr lang="en-US" sz="2000" dirty="0"/>
              <a:t>ANALYSIS -  Requested analysis going forward:</a:t>
            </a:r>
          </a:p>
          <a:p>
            <a:pPr lvl="1"/>
            <a:r>
              <a:rPr lang="en-US" sz="1800" dirty="0"/>
              <a:t>Framework for periodic analysis comparing RTC and the current Operating Reserve Demand Curve (ORDC) design – Key Principle 1.1(8)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30987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63D459-1C05-483F-85D1-C9E478EC32C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75107C8-DC22-41ED-81EF-363FA8452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4168</TotalTime>
  <Words>907</Words>
  <Application>Microsoft Office PowerPoint</Application>
  <PresentationFormat>On-screen Show (4:3)</PresentationFormat>
  <Paragraphs>137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1_Custom Design</vt:lpstr>
      <vt:lpstr>Inside pages</vt:lpstr>
      <vt:lpstr>PowerPoint Presentation</vt:lpstr>
      <vt:lpstr>Passport Update</vt:lpstr>
      <vt:lpstr>In-Flight Pre-Passport Projects</vt:lpstr>
      <vt:lpstr>New delivery “sequence” for de-coupled Passport scope</vt:lpstr>
      <vt:lpstr>Delivery Sequence priorities</vt:lpstr>
      <vt:lpstr>Next Steps</vt:lpstr>
      <vt:lpstr>Appendix</vt:lpstr>
      <vt:lpstr>Passport Protocol Scope</vt:lpstr>
      <vt:lpstr>RTCTF Items for Future Consideration</vt:lpstr>
      <vt:lpstr>RTCTF Items for Future Consideration (continued)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310</cp:revision>
  <cp:lastPrinted>2016-01-21T20:53:15Z</cp:lastPrinted>
  <dcterms:created xsi:type="dcterms:W3CDTF">2016-01-21T15:20:31Z</dcterms:created>
  <dcterms:modified xsi:type="dcterms:W3CDTF">2021-07-27T14:11:17Z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