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2"/>
  </p:notesMasterIdLst>
  <p:handoutMasterIdLst>
    <p:handoutMasterId r:id="rId23"/>
  </p:handoutMasterIdLst>
  <p:sldIdLst>
    <p:sldId id="260" r:id="rId6"/>
    <p:sldId id="326" r:id="rId7"/>
    <p:sldId id="335" r:id="rId8"/>
    <p:sldId id="329" r:id="rId9"/>
    <p:sldId id="331" r:id="rId10"/>
    <p:sldId id="332" r:id="rId11"/>
    <p:sldId id="337" r:id="rId12"/>
    <p:sldId id="325" r:id="rId13"/>
    <p:sldId id="330" r:id="rId14"/>
    <p:sldId id="336" r:id="rId15"/>
    <p:sldId id="327" r:id="rId16"/>
    <p:sldId id="328" r:id="rId17"/>
    <p:sldId id="311" r:id="rId18"/>
    <p:sldId id="323" r:id="rId19"/>
    <p:sldId id="334" r:id="rId20"/>
    <p:sldId id="338"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3" d="100"/>
          <a:sy n="123" d="100"/>
        </p:scale>
        <p:origin x="125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7/27/2021</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7/27/2021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29511395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dirty="0"/>
          </a:p>
        </p:txBody>
      </p:sp>
    </p:spTree>
    <p:extLst>
      <p:ext uri="{BB962C8B-B14F-4D97-AF65-F5344CB8AC3E}">
        <p14:creationId xmlns:p14="http://schemas.microsoft.com/office/powerpoint/2010/main" val="23033155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dirty="0"/>
          </a:p>
        </p:txBody>
      </p:sp>
    </p:spTree>
    <p:extLst>
      <p:ext uri="{BB962C8B-B14F-4D97-AF65-F5344CB8AC3E}">
        <p14:creationId xmlns:p14="http://schemas.microsoft.com/office/powerpoint/2010/main" val="1287516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dirty="0"/>
          </a:p>
        </p:txBody>
      </p:sp>
    </p:spTree>
    <p:extLst>
      <p:ext uri="{BB962C8B-B14F-4D97-AF65-F5344CB8AC3E}">
        <p14:creationId xmlns:p14="http://schemas.microsoft.com/office/powerpoint/2010/main" val="20854944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dirty="0"/>
          </a:p>
        </p:txBody>
      </p:sp>
    </p:spTree>
    <p:extLst>
      <p:ext uri="{BB962C8B-B14F-4D97-AF65-F5344CB8AC3E}">
        <p14:creationId xmlns:p14="http://schemas.microsoft.com/office/powerpoint/2010/main" val="27869345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dirty="0"/>
          </a:p>
        </p:txBody>
      </p:sp>
    </p:spTree>
    <p:extLst>
      <p:ext uri="{BB962C8B-B14F-4D97-AF65-F5344CB8AC3E}">
        <p14:creationId xmlns:p14="http://schemas.microsoft.com/office/powerpoint/2010/main" val="35279970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16</a:t>
            </a:fld>
            <a:endParaRPr lang="en-US" dirty="0"/>
          </a:p>
        </p:txBody>
      </p:sp>
    </p:spTree>
    <p:extLst>
      <p:ext uri="{BB962C8B-B14F-4D97-AF65-F5344CB8AC3E}">
        <p14:creationId xmlns:p14="http://schemas.microsoft.com/office/powerpoint/2010/main" val="1083155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5102428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14258633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27360117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28752680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22941297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27214848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20577692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dirty="0"/>
          </a:p>
        </p:txBody>
      </p:sp>
    </p:spTree>
    <p:extLst>
      <p:ext uri="{BB962C8B-B14F-4D97-AF65-F5344CB8AC3E}">
        <p14:creationId xmlns:p14="http://schemas.microsoft.com/office/powerpoint/2010/main" val="3288885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6217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recadmin@ercot.com"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experienceleague.adobe.com/docs/target/using/experiences/vec/troubleshoot-composer/mixed-content.html?lang=en"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819400"/>
            <a:ext cx="5257800" cy="1785104"/>
          </a:xfrm>
          <a:prstGeom prst="rect">
            <a:avLst/>
          </a:prstGeom>
          <a:noFill/>
        </p:spPr>
        <p:txBody>
          <a:bodyPr wrap="square" rtlCol="0">
            <a:spAutoFit/>
          </a:bodyPr>
          <a:lstStyle/>
          <a:p>
            <a:r>
              <a:rPr lang="en-US" sz="2000" b="1" dirty="0">
                <a:solidFill>
                  <a:schemeClr val="tx2"/>
                </a:solidFill>
                <a:latin typeface="TradeGothic LT" panose="020B0506030503020504" pitchFamily="34" charset="0"/>
                <a:ea typeface="TradeGothic LT" panose="020B0506030503020504" pitchFamily="34" charset="0"/>
              </a:rPr>
              <a:t>Renewable Energy Credit Project Update</a:t>
            </a:r>
          </a:p>
          <a:p>
            <a:endParaRPr lang="en-US" dirty="0">
              <a:solidFill>
                <a:schemeClr val="tx2"/>
              </a:solidFill>
            </a:endParaRPr>
          </a:p>
          <a:p>
            <a:r>
              <a:rPr lang="en-US" i="1" dirty="0"/>
              <a:t>Don Tucker</a:t>
            </a:r>
          </a:p>
          <a:p>
            <a:r>
              <a:rPr lang="en-US" dirty="0"/>
              <a:t>Manager Settlements Metering</a:t>
            </a:r>
          </a:p>
          <a:p>
            <a:endParaRPr lang="en-US" dirty="0">
              <a:solidFill>
                <a:schemeClr val="tx2"/>
              </a:solidFill>
            </a:endParaRPr>
          </a:p>
          <a:p>
            <a:r>
              <a:rPr lang="en-US">
                <a:solidFill>
                  <a:schemeClr val="tx2"/>
                </a:solidFill>
                <a:latin typeface="TradeGothic LT" panose="020B0506030503020504" pitchFamily="34" charset="0"/>
                <a:ea typeface="TradeGothic LT" panose="020B0506030503020504" pitchFamily="34" charset="0"/>
              </a:rPr>
              <a:t>August </a:t>
            </a:r>
            <a:r>
              <a:rPr lang="en-US" dirty="0">
                <a:solidFill>
                  <a:schemeClr val="tx2"/>
                </a:solidFill>
                <a:latin typeface="TradeGothic LT" panose="020B0506030503020504" pitchFamily="34" charset="0"/>
                <a:ea typeface="TradeGothic LT" panose="020B0506030503020504" pitchFamily="34" charset="0"/>
              </a:rPr>
              <a:t>2021 RMS &amp; WMS </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pPr lvl="1"/>
            <a:r>
              <a:rPr lang="en-US" sz="3200" dirty="0">
                <a:latin typeface="+mj-lt"/>
              </a:rPr>
              <a:t>Production Go Live Scheduled for Aug 19th</a:t>
            </a: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sp>
        <p:nvSpPr>
          <p:cNvPr id="12" name="TextBox 11"/>
          <p:cNvSpPr txBox="1"/>
          <p:nvPr/>
        </p:nvSpPr>
        <p:spPr>
          <a:xfrm>
            <a:off x="381000" y="914400"/>
            <a:ext cx="8153400" cy="3939540"/>
          </a:xfrm>
          <a:prstGeom prst="rect">
            <a:avLst/>
          </a:prstGeom>
          <a:noFill/>
        </p:spPr>
        <p:txBody>
          <a:bodyPr wrap="square" rtlCol="0">
            <a:spAutoFit/>
          </a:bodyPr>
          <a:lstStyle/>
          <a:p>
            <a:pPr marL="285750" lvl="1" indent="-285750">
              <a:buFont typeface="Arial" panose="020B0604020202020204" pitchFamily="34" charset="0"/>
              <a:buChar char="•"/>
            </a:pPr>
            <a:r>
              <a:rPr lang="en-US" sz="2000" dirty="0"/>
              <a:t>Account administrators with no mapping provided</a:t>
            </a:r>
          </a:p>
          <a:p>
            <a:pPr marL="742950" lvl="2" indent="-285750">
              <a:buFont typeface="Arial" panose="020B0604020202020204" pitchFamily="34" charset="0"/>
              <a:buChar char="•"/>
            </a:pPr>
            <a:r>
              <a:rPr lang="en-US" sz="2000" dirty="0"/>
              <a:t>Account admin must send request to </a:t>
            </a:r>
            <a:r>
              <a:rPr lang="en-US" sz="2000" dirty="0">
                <a:hlinkClick r:id="rId3"/>
              </a:rPr>
              <a:t>recadmin@ercot.com</a:t>
            </a:r>
            <a:r>
              <a:rPr lang="en-US" sz="2000" dirty="0"/>
              <a:t> with a request to be added to an account</a:t>
            </a:r>
          </a:p>
          <a:p>
            <a:pPr marL="742950" lvl="2" indent="-285750">
              <a:buFont typeface="Arial" panose="020B0604020202020204" pitchFamily="34" charset="0"/>
              <a:buChar char="•"/>
            </a:pPr>
            <a:r>
              <a:rPr lang="en-US" sz="2000" dirty="0"/>
              <a:t>Recadmin will verify applicability and add the account admin to the REC account </a:t>
            </a:r>
          </a:p>
          <a:p>
            <a:pPr marL="742950" lvl="2" indent="-285750">
              <a:buFont typeface="Arial" panose="020B0604020202020204" pitchFamily="34" charset="0"/>
              <a:buChar char="•"/>
            </a:pPr>
            <a:r>
              <a:rPr lang="en-US" sz="2000" dirty="0"/>
              <a:t>Email will be generated once the admin is added to the account</a:t>
            </a:r>
          </a:p>
          <a:p>
            <a:pPr marL="1200150" lvl="3" indent="-285750">
              <a:spcAft>
                <a:spcPts val="600"/>
              </a:spcAft>
              <a:buFont typeface="Arial" panose="020B0604020202020204" pitchFamily="34" charset="0"/>
              <a:buChar char="•"/>
            </a:pPr>
            <a:r>
              <a:rPr lang="en-US" dirty="0"/>
              <a:t>Users to follow email instructions to establish an Auth0 account &amp; access their REC Account(s) </a:t>
            </a:r>
          </a:p>
          <a:p>
            <a:pPr marL="1200150" lvl="3" indent="-285750">
              <a:spcAft>
                <a:spcPts val="600"/>
              </a:spcAft>
              <a:buFont typeface="Arial" panose="020B0604020202020204" pitchFamily="34" charset="0"/>
              <a:buChar char="•"/>
            </a:pPr>
            <a:r>
              <a:rPr lang="en-US" dirty="0"/>
              <a:t>Must use the email that the link was sent to for resetting password</a:t>
            </a:r>
          </a:p>
          <a:p>
            <a:pPr marL="1200150" lvl="3" indent="-285750">
              <a:spcAft>
                <a:spcPts val="600"/>
              </a:spcAft>
              <a:buFont typeface="Arial" panose="020B0604020202020204" pitchFamily="34" charset="0"/>
              <a:buChar char="•"/>
            </a:pPr>
            <a:r>
              <a:rPr lang="en-US" dirty="0"/>
              <a:t>Cell phone number for receiving text message required </a:t>
            </a:r>
          </a:p>
          <a:p>
            <a:pPr marL="742950" lvl="2" indent="-285750">
              <a:spcAft>
                <a:spcPts val="600"/>
              </a:spcAft>
              <a:buFont typeface="Arial" panose="020B0604020202020204" pitchFamily="34" charset="0"/>
              <a:buChar char="•"/>
            </a:pPr>
            <a:r>
              <a:rPr lang="en-US" sz="2000" dirty="0"/>
              <a:t>Account admin must be available to add users to the account</a:t>
            </a:r>
          </a:p>
          <a:p>
            <a:pPr marL="1200150" lvl="3" indent="-285750">
              <a:buFont typeface="Arial" panose="020B0604020202020204" pitchFamily="34" charset="0"/>
              <a:buChar char="•"/>
            </a:pPr>
            <a:endParaRPr lang="en-US" dirty="0"/>
          </a:p>
        </p:txBody>
      </p:sp>
    </p:spTree>
    <p:extLst>
      <p:ext uri="{BB962C8B-B14F-4D97-AF65-F5344CB8AC3E}">
        <p14:creationId xmlns:p14="http://schemas.microsoft.com/office/powerpoint/2010/main" val="3634348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pPr lvl="1"/>
            <a:r>
              <a:rPr lang="en-US" sz="2800" dirty="0">
                <a:latin typeface="+mj-lt"/>
              </a:rPr>
              <a:t>Changing REC Account Admin Prior to Go Live</a:t>
            </a:r>
            <a:br>
              <a:rPr lang="en-US" sz="2800" dirty="0"/>
            </a:br>
            <a:endParaRPr lang="en-US" sz="2800" dirty="0">
              <a:latin typeface="+mn-lt"/>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12" name="TextBox 11"/>
          <p:cNvSpPr txBox="1"/>
          <p:nvPr/>
        </p:nvSpPr>
        <p:spPr>
          <a:xfrm>
            <a:off x="381000" y="914400"/>
            <a:ext cx="8153400" cy="5201424"/>
          </a:xfrm>
          <a:prstGeom prst="rect">
            <a:avLst/>
          </a:prstGeom>
          <a:noFill/>
        </p:spPr>
        <p:txBody>
          <a:bodyPr wrap="square" rtlCol="0">
            <a:spAutoFit/>
          </a:bodyPr>
          <a:lstStyle/>
          <a:p>
            <a:pPr marL="285750" lvl="1" indent="-285750">
              <a:spcAft>
                <a:spcPts val="600"/>
              </a:spcAft>
              <a:buFont typeface="Arial" panose="020B0604020202020204" pitchFamily="34" charset="0"/>
              <a:buChar char="•"/>
            </a:pPr>
            <a:r>
              <a:rPr lang="en-US" sz="2000" dirty="0"/>
              <a:t>The spreadsheet mapping is being used to modify users in the production system. </a:t>
            </a:r>
          </a:p>
          <a:p>
            <a:pPr marL="742950" lvl="2" indent="-285750">
              <a:spcAft>
                <a:spcPts val="600"/>
              </a:spcAft>
              <a:buFont typeface="Arial" panose="020B0604020202020204" pitchFamily="34" charset="0"/>
              <a:buChar char="•"/>
            </a:pPr>
            <a:r>
              <a:rPr lang="en-US" dirty="0"/>
              <a:t>The current admin is included in the spreadsheet and the admin in the spreadsheet is a protected cell.  </a:t>
            </a:r>
          </a:p>
          <a:p>
            <a:pPr marL="285750" lvl="1" indent="-285750">
              <a:spcAft>
                <a:spcPts val="600"/>
              </a:spcAft>
              <a:buFont typeface="Arial" panose="020B0604020202020204" pitchFamily="34" charset="0"/>
              <a:buChar char="•"/>
            </a:pPr>
            <a:r>
              <a:rPr lang="en-US" dirty="0"/>
              <a:t>If the change in admin and migration to the new system </a:t>
            </a:r>
            <a:r>
              <a:rPr lang="en-US" b="1" u="sng" dirty="0"/>
              <a:t>is not </a:t>
            </a:r>
            <a:r>
              <a:rPr lang="en-US" dirty="0"/>
              <a:t>imperative for your current operations, the account admin should remain the same and be updated after production go live. </a:t>
            </a:r>
          </a:p>
          <a:p>
            <a:pPr marL="285750" lvl="1" indent="-285750">
              <a:spcAft>
                <a:spcPts val="600"/>
              </a:spcAft>
              <a:buFont typeface="Arial" panose="020B0604020202020204" pitchFamily="34" charset="0"/>
              <a:buChar char="•"/>
            </a:pPr>
            <a:r>
              <a:rPr lang="en-US" dirty="0"/>
              <a:t>If the change in admin and migration to the system </a:t>
            </a:r>
            <a:r>
              <a:rPr lang="en-US" b="1" u="sng" dirty="0"/>
              <a:t>is</a:t>
            </a:r>
            <a:r>
              <a:rPr lang="en-US" dirty="0"/>
              <a:t> imperative for your current operations, we can work with you to generate and accept an updated mapping spreadsheet and replace the prior information provided.  </a:t>
            </a:r>
          </a:p>
          <a:p>
            <a:pPr marL="742950" lvl="2" indent="-285750">
              <a:spcAft>
                <a:spcPts val="600"/>
              </a:spcAft>
              <a:buFont typeface="Arial" panose="020B0604020202020204" pitchFamily="34" charset="0"/>
              <a:buChar char="•"/>
            </a:pPr>
            <a:r>
              <a:rPr lang="en-US" dirty="0"/>
              <a:t>The process to change the admin for migration would be as follows:</a:t>
            </a:r>
          </a:p>
          <a:p>
            <a:pPr marL="1200150" lvl="3" indent="-285750">
              <a:spcAft>
                <a:spcPts val="600"/>
              </a:spcAft>
              <a:buFont typeface="Arial" panose="020B0604020202020204" pitchFamily="34" charset="0"/>
              <a:buChar char="•"/>
            </a:pPr>
            <a:r>
              <a:rPr lang="en-US" dirty="0"/>
              <a:t>admin is changed in the existing production system </a:t>
            </a:r>
          </a:p>
          <a:p>
            <a:pPr marL="1200150" lvl="3" indent="-285750">
              <a:spcAft>
                <a:spcPts val="600"/>
              </a:spcAft>
              <a:buFont typeface="Arial" panose="020B0604020202020204" pitchFamily="34" charset="0"/>
              <a:buChar char="•"/>
            </a:pPr>
            <a:r>
              <a:rPr lang="en-US" dirty="0"/>
              <a:t>the new admin will request generation of a new spreadsheet </a:t>
            </a:r>
          </a:p>
          <a:p>
            <a:pPr marL="1200150" lvl="3" indent="-285750">
              <a:spcAft>
                <a:spcPts val="600"/>
              </a:spcAft>
              <a:buFont typeface="Arial" panose="020B0604020202020204" pitchFamily="34" charset="0"/>
              <a:buChar char="•"/>
            </a:pPr>
            <a:r>
              <a:rPr lang="en-US" dirty="0"/>
              <a:t>the new admin will return the spreadsheet with updated mapping </a:t>
            </a:r>
          </a:p>
          <a:p>
            <a:pPr marL="1200150" lvl="3" indent="-285750">
              <a:spcAft>
                <a:spcPts val="600"/>
              </a:spcAft>
              <a:buFont typeface="Arial" panose="020B0604020202020204" pitchFamily="34" charset="0"/>
              <a:buChar char="•"/>
            </a:pPr>
            <a:r>
              <a:rPr lang="en-US" sz="1400" dirty="0"/>
              <a:t> </a:t>
            </a:r>
            <a:r>
              <a:rPr lang="en-US" dirty="0"/>
              <a:t>the new spreadsheet would replace the existing spreadsheet for loading users in the system.    </a:t>
            </a:r>
            <a:endParaRPr lang="en-US" sz="1600" dirty="0"/>
          </a:p>
        </p:txBody>
      </p:sp>
    </p:spTree>
    <p:extLst>
      <p:ext uri="{BB962C8B-B14F-4D97-AF65-F5344CB8AC3E}">
        <p14:creationId xmlns:p14="http://schemas.microsoft.com/office/powerpoint/2010/main" val="3932306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pPr lvl="1"/>
            <a:r>
              <a:rPr lang="en-US" sz="3200" dirty="0">
                <a:latin typeface="+mj-lt"/>
              </a:rPr>
              <a:t>Adding New Users Prior to Go Live</a:t>
            </a:r>
            <a:br>
              <a:rPr lang="en-US" sz="2800" dirty="0"/>
            </a:br>
            <a:endParaRPr lang="en-US" sz="2800" dirty="0">
              <a:latin typeface="+mn-lt"/>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dirty="0"/>
          </a:p>
        </p:txBody>
      </p:sp>
      <p:sp>
        <p:nvSpPr>
          <p:cNvPr id="12" name="TextBox 11"/>
          <p:cNvSpPr txBox="1"/>
          <p:nvPr/>
        </p:nvSpPr>
        <p:spPr>
          <a:xfrm>
            <a:off x="381000" y="914400"/>
            <a:ext cx="8153400" cy="5201424"/>
          </a:xfrm>
          <a:prstGeom prst="rect">
            <a:avLst/>
          </a:prstGeom>
          <a:noFill/>
        </p:spPr>
        <p:txBody>
          <a:bodyPr wrap="square" rtlCol="0">
            <a:spAutoFit/>
          </a:bodyPr>
          <a:lstStyle/>
          <a:p>
            <a:pPr marL="285750" lvl="1" indent="-285750">
              <a:spcAft>
                <a:spcPts val="600"/>
              </a:spcAft>
              <a:buFont typeface="Arial" panose="020B0604020202020204" pitchFamily="34" charset="0"/>
              <a:buChar char="•"/>
            </a:pPr>
            <a:r>
              <a:rPr lang="en-US" sz="2000" dirty="0"/>
              <a:t>The spreadsheet mapping is being used to modify users in the production system. </a:t>
            </a:r>
          </a:p>
          <a:p>
            <a:pPr marL="742950" lvl="2" indent="-285750">
              <a:spcAft>
                <a:spcPts val="600"/>
              </a:spcAft>
              <a:buFont typeface="Arial" panose="020B0604020202020204" pitchFamily="34" charset="0"/>
              <a:buChar char="•"/>
            </a:pPr>
            <a:r>
              <a:rPr lang="en-US" dirty="0"/>
              <a:t>The preference is that the account admin add new users into the production system after go live.  </a:t>
            </a:r>
          </a:p>
          <a:p>
            <a:pPr marL="285750" lvl="1" indent="-285750">
              <a:spcAft>
                <a:spcPts val="600"/>
              </a:spcAft>
              <a:buFont typeface="Arial" panose="020B0604020202020204" pitchFamily="34" charset="0"/>
              <a:buChar char="•"/>
            </a:pPr>
            <a:r>
              <a:rPr lang="en-US" dirty="0"/>
              <a:t>If the addition of new users </a:t>
            </a:r>
            <a:r>
              <a:rPr lang="en-US" b="1" u="sng" dirty="0"/>
              <a:t>is not </a:t>
            </a:r>
            <a:r>
              <a:rPr lang="en-US" dirty="0"/>
              <a:t>imperative for your current operations, the account admin should add the new users after production go live. </a:t>
            </a:r>
          </a:p>
          <a:p>
            <a:pPr marL="285750" lvl="1" indent="-285750">
              <a:spcAft>
                <a:spcPts val="600"/>
              </a:spcAft>
              <a:buFont typeface="Arial" panose="020B0604020202020204" pitchFamily="34" charset="0"/>
              <a:buChar char="•"/>
            </a:pPr>
            <a:r>
              <a:rPr lang="en-US" dirty="0"/>
              <a:t>If the addition of these new users </a:t>
            </a:r>
            <a:r>
              <a:rPr lang="en-US" b="1" u="sng" dirty="0"/>
              <a:t>is</a:t>
            </a:r>
            <a:r>
              <a:rPr lang="en-US" dirty="0"/>
              <a:t> imperative for your current operations and the users must be in place when we move to the new system, we can work with you to generate and accept an updated mapping spreadsheet and replace the prior information provided.  </a:t>
            </a:r>
          </a:p>
          <a:p>
            <a:pPr marL="742950" lvl="2" indent="-285750">
              <a:spcAft>
                <a:spcPts val="600"/>
              </a:spcAft>
              <a:buFont typeface="Arial" panose="020B0604020202020204" pitchFamily="34" charset="0"/>
              <a:buChar char="•"/>
            </a:pPr>
            <a:r>
              <a:rPr lang="en-US" dirty="0"/>
              <a:t>The process to change the admin would be as follows:</a:t>
            </a:r>
          </a:p>
          <a:p>
            <a:pPr marL="1200150" lvl="3" indent="-285750">
              <a:spcAft>
                <a:spcPts val="600"/>
              </a:spcAft>
              <a:buFont typeface="Arial" panose="020B0604020202020204" pitchFamily="34" charset="0"/>
              <a:buChar char="•"/>
            </a:pPr>
            <a:r>
              <a:rPr lang="en-US" dirty="0"/>
              <a:t>account admin adds users in the production system </a:t>
            </a:r>
          </a:p>
          <a:p>
            <a:pPr marL="1200150" lvl="3" indent="-285750">
              <a:spcAft>
                <a:spcPts val="600"/>
              </a:spcAft>
              <a:buFont typeface="Arial" panose="020B0604020202020204" pitchFamily="34" charset="0"/>
              <a:buChar char="•"/>
            </a:pPr>
            <a:r>
              <a:rPr lang="en-US" dirty="0"/>
              <a:t>admin will request generation of a new spreadsheet </a:t>
            </a:r>
          </a:p>
          <a:p>
            <a:pPr marL="1200150" lvl="3" indent="-285750">
              <a:spcAft>
                <a:spcPts val="600"/>
              </a:spcAft>
              <a:buFont typeface="Arial" panose="020B0604020202020204" pitchFamily="34" charset="0"/>
              <a:buChar char="•"/>
            </a:pPr>
            <a:r>
              <a:rPr lang="en-US" dirty="0"/>
              <a:t>admin will return the spreadsheet with updated mapping </a:t>
            </a:r>
          </a:p>
          <a:p>
            <a:pPr marL="1200150" lvl="3" indent="-285750">
              <a:spcAft>
                <a:spcPts val="600"/>
              </a:spcAft>
              <a:buFont typeface="Arial" panose="020B0604020202020204" pitchFamily="34" charset="0"/>
              <a:buChar char="•"/>
            </a:pPr>
            <a:r>
              <a:rPr lang="en-US" dirty="0"/>
              <a:t>spreadsheet would replace the existing spreadsheet for loading users in the system     </a:t>
            </a:r>
            <a:endParaRPr lang="en-US" sz="1400" dirty="0"/>
          </a:p>
        </p:txBody>
      </p:sp>
    </p:spTree>
    <p:extLst>
      <p:ext uri="{BB962C8B-B14F-4D97-AF65-F5344CB8AC3E}">
        <p14:creationId xmlns:p14="http://schemas.microsoft.com/office/powerpoint/2010/main" val="16440336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dirty="0"/>
          </a:p>
        </p:txBody>
      </p:sp>
      <p:sp>
        <p:nvSpPr>
          <p:cNvPr id="3" name="Rectangle 2"/>
          <p:cNvSpPr/>
          <p:nvPr/>
        </p:nvSpPr>
        <p:spPr>
          <a:xfrm>
            <a:off x="381000" y="914400"/>
            <a:ext cx="8001000" cy="3139321"/>
          </a:xfrm>
          <a:prstGeom prst="rect">
            <a:avLst/>
          </a:prstGeom>
        </p:spPr>
        <p:txBody>
          <a:bodyPr wrap="square">
            <a:spAutoFit/>
          </a:bodyPr>
          <a:lstStyle/>
          <a:p>
            <a:pPr marL="742950" lvl="2" indent="-285750">
              <a:buFont typeface="Arial" panose="020B0604020202020204" pitchFamily="34" charset="0"/>
              <a:buChar char="•"/>
            </a:pPr>
            <a:endParaRPr lang="en-US" sz="4800" dirty="0"/>
          </a:p>
          <a:p>
            <a:pPr marL="742950" lvl="2" indent="-285750">
              <a:buFont typeface="Arial" panose="020B0604020202020204" pitchFamily="34" charset="0"/>
              <a:buChar char="•"/>
            </a:pPr>
            <a:endParaRPr lang="en-US" sz="4800" dirty="0"/>
          </a:p>
          <a:p>
            <a:pPr marL="457200" lvl="2"/>
            <a:r>
              <a:rPr lang="en-US" sz="4800" dirty="0"/>
              <a:t>	Questions or Discussion</a:t>
            </a:r>
          </a:p>
          <a:p>
            <a:pPr marL="742950" lvl="2" indent="-285750">
              <a:buFont typeface="Arial" panose="020B0604020202020204" pitchFamily="34" charset="0"/>
              <a:buChar char="•"/>
            </a:pPr>
            <a:endParaRPr lang="en-US" dirty="0"/>
          </a:p>
          <a:p>
            <a:pPr marL="285750" lvl="1" indent="-285750">
              <a:buFont typeface="Arial" panose="020B0604020202020204" pitchFamily="34" charset="0"/>
              <a:buChar char="•"/>
            </a:pPr>
            <a:endParaRPr lang="en-US" dirty="0">
              <a:solidFill>
                <a:srgbClr val="FF0000"/>
              </a:solidFill>
            </a:endParaRPr>
          </a:p>
          <a:p>
            <a:pPr marL="285750" lvl="1" indent="-285750">
              <a:buFont typeface="Arial" panose="020B0604020202020204" pitchFamily="34" charset="0"/>
              <a:buChar char="•"/>
            </a:pPr>
            <a:endParaRPr lang="en-US" dirty="0">
              <a:solidFill>
                <a:srgbClr val="FF0000"/>
              </a:solidFill>
            </a:endParaRPr>
          </a:p>
        </p:txBody>
      </p:sp>
    </p:spTree>
    <p:extLst>
      <p:ext uri="{BB962C8B-B14F-4D97-AF65-F5344CB8AC3E}">
        <p14:creationId xmlns:p14="http://schemas.microsoft.com/office/powerpoint/2010/main" val="46911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pPr lvl="1"/>
            <a:r>
              <a:rPr lang="en-US" sz="3200" dirty="0">
                <a:latin typeface="+mj-lt"/>
              </a:rPr>
              <a:t>Appendix</a:t>
            </a:r>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dirty="0"/>
          </a:p>
        </p:txBody>
      </p:sp>
    </p:spTree>
    <p:extLst>
      <p:ext uri="{BB962C8B-B14F-4D97-AF65-F5344CB8AC3E}">
        <p14:creationId xmlns:p14="http://schemas.microsoft.com/office/powerpoint/2010/main" val="1385158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pPr lvl="1"/>
            <a:r>
              <a:rPr lang="en-US" sz="3200" dirty="0">
                <a:latin typeface="+mj-lt"/>
              </a:rPr>
              <a:t>Allow insecure content for image loading</a:t>
            </a:r>
            <a:br>
              <a:rPr lang="en-US" sz="2800" dirty="0"/>
            </a:br>
            <a:endParaRPr lang="en-US" sz="2800" dirty="0">
              <a:latin typeface="+mn-lt"/>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dirty="0"/>
          </a:p>
        </p:txBody>
      </p:sp>
      <p:sp>
        <p:nvSpPr>
          <p:cNvPr id="12" name="TextBox 11"/>
          <p:cNvSpPr txBox="1"/>
          <p:nvPr/>
        </p:nvSpPr>
        <p:spPr>
          <a:xfrm>
            <a:off x="381000" y="914400"/>
            <a:ext cx="8153400" cy="369332"/>
          </a:xfrm>
          <a:prstGeom prst="rect">
            <a:avLst/>
          </a:prstGeom>
          <a:noFill/>
        </p:spPr>
        <p:txBody>
          <a:bodyPr wrap="square" rtlCol="0">
            <a:spAutoFit/>
          </a:bodyPr>
          <a:lstStyle/>
          <a:p>
            <a:r>
              <a:rPr lang="en-US" sz="1800" dirty="0">
                <a:solidFill>
                  <a:srgbClr val="4A4A4A"/>
                </a:solidFill>
                <a:effectLst/>
                <a:latin typeface="Arial" panose="020B0604020202020204" pitchFamily="34" charset="0"/>
                <a:ea typeface="Times New Roman" panose="02020603050405020304" pitchFamily="18" charset="0"/>
              </a:rPr>
              <a:t>1. Click the lock (caution) icon, then click </a:t>
            </a:r>
            <a:r>
              <a:rPr lang="en-US" sz="1800" b="1" dirty="0">
                <a:solidFill>
                  <a:srgbClr val="363636"/>
                </a:solidFill>
                <a:effectLst/>
                <a:latin typeface="Arial" panose="020B0604020202020204" pitchFamily="34" charset="0"/>
                <a:ea typeface="Times New Roman" panose="02020603050405020304" pitchFamily="18" charset="0"/>
              </a:rPr>
              <a:t>Site settings</a:t>
            </a:r>
            <a:r>
              <a:rPr lang="en-US" sz="1800" dirty="0">
                <a:solidFill>
                  <a:srgbClr val="4A4A4A"/>
                </a:solidFill>
                <a:effectLst/>
                <a:latin typeface="Arial" panose="020B0604020202020204" pitchFamily="34" charset="0"/>
                <a:ea typeface="Times New Roman" panose="02020603050405020304" pitchFamily="18" charset="0"/>
              </a:rPr>
              <a:t>.</a:t>
            </a:r>
            <a:endParaRPr lang="en-US" sz="1800" dirty="0">
              <a:solidFill>
                <a:srgbClr val="4A4A4A"/>
              </a:solidFill>
              <a:effectLst/>
              <a:latin typeface="Calibri" panose="020F0502020204030204" pitchFamily="34" charset="0"/>
              <a:ea typeface="Calibri" panose="020F0502020204030204" pitchFamily="34" charset="0"/>
            </a:endParaRPr>
          </a:p>
        </p:txBody>
      </p:sp>
      <p:pic>
        <p:nvPicPr>
          <p:cNvPr id="3" name="Picture 2">
            <a:extLst>
              <a:ext uri="{FF2B5EF4-FFF2-40B4-BE49-F238E27FC236}">
                <a16:creationId xmlns:a16="http://schemas.microsoft.com/office/drawing/2014/main" id="{4C873E2D-07C9-4ADA-AB14-D5E758F9E8EE}"/>
              </a:ext>
            </a:extLst>
          </p:cNvPr>
          <p:cNvPicPr>
            <a:picLocks noChangeAspect="1"/>
          </p:cNvPicPr>
          <p:nvPr/>
        </p:nvPicPr>
        <p:blipFill>
          <a:blip r:embed="rId3"/>
          <a:stretch>
            <a:fillRect/>
          </a:stretch>
        </p:blipFill>
        <p:spPr>
          <a:xfrm>
            <a:off x="1579945" y="1524000"/>
            <a:ext cx="5755509" cy="4572000"/>
          </a:xfrm>
          <a:prstGeom prst="rect">
            <a:avLst/>
          </a:prstGeom>
        </p:spPr>
      </p:pic>
    </p:spTree>
    <p:extLst>
      <p:ext uri="{BB962C8B-B14F-4D97-AF65-F5344CB8AC3E}">
        <p14:creationId xmlns:p14="http://schemas.microsoft.com/office/powerpoint/2010/main" val="34488585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pPr lvl="1"/>
            <a:r>
              <a:rPr lang="en-US" sz="3200" dirty="0">
                <a:latin typeface="+mj-lt"/>
              </a:rPr>
              <a:t>Allow insecure content for image loading</a:t>
            </a:r>
            <a:br>
              <a:rPr lang="en-US" sz="2800" dirty="0"/>
            </a:br>
            <a:endParaRPr lang="en-US" sz="2800" dirty="0">
              <a:latin typeface="+mn-lt"/>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dirty="0"/>
          </a:p>
        </p:txBody>
      </p:sp>
      <p:sp>
        <p:nvSpPr>
          <p:cNvPr id="12" name="TextBox 11"/>
          <p:cNvSpPr txBox="1"/>
          <p:nvPr/>
        </p:nvSpPr>
        <p:spPr>
          <a:xfrm>
            <a:off x="381000" y="914400"/>
            <a:ext cx="8153400" cy="646331"/>
          </a:xfrm>
          <a:prstGeom prst="rect">
            <a:avLst/>
          </a:prstGeom>
          <a:noFill/>
        </p:spPr>
        <p:txBody>
          <a:bodyPr wrap="square" rtlCol="0">
            <a:spAutoFit/>
          </a:bodyPr>
          <a:lstStyle/>
          <a:p>
            <a:pPr marR="0" lvl="0">
              <a:spcBef>
                <a:spcPts val="0"/>
              </a:spcBef>
              <a:spcAft>
                <a:spcPts val="0"/>
              </a:spcAft>
              <a:tabLst>
                <a:tab pos="457200" algn="l"/>
              </a:tabLst>
            </a:pPr>
            <a:r>
              <a:rPr lang="en-US" sz="1800" dirty="0">
                <a:solidFill>
                  <a:srgbClr val="4A4A4A"/>
                </a:solidFill>
                <a:effectLst/>
                <a:latin typeface="Arial" panose="020B0604020202020204" pitchFamily="34" charset="0"/>
                <a:ea typeface="Times New Roman" panose="02020603050405020304" pitchFamily="18" charset="0"/>
              </a:rPr>
              <a:t>2. Scroll to </a:t>
            </a:r>
            <a:r>
              <a:rPr lang="en-US" sz="1800" b="1" dirty="0">
                <a:solidFill>
                  <a:srgbClr val="363636"/>
                </a:solidFill>
                <a:effectLst/>
                <a:latin typeface="Arial" panose="020B0604020202020204" pitchFamily="34" charset="0"/>
                <a:ea typeface="Times New Roman" panose="02020603050405020304" pitchFamily="18" charset="0"/>
              </a:rPr>
              <a:t>Insecure content</a:t>
            </a:r>
            <a:r>
              <a:rPr lang="en-US" sz="1800" dirty="0">
                <a:solidFill>
                  <a:srgbClr val="4A4A4A"/>
                </a:solidFill>
                <a:effectLst/>
                <a:latin typeface="Arial" panose="020B0604020202020204" pitchFamily="34" charset="0"/>
                <a:ea typeface="Times New Roman" panose="02020603050405020304" pitchFamily="18" charset="0"/>
              </a:rPr>
              <a:t>, then use the drop-down list to change “Block (default)” to “Allow.”</a:t>
            </a:r>
            <a:endParaRPr lang="en-US" sz="1800" dirty="0">
              <a:solidFill>
                <a:srgbClr val="4A4A4A"/>
              </a:solidFill>
              <a:effectLst/>
              <a:latin typeface="Calibri" panose="020F0502020204030204" pitchFamily="34" charset="0"/>
              <a:ea typeface="Calibri" panose="020F0502020204030204" pitchFamily="34" charset="0"/>
            </a:endParaRPr>
          </a:p>
        </p:txBody>
      </p:sp>
      <p:pic>
        <p:nvPicPr>
          <p:cNvPr id="5" name="Picture 4">
            <a:extLst>
              <a:ext uri="{FF2B5EF4-FFF2-40B4-BE49-F238E27FC236}">
                <a16:creationId xmlns:a16="http://schemas.microsoft.com/office/drawing/2014/main" id="{0324572A-8546-4839-9EB4-BA46FA61D7AE}"/>
              </a:ext>
            </a:extLst>
          </p:cNvPr>
          <p:cNvPicPr>
            <a:picLocks noChangeAspect="1"/>
          </p:cNvPicPr>
          <p:nvPr/>
        </p:nvPicPr>
        <p:blipFill>
          <a:blip r:embed="rId3"/>
          <a:stretch>
            <a:fillRect/>
          </a:stretch>
        </p:blipFill>
        <p:spPr>
          <a:xfrm>
            <a:off x="1600200" y="1550493"/>
            <a:ext cx="5179959" cy="4114800"/>
          </a:xfrm>
          <a:prstGeom prst="rect">
            <a:avLst/>
          </a:prstGeom>
        </p:spPr>
      </p:pic>
      <p:sp>
        <p:nvSpPr>
          <p:cNvPr id="7" name="TextBox 6">
            <a:extLst>
              <a:ext uri="{FF2B5EF4-FFF2-40B4-BE49-F238E27FC236}">
                <a16:creationId xmlns:a16="http://schemas.microsoft.com/office/drawing/2014/main" id="{312AA0A0-EE4C-4C2C-A7B6-2BF6B1FD64F3}"/>
              </a:ext>
            </a:extLst>
          </p:cNvPr>
          <p:cNvSpPr txBox="1"/>
          <p:nvPr/>
        </p:nvSpPr>
        <p:spPr>
          <a:xfrm>
            <a:off x="228600" y="5562600"/>
            <a:ext cx="8153400" cy="646331"/>
          </a:xfrm>
          <a:prstGeom prst="rect">
            <a:avLst/>
          </a:prstGeom>
          <a:noFill/>
        </p:spPr>
        <p:txBody>
          <a:bodyPr wrap="square" rtlCol="0">
            <a:spAutoFit/>
          </a:bodyPr>
          <a:lstStyle/>
          <a:p>
            <a:pPr marR="0" lvl="0">
              <a:spcBef>
                <a:spcPts val="0"/>
              </a:spcBef>
              <a:spcAft>
                <a:spcPts val="0"/>
              </a:spcAft>
              <a:tabLst>
                <a:tab pos="457200" algn="l"/>
              </a:tabLst>
            </a:pPr>
            <a:r>
              <a:rPr lang="en-US" sz="1800" dirty="0">
                <a:solidFill>
                  <a:srgbClr val="4A4A4A"/>
                </a:solidFill>
                <a:effectLst/>
                <a:latin typeface="Arial" panose="020B0604020202020204" pitchFamily="34" charset="0"/>
                <a:ea typeface="Times New Roman" panose="02020603050405020304" pitchFamily="18" charset="0"/>
              </a:rPr>
              <a:t>3. Reload the page and proceed with the login process or reload the REC site and try logging in again.</a:t>
            </a:r>
            <a:endParaRPr lang="en-US" sz="1800" dirty="0">
              <a:solidFill>
                <a:srgbClr val="4A4A4A"/>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612376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pPr lvl="1"/>
            <a:r>
              <a:rPr lang="en-US" sz="3200" dirty="0"/>
              <a:t>Market Facing I-test</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12" name="TextBox 11"/>
          <p:cNvSpPr txBox="1"/>
          <p:nvPr/>
        </p:nvSpPr>
        <p:spPr>
          <a:xfrm>
            <a:off x="647700" y="2505670"/>
            <a:ext cx="8153400" cy="923330"/>
          </a:xfrm>
          <a:prstGeom prst="rect">
            <a:avLst/>
          </a:prstGeom>
          <a:noFill/>
        </p:spPr>
        <p:txBody>
          <a:bodyPr wrap="square" rtlCol="0">
            <a:spAutoFit/>
          </a:bodyPr>
          <a:lstStyle/>
          <a:p>
            <a:pPr marL="0" lvl="1">
              <a:spcAft>
                <a:spcPts val="600"/>
              </a:spcAft>
            </a:pPr>
            <a:r>
              <a:rPr lang="en-US" sz="5400" dirty="0"/>
              <a:t>Thanks for Participating</a:t>
            </a:r>
          </a:p>
        </p:txBody>
      </p:sp>
    </p:spTree>
    <p:extLst>
      <p:ext uri="{BB962C8B-B14F-4D97-AF65-F5344CB8AC3E}">
        <p14:creationId xmlns:p14="http://schemas.microsoft.com/office/powerpoint/2010/main" val="389652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pPr lvl="1"/>
            <a:r>
              <a:rPr lang="en-US" sz="3200" dirty="0">
                <a:latin typeface="+mj-lt"/>
              </a:rPr>
              <a:t>Market Facing I-test - what we learned</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12" name="TextBox 11"/>
          <p:cNvSpPr txBox="1"/>
          <p:nvPr/>
        </p:nvSpPr>
        <p:spPr>
          <a:xfrm>
            <a:off x="381000" y="914400"/>
            <a:ext cx="8153400" cy="4524315"/>
          </a:xfrm>
          <a:prstGeom prst="rect">
            <a:avLst/>
          </a:prstGeom>
          <a:noFill/>
        </p:spPr>
        <p:txBody>
          <a:bodyPr wrap="square" rtlCol="0">
            <a:spAutoFit/>
          </a:bodyPr>
          <a:lstStyle/>
          <a:p>
            <a:pPr marL="285750" lvl="1" indent="-285750">
              <a:spcAft>
                <a:spcPts val="600"/>
              </a:spcAft>
              <a:buFont typeface="Arial" panose="020B0604020202020204" pitchFamily="34" charset="0"/>
              <a:buChar char="•"/>
            </a:pPr>
            <a:r>
              <a:rPr lang="en-US" sz="2000" dirty="0"/>
              <a:t>Auth0 error message “email could not be verified” </a:t>
            </a:r>
          </a:p>
          <a:p>
            <a:pPr marL="742950" lvl="2" indent="-285750">
              <a:spcAft>
                <a:spcPts val="600"/>
              </a:spcAft>
              <a:buFont typeface="Arial" panose="020B0604020202020204" pitchFamily="34" charset="0"/>
              <a:buChar char="•"/>
            </a:pPr>
            <a:r>
              <a:rPr lang="en-US" sz="2000" dirty="0"/>
              <a:t>Occurred during the email verification step</a:t>
            </a:r>
          </a:p>
          <a:p>
            <a:pPr marL="1200150" lvl="3" indent="-285750">
              <a:spcAft>
                <a:spcPts val="600"/>
              </a:spcAft>
              <a:buFont typeface="Arial" panose="020B0604020202020204" pitchFamily="34" charset="0"/>
              <a:buChar char="•"/>
            </a:pPr>
            <a:r>
              <a:rPr lang="en-US" dirty="0"/>
              <a:t>Multiple tickets opened with the Auth0 vender, pending resolution</a:t>
            </a:r>
          </a:p>
          <a:p>
            <a:pPr marL="742950" lvl="2" indent="-285750">
              <a:spcAft>
                <a:spcPts val="600"/>
              </a:spcAft>
              <a:buFont typeface="Arial" panose="020B0604020202020204" pitchFamily="34" charset="0"/>
              <a:buChar char="•"/>
            </a:pPr>
            <a:r>
              <a:rPr lang="en-US" sz="2000" dirty="0"/>
              <a:t>Users still received the reset password email and were able to successfully login to the REC application </a:t>
            </a:r>
            <a:endParaRPr lang="en-US" sz="2400" dirty="0"/>
          </a:p>
          <a:p>
            <a:pPr marL="285750" lvl="1" indent="-285750">
              <a:spcAft>
                <a:spcPts val="600"/>
              </a:spcAft>
              <a:buFont typeface="Arial" panose="020B0604020202020204" pitchFamily="34" charset="0"/>
              <a:buChar char="•"/>
            </a:pPr>
            <a:r>
              <a:rPr lang="en-US" sz="2000" dirty="0"/>
              <a:t>Auth0 error message “password expired”</a:t>
            </a:r>
          </a:p>
          <a:p>
            <a:pPr marL="742950" lvl="2" indent="-285750">
              <a:spcAft>
                <a:spcPts val="600"/>
              </a:spcAft>
              <a:buFont typeface="Arial" panose="020B0604020202020204" pitchFamily="34" charset="0"/>
              <a:buChar char="•"/>
            </a:pPr>
            <a:r>
              <a:rPr lang="en-US" sz="2000" dirty="0"/>
              <a:t>Link expires after 5 days</a:t>
            </a:r>
          </a:p>
          <a:p>
            <a:pPr marL="285750" lvl="1" indent="-285750">
              <a:spcAft>
                <a:spcPts val="600"/>
              </a:spcAft>
              <a:buFont typeface="Arial" panose="020B0604020202020204" pitchFamily="34" charset="0"/>
              <a:buChar char="•"/>
            </a:pPr>
            <a:r>
              <a:rPr lang="en-US" sz="2000" dirty="0"/>
              <a:t>Confusion on username</a:t>
            </a:r>
          </a:p>
          <a:p>
            <a:pPr marL="742950" lvl="2" indent="-285750">
              <a:spcAft>
                <a:spcPts val="600"/>
              </a:spcAft>
              <a:buFont typeface="Arial" panose="020B0604020202020204" pitchFamily="34" charset="0"/>
              <a:buChar char="•"/>
            </a:pPr>
            <a:r>
              <a:rPr lang="en-US" sz="2000" dirty="0"/>
              <a:t>Username is the registered email address</a:t>
            </a:r>
          </a:p>
          <a:p>
            <a:pPr marL="285750" lvl="1" indent="-285750">
              <a:spcAft>
                <a:spcPts val="600"/>
              </a:spcAft>
              <a:buFont typeface="Arial" panose="020B0604020202020204" pitchFamily="34" charset="0"/>
              <a:buChar char="•"/>
            </a:pPr>
            <a:r>
              <a:rPr lang="en-US" sz="2000" dirty="0"/>
              <a:t>Confusion on test system versus production system</a:t>
            </a:r>
          </a:p>
          <a:p>
            <a:pPr marL="742950" lvl="2" indent="-285750">
              <a:spcAft>
                <a:spcPts val="600"/>
              </a:spcAft>
              <a:buFont typeface="Arial" panose="020B0604020202020204" pitchFamily="34" charset="0"/>
              <a:buChar char="•"/>
            </a:pPr>
            <a:r>
              <a:rPr lang="en-US" sz="2000" dirty="0"/>
              <a:t>Systems are separate </a:t>
            </a:r>
          </a:p>
          <a:p>
            <a:pPr marL="742950" lvl="2" indent="-285750">
              <a:spcAft>
                <a:spcPts val="600"/>
              </a:spcAft>
              <a:buFont typeface="Arial" panose="020B0604020202020204" pitchFamily="34" charset="0"/>
              <a:buChar char="•"/>
            </a:pPr>
            <a:r>
              <a:rPr lang="en-US" sz="2000" dirty="0"/>
              <a:t>Changes in one </a:t>
            </a:r>
            <a:r>
              <a:rPr lang="en-US" sz="2000" u="sng" dirty="0"/>
              <a:t>does not </a:t>
            </a:r>
            <a:r>
              <a:rPr lang="en-US" sz="2000" dirty="0"/>
              <a:t>impact the other</a:t>
            </a:r>
          </a:p>
        </p:txBody>
      </p:sp>
    </p:spTree>
    <p:extLst>
      <p:ext uri="{BB962C8B-B14F-4D97-AF65-F5344CB8AC3E}">
        <p14:creationId xmlns:p14="http://schemas.microsoft.com/office/powerpoint/2010/main" val="217924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pPr lvl="1"/>
            <a:r>
              <a:rPr lang="en-US" sz="3200" dirty="0">
                <a:latin typeface="+mj-lt"/>
              </a:rPr>
              <a:t>Market Facing I-test - what we learned</a:t>
            </a:r>
            <a:br>
              <a:rPr lang="en-US" sz="2800" dirty="0"/>
            </a:br>
            <a:endParaRPr lang="en-US" sz="2800" dirty="0">
              <a:latin typeface="+mn-lt"/>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12" name="TextBox 11"/>
          <p:cNvSpPr txBox="1"/>
          <p:nvPr/>
        </p:nvSpPr>
        <p:spPr>
          <a:xfrm>
            <a:off x="381000" y="914400"/>
            <a:ext cx="8153400" cy="5278368"/>
          </a:xfrm>
          <a:prstGeom prst="rect">
            <a:avLst/>
          </a:prstGeom>
          <a:noFill/>
        </p:spPr>
        <p:txBody>
          <a:bodyPr wrap="square" rtlCol="0">
            <a:spAutoFit/>
          </a:bodyPr>
          <a:lstStyle/>
          <a:p>
            <a:pPr marL="285750" lvl="1" indent="-285750">
              <a:spcAft>
                <a:spcPts val="600"/>
              </a:spcAft>
              <a:buFont typeface="Arial" panose="020B0604020202020204" pitchFamily="34" charset="0"/>
              <a:buChar char="•"/>
            </a:pPr>
            <a:r>
              <a:rPr lang="en-US" sz="2000" dirty="0"/>
              <a:t>Confusion on using a cell phone to register the Auth0 account</a:t>
            </a:r>
          </a:p>
          <a:p>
            <a:pPr marL="742950" lvl="2" indent="-285750">
              <a:spcAft>
                <a:spcPts val="600"/>
              </a:spcAft>
              <a:buFont typeface="Arial" panose="020B0604020202020204" pitchFamily="34" charset="0"/>
              <a:buChar char="•"/>
            </a:pPr>
            <a:r>
              <a:rPr lang="en-US" sz="2000" dirty="0"/>
              <a:t>MFA requires use of a cell phone for sending code</a:t>
            </a:r>
          </a:p>
          <a:p>
            <a:pPr marL="285750" lvl="1" indent="-285750">
              <a:spcAft>
                <a:spcPts val="600"/>
              </a:spcAft>
              <a:buFont typeface="Arial" panose="020B0604020202020204" pitchFamily="34" charset="0"/>
              <a:buChar char="•"/>
            </a:pPr>
            <a:r>
              <a:rPr lang="en-US" sz="2000" dirty="0"/>
              <a:t>REC Accounts not available in I-test for Testing</a:t>
            </a:r>
          </a:p>
          <a:p>
            <a:pPr marL="742950" lvl="2" indent="-285750">
              <a:spcAft>
                <a:spcPts val="600"/>
              </a:spcAft>
              <a:buFont typeface="Arial" panose="020B0604020202020204" pitchFamily="34" charset="0"/>
              <a:buChar char="•"/>
            </a:pPr>
            <a:r>
              <a:rPr lang="en-US" sz="2000" dirty="0"/>
              <a:t>REC Accounts pending approval </a:t>
            </a:r>
          </a:p>
          <a:p>
            <a:pPr marL="1200150" lvl="3" indent="-285750">
              <a:spcAft>
                <a:spcPts val="600"/>
              </a:spcAft>
              <a:buFont typeface="Arial" panose="020B0604020202020204" pitchFamily="34" charset="0"/>
              <a:buChar char="•"/>
            </a:pPr>
            <a:r>
              <a:rPr lang="en-US" dirty="0"/>
              <a:t>Were not included in the user mapping exercise.  </a:t>
            </a:r>
          </a:p>
          <a:p>
            <a:pPr marL="1200150" lvl="3" indent="-285750">
              <a:spcAft>
                <a:spcPts val="600"/>
              </a:spcAft>
              <a:buFont typeface="Arial" panose="020B0604020202020204" pitchFamily="34" charset="0"/>
              <a:buChar char="•"/>
            </a:pPr>
            <a:r>
              <a:rPr lang="en-US" dirty="0"/>
              <a:t>Will be handled as one offs after go live.  </a:t>
            </a:r>
          </a:p>
          <a:p>
            <a:pPr marL="285750" lvl="1" indent="-285750">
              <a:spcAft>
                <a:spcPts val="600"/>
              </a:spcAft>
              <a:buFont typeface="Arial" panose="020B0604020202020204" pitchFamily="34" charset="0"/>
              <a:buChar char="•"/>
            </a:pPr>
            <a:r>
              <a:rPr lang="en-US" sz="2000" dirty="0"/>
              <a:t>Admins and user accounts </a:t>
            </a:r>
            <a:r>
              <a:rPr lang="en-US" sz="2000"/>
              <a:t>not migrated to </a:t>
            </a:r>
            <a:r>
              <a:rPr lang="en-US" sz="2000" dirty="0"/>
              <a:t>I-test</a:t>
            </a:r>
          </a:p>
          <a:p>
            <a:pPr marL="742950" lvl="2" indent="-285750">
              <a:spcAft>
                <a:spcPts val="600"/>
              </a:spcAft>
              <a:buFont typeface="Arial" panose="020B0604020202020204" pitchFamily="34" charset="0"/>
              <a:buChar char="•"/>
            </a:pPr>
            <a:r>
              <a:rPr lang="en-US" sz="2000" dirty="0"/>
              <a:t>Accounts activated after the user mapping files were generated</a:t>
            </a:r>
          </a:p>
          <a:p>
            <a:pPr marL="1200150" lvl="3" indent="-285750">
              <a:spcAft>
                <a:spcPts val="600"/>
              </a:spcAft>
              <a:buFont typeface="Arial" panose="020B0604020202020204" pitchFamily="34" charset="0"/>
              <a:buChar char="•"/>
            </a:pPr>
            <a:r>
              <a:rPr lang="en-US" dirty="0"/>
              <a:t>There will be another round of spreadsheets going out for accounts that have been approved since the last spreadsheets were generated and those that have not yet responded</a:t>
            </a:r>
          </a:p>
          <a:p>
            <a:pPr marL="1200150" lvl="3" indent="-285750">
              <a:spcAft>
                <a:spcPts val="600"/>
              </a:spcAft>
              <a:buFont typeface="Arial" panose="020B0604020202020204" pitchFamily="34" charset="0"/>
              <a:buChar char="•"/>
            </a:pPr>
            <a:r>
              <a:rPr lang="en-US" dirty="0"/>
              <a:t>Quick turnaround by the account admin will be required for these updates to be included in the user migration process for go live </a:t>
            </a:r>
          </a:p>
          <a:p>
            <a:pPr marL="1200150" lvl="3" indent="-285750">
              <a:spcAft>
                <a:spcPts val="600"/>
              </a:spcAft>
              <a:buFont typeface="Arial" panose="020B0604020202020204" pitchFamily="34" charset="0"/>
              <a:buChar char="•"/>
            </a:pPr>
            <a:r>
              <a:rPr lang="en-US" dirty="0"/>
              <a:t>Look for these emails in early August </a:t>
            </a:r>
          </a:p>
          <a:p>
            <a:pPr marL="1200150" lvl="3" indent="-285750">
              <a:spcAft>
                <a:spcPts val="600"/>
              </a:spcAft>
              <a:buFont typeface="Arial" panose="020B0604020202020204" pitchFamily="34" charset="0"/>
              <a:buChar char="•"/>
            </a:pPr>
            <a:endParaRPr lang="en-US" dirty="0"/>
          </a:p>
        </p:txBody>
      </p:sp>
    </p:spTree>
    <p:extLst>
      <p:ext uri="{BB962C8B-B14F-4D97-AF65-F5344CB8AC3E}">
        <p14:creationId xmlns:p14="http://schemas.microsoft.com/office/powerpoint/2010/main" val="277978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pPr lvl="1"/>
            <a:r>
              <a:rPr lang="en-US" sz="3200" dirty="0">
                <a:latin typeface="+mj-lt"/>
              </a:rPr>
              <a:t>Market Facing I-test - what we learned</a:t>
            </a:r>
            <a:br>
              <a:rPr lang="en-US" sz="2800" dirty="0"/>
            </a:br>
            <a:endParaRPr lang="en-US" sz="2800" dirty="0">
              <a:latin typeface="+mn-lt"/>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12" name="TextBox 11"/>
          <p:cNvSpPr txBox="1"/>
          <p:nvPr/>
        </p:nvSpPr>
        <p:spPr>
          <a:xfrm>
            <a:off x="381000" y="914400"/>
            <a:ext cx="8153400" cy="3985706"/>
          </a:xfrm>
          <a:prstGeom prst="rect">
            <a:avLst/>
          </a:prstGeom>
          <a:noFill/>
        </p:spPr>
        <p:txBody>
          <a:bodyPr wrap="square" rtlCol="0">
            <a:spAutoFit/>
          </a:bodyPr>
          <a:lstStyle/>
          <a:p>
            <a:pPr marL="285750" lvl="1" indent="-285750">
              <a:spcAft>
                <a:spcPts val="600"/>
              </a:spcAft>
              <a:buFont typeface="Arial" panose="020B0604020202020204" pitchFamily="34" charset="0"/>
              <a:buChar char="•"/>
            </a:pPr>
            <a:r>
              <a:rPr lang="en-US" sz="2000" dirty="0"/>
              <a:t>Initiated a retirement and the message said that the retirement will be confirmed by the REC system in 30 days </a:t>
            </a:r>
          </a:p>
          <a:p>
            <a:pPr marL="742950" lvl="2" indent="-285750">
              <a:spcAft>
                <a:spcPts val="600"/>
              </a:spcAft>
              <a:buFont typeface="Arial" panose="020B0604020202020204" pitchFamily="34" charset="0"/>
              <a:buChar char="•"/>
            </a:pPr>
            <a:r>
              <a:rPr lang="en-US" sz="2000" dirty="0"/>
              <a:t>Error in accurately setting the parameter between I-test loads </a:t>
            </a:r>
          </a:p>
          <a:p>
            <a:pPr marL="1200150" lvl="3" indent="-285750">
              <a:spcAft>
                <a:spcPts val="600"/>
              </a:spcAft>
              <a:buFont typeface="Arial" panose="020B0604020202020204" pitchFamily="34" charset="0"/>
              <a:buChar char="•"/>
            </a:pPr>
            <a:r>
              <a:rPr lang="en-US" sz="2000" dirty="0"/>
              <a:t>Should have been set to 5</a:t>
            </a:r>
          </a:p>
          <a:p>
            <a:pPr marL="742950" lvl="2" indent="-285750">
              <a:spcAft>
                <a:spcPts val="600"/>
              </a:spcAft>
              <a:buFont typeface="Arial" panose="020B0604020202020204" pitchFamily="34" charset="0"/>
              <a:buChar char="•"/>
            </a:pPr>
            <a:r>
              <a:rPr lang="en-US" sz="2000" dirty="0"/>
              <a:t>Step has been added to include setting and verifying this database parameter for migrations </a:t>
            </a:r>
          </a:p>
          <a:p>
            <a:pPr marL="285750" lvl="1" indent="-285750">
              <a:spcAft>
                <a:spcPts val="600"/>
              </a:spcAft>
              <a:buFont typeface="Arial" panose="020B0604020202020204" pitchFamily="34" charset="0"/>
              <a:buChar char="•"/>
            </a:pPr>
            <a:r>
              <a:rPr lang="en-US" sz="2000" dirty="0"/>
              <a:t>Formatting recommendations on the REC Summary; such as adding commas to numbers and removing the decimals</a:t>
            </a:r>
          </a:p>
          <a:p>
            <a:pPr marL="742950" lvl="2" indent="-285750">
              <a:spcAft>
                <a:spcPts val="600"/>
              </a:spcAft>
              <a:buFont typeface="Arial" panose="020B0604020202020204" pitchFamily="34" charset="0"/>
              <a:buChar char="•"/>
            </a:pPr>
            <a:r>
              <a:rPr lang="en-US" sz="2000" dirty="0"/>
              <a:t>Comma separation for numbers added </a:t>
            </a:r>
          </a:p>
          <a:p>
            <a:pPr marL="742950" lvl="2" indent="-285750">
              <a:spcAft>
                <a:spcPts val="600"/>
              </a:spcAft>
              <a:buFont typeface="Arial" panose="020B0604020202020204" pitchFamily="34" charset="0"/>
              <a:buChar char="•"/>
            </a:pPr>
            <a:r>
              <a:rPr lang="en-US" sz="2000" dirty="0"/>
              <a:t>Decimals removed in the total row</a:t>
            </a:r>
            <a:endParaRPr lang="en-US" sz="2400" dirty="0">
              <a:solidFill>
                <a:srgbClr val="FF0000"/>
              </a:solidFill>
            </a:endParaRPr>
          </a:p>
          <a:p>
            <a:pPr marL="1200150" lvl="3" indent="-285750">
              <a:spcAft>
                <a:spcPts val="600"/>
              </a:spcAft>
              <a:buFont typeface="Arial" panose="020B0604020202020204" pitchFamily="34" charset="0"/>
              <a:buChar char="•"/>
            </a:pPr>
            <a:endParaRPr lang="en-US" dirty="0"/>
          </a:p>
        </p:txBody>
      </p:sp>
    </p:spTree>
    <p:extLst>
      <p:ext uri="{BB962C8B-B14F-4D97-AF65-F5344CB8AC3E}">
        <p14:creationId xmlns:p14="http://schemas.microsoft.com/office/powerpoint/2010/main" val="1231978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pPr lvl="1"/>
            <a:r>
              <a:rPr lang="en-US" sz="3200" dirty="0">
                <a:latin typeface="+mj-lt"/>
              </a:rPr>
              <a:t>Market Facing I-test - what we learned</a:t>
            </a:r>
            <a:br>
              <a:rPr lang="en-US" sz="2800" dirty="0"/>
            </a:br>
            <a:endParaRPr lang="en-US" sz="2800" dirty="0">
              <a:latin typeface="+mn-lt"/>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12" name="TextBox 11"/>
          <p:cNvSpPr txBox="1"/>
          <p:nvPr/>
        </p:nvSpPr>
        <p:spPr>
          <a:xfrm>
            <a:off x="381000" y="914400"/>
            <a:ext cx="8153400" cy="4785926"/>
          </a:xfrm>
          <a:prstGeom prst="rect">
            <a:avLst/>
          </a:prstGeom>
          <a:noFill/>
        </p:spPr>
        <p:txBody>
          <a:bodyPr wrap="square" rtlCol="0">
            <a:spAutoFit/>
          </a:bodyPr>
          <a:lstStyle/>
          <a:p>
            <a:pPr marL="285750" lvl="1" indent="-285750">
              <a:spcAft>
                <a:spcPts val="600"/>
              </a:spcAft>
              <a:buFont typeface="Arial" panose="020B0604020202020204" pitchFamily="34" charset="0"/>
              <a:buChar char="•"/>
            </a:pPr>
            <a:r>
              <a:rPr lang="en-US" sz="2000" dirty="0">
                <a:ea typeface="Times New Roman" panose="02020603050405020304" pitchFamily="18" charset="0"/>
                <a:cs typeface="Arial" panose="020B0604020202020204" pitchFamily="34" charset="0"/>
              </a:rPr>
              <a:t>Error when I try to: </a:t>
            </a:r>
          </a:p>
          <a:p>
            <a:pPr marL="742950" lvl="2" indent="-285750">
              <a:spcAft>
                <a:spcPts val="600"/>
              </a:spcAft>
              <a:buFont typeface="Arial" panose="020B0604020202020204" pitchFamily="34" charset="0"/>
              <a:buChar char="•"/>
            </a:pPr>
            <a:r>
              <a:rPr lang="en-US" sz="2000" dirty="0">
                <a:ea typeface="Calibri" panose="020F0502020204030204" pitchFamily="34" charset="0"/>
              </a:rPr>
              <a:t>Withdraw a retirement – error – will not allow to withdraw</a:t>
            </a:r>
          </a:p>
          <a:p>
            <a:pPr marL="742950" lvl="2" indent="-285750">
              <a:spcAft>
                <a:spcPts val="600"/>
              </a:spcAft>
              <a:buFont typeface="Arial" panose="020B0604020202020204" pitchFamily="34" charset="0"/>
              <a:buChar char="•"/>
            </a:pPr>
            <a:r>
              <a:rPr lang="en-US" sz="2000" dirty="0">
                <a:ea typeface="Calibri" panose="020F0502020204030204" pitchFamily="34" charset="0"/>
              </a:rPr>
              <a:t>Withdraw a transfer – error – will not allow to transfer</a:t>
            </a:r>
          </a:p>
          <a:p>
            <a:pPr marL="742950" lvl="2" indent="-285750">
              <a:spcAft>
                <a:spcPts val="600"/>
              </a:spcAft>
              <a:buFont typeface="Arial" panose="020B0604020202020204" pitchFamily="34" charset="0"/>
              <a:buChar char="•"/>
            </a:pPr>
            <a:r>
              <a:rPr lang="en-US" sz="2000" dirty="0">
                <a:ea typeface="Calibri" panose="020F0502020204030204" pitchFamily="34" charset="0"/>
              </a:rPr>
              <a:t>Reject a transfer – error – will not allow to reject </a:t>
            </a:r>
          </a:p>
          <a:p>
            <a:pPr marL="742950" lvl="2" indent="-285750">
              <a:spcAft>
                <a:spcPts val="600"/>
              </a:spcAft>
              <a:buFont typeface="Arial" panose="020B0604020202020204" pitchFamily="34" charset="0"/>
              <a:buChar char="•"/>
            </a:pPr>
            <a:r>
              <a:rPr lang="en-US" sz="2000" dirty="0">
                <a:ea typeface="Calibri" panose="020F0502020204030204" pitchFamily="34" charset="0"/>
              </a:rPr>
              <a:t>Accept a transfer – even with error will allow the RECs to Pending Transfer</a:t>
            </a:r>
          </a:p>
          <a:p>
            <a:pPr marL="742950" lvl="2" indent="-285750">
              <a:spcAft>
                <a:spcPts val="600"/>
              </a:spcAft>
              <a:buFont typeface="Arial" panose="020B0604020202020204" pitchFamily="34" charset="0"/>
              <a:buChar char="•"/>
            </a:pPr>
            <a:r>
              <a:rPr lang="en-US" sz="2000" dirty="0">
                <a:ea typeface="Calibri" panose="020F0502020204030204" pitchFamily="34" charset="0"/>
              </a:rPr>
              <a:t>Retire RECs – even with error will allow the RECs to move to retirement pending</a:t>
            </a:r>
          </a:p>
          <a:p>
            <a:pPr marL="285750" lvl="1" indent="-285750">
              <a:spcAft>
                <a:spcPts val="600"/>
              </a:spcAft>
              <a:buFont typeface="Arial" panose="020B0604020202020204" pitchFamily="34" charset="0"/>
              <a:buChar char="•"/>
            </a:pPr>
            <a:r>
              <a:rPr lang="en-US" sz="2000" dirty="0">
                <a:ea typeface="Calibri" panose="020F0502020204030204" pitchFamily="34" charset="0"/>
              </a:rPr>
              <a:t>Change made to code for improved error handling inadvertently created these issues</a:t>
            </a:r>
          </a:p>
          <a:p>
            <a:pPr marL="285750" lvl="1" indent="-285750">
              <a:spcAft>
                <a:spcPts val="600"/>
              </a:spcAft>
              <a:buFont typeface="Arial" panose="020B0604020202020204" pitchFamily="34" charset="0"/>
              <a:buChar char="•"/>
            </a:pPr>
            <a:r>
              <a:rPr lang="en-US" sz="2000" dirty="0">
                <a:ea typeface="Calibri" panose="020F0502020204030204" pitchFamily="34" charset="0"/>
              </a:rPr>
              <a:t>Updated error code handling to correct this issue</a:t>
            </a:r>
          </a:p>
          <a:p>
            <a:pPr marL="285750" lvl="1" indent="-285750">
              <a:spcAft>
                <a:spcPts val="600"/>
              </a:spcAft>
              <a:buFont typeface="Arial" panose="020B0604020202020204" pitchFamily="34" charset="0"/>
              <a:buChar char="•"/>
            </a:pPr>
            <a:r>
              <a:rPr lang="en-US" sz="2000" dirty="0">
                <a:ea typeface="Calibri" panose="020F0502020204030204" pitchFamily="34" charset="0"/>
              </a:rPr>
              <a:t>Code will be migrated for final regression testing prior to go live</a:t>
            </a:r>
          </a:p>
          <a:p>
            <a:pPr marL="285750" lvl="1" indent="-285750">
              <a:spcAft>
                <a:spcPts val="600"/>
              </a:spcAft>
              <a:buFont typeface="Arial" panose="020B0604020202020204" pitchFamily="34" charset="0"/>
              <a:buChar char="•"/>
            </a:pPr>
            <a:endParaRPr lang="en-US" sz="2000" dirty="0">
              <a:ea typeface="Calibri" panose="020F0502020204030204" pitchFamily="34" charset="0"/>
            </a:endParaRPr>
          </a:p>
        </p:txBody>
      </p:sp>
    </p:spTree>
    <p:extLst>
      <p:ext uri="{BB962C8B-B14F-4D97-AF65-F5344CB8AC3E}">
        <p14:creationId xmlns:p14="http://schemas.microsoft.com/office/powerpoint/2010/main" val="1992509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pPr lvl="1"/>
            <a:r>
              <a:rPr lang="en-US" sz="3200" dirty="0">
                <a:latin typeface="+mj-lt"/>
              </a:rPr>
              <a:t>Market Facing I-test - what we learned</a:t>
            </a:r>
            <a:br>
              <a:rPr lang="en-US" sz="2800" dirty="0"/>
            </a:br>
            <a:endParaRPr lang="en-US" sz="2800" dirty="0">
              <a:latin typeface="+mn-lt"/>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
        <p:nvSpPr>
          <p:cNvPr id="12" name="TextBox 11"/>
          <p:cNvSpPr txBox="1"/>
          <p:nvPr/>
        </p:nvSpPr>
        <p:spPr>
          <a:xfrm>
            <a:off x="381000" y="914400"/>
            <a:ext cx="8153400" cy="2677656"/>
          </a:xfrm>
          <a:prstGeom prst="rect">
            <a:avLst/>
          </a:prstGeom>
          <a:noFill/>
        </p:spPr>
        <p:txBody>
          <a:bodyPr wrap="square" rtlCol="0">
            <a:spAutoFit/>
          </a:bodyPr>
          <a:lstStyle/>
          <a:p>
            <a:pPr marL="342900" marR="0" lvl="0" indent="-342900">
              <a:spcBef>
                <a:spcPts val="0"/>
              </a:spcBef>
              <a:spcAft>
                <a:spcPts val="0"/>
              </a:spcAft>
              <a:buFont typeface="Symbol" panose="05050102010706020507" pitchFamily="18" charset="2"/>
              <a:buChar char=""/>
            </a:pPr>
            <a:r>
              <a:rPr lang="en-US" sz="2000" dirty="0">
                <a:ea typeface="Times New Roman" panose="02020603050405020304" pitchFamily="18" charset="0"/>
              </a:rPr>
              <a:t>When the “We’ve sent an </a:t>
            </a:r>
            <a:r>
              <a:rPr lang="en-US" sz="2000" dirty="0" err="1">
                <a:ea typeface="Times New Roman" panose="02020603050405020304" pitchFamily="18" charset="0"/>
              </a:rPr>
              <a:t>sms</a:t>
            </a:r>
            <a:r>
              <a:rPr lang="en-US" sz="2000" dirty="0">
                <a:ea typeface="Times New Roman" panose="02020603050405020304" pitchFamily="18" charset="0"/>
              </a:rPr>
              <a:t> message” screen pops up in the login process, there is a broken image icon displayed. </a:t>
            </a:r>
          </a:p>
          <a:p>
            <a:pPr marL="800100" lvl="1" indent="-342900">
              <a:buFont typeface="Symbol" panose="05050102010706020507" pitchFamily="18" charset="2"/>
              <a:buChar char=""/>
            </a:pPr>
            <a:r>
              <a:rPr lang="en-US" sz="2000" dirty="0"/>
              <a:t>This is related to ercot.com not being served via https</a:t>
            </a:r>
          </a:p>
          <a:p>
            <a:pPr marL="1257300" lvl="2" indent="-342900">
              <a:buFont typeface="Symbol" panose="05050102010706020507" pitchFamily="18" charset="2"/>
              <a:buChar char=""/>
            </a:pPr>
            <a:r>
              <a:rPr lang="en-US" dirty="0"/>
              <a:t>In order to get the logo to display, you have to modify your internet browser settings to allow mixed content.  </a:t>
            </a:r>
          </a:p>
          <a:p>
            <a:pPr marL="1714500" lvl="3" indent="-342900">
              <a:buFont typeface="Symbol" panose="05050102010706020507" pitchFamily="18" charset="2"/>
              <a:buChar char=""/>
            </a:pPr>
            <a:r>
              <a:rPr lang="en-US" dirty="0"/>
              <a:t>Here is a helpful link that includes steps and screenshots: </a:t>
            </a:r>
            <a:r>
              <a:rPr lang="en-US" u="sng" dirty="0">
                <a:solidFill>
                  <a:srgbClr val="0563C1"/>
                </a:solidFill>
                <a:effectLst/>
                <a:latin typeface="Calibri" panose="020F0502020204030204" pitchFamily="34" charset="0"/>
                <a:ea typeface="Calibri" panose="020F0502020204030204" pitchFamily="34" charset="0"/>
                <a:hlinkClick r:id="rId3"/>
              </a:rPr>
              <a:t>https://experienceleague.adobe.com/docs/target/using/experiences/vec/troubleshoot-composer/mixed-content.html?lang=en</a:t>
            </a:r>
            <a:r>
              <a:rPr lang="en-US" u="sng" dirty="0">
                <a:solidFill>
                  <a:srgbClr val="0563C1"/>
                </a:solidFill>
                <a:effectLst/>
                <a:latin typeface="Calibri" panose="020F0502020204030204" pitchFamily="34" charset="0"/>
                <a:ea typeface="Calibri" panose="020F0502020204030204" pitchFamily="34" charset="0"/>
              </a:rPr>
              <a:t> </a:t>
            </a:r>
          </a:p>
          <a:p>
            <a:pPr marL="1714500" lvl="3" indent="-342900">
              <a:buFont typeface="Symbol" panose="05050102010706020507" pitchFamily="18" charset="2"/>
              <a:buChar char=""/>
            </a:pPr>
            <a:r>
              <a:rPr lang="en-US" dirty="0">
                <a:effectLst/>
                <a:ea typeface="Calibri" panose="020F0502020204030204" pitchFamily="34" charset="0"/>
              </a:rPr>
              <a:t>Or see the appendix for instructions </a:t>
            </a:r>
          </a:p>
        </p:txBody>
      </p:sp>
    </p:spTree>
    <p:extLst>
      <p:ext uri="{BB962C8B-B14F-4D97-AF65-F5344CB8AC3E}">
        <p14:creationId xmlns:p14="http://schemas.microsoft.com/office/powerpoint/2010/main" val="2266096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pPr lvl="1"/>
            <a:r>
              <a:rPr lang="en-US" sz="3200" dirty="0">
                <a:latin typeface="+mj-lt"/>
              </a:rPr>
              <a:t>Production Go Live Scheduled for Aug 19th</a:t>
            </a: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
        <p:nvSpPr>
          <p:cNvPr id="12" name="TextBox 11"/>
          <p:cNvSpPr txBox="1"/>
          <p:nvPr/>
        </p:nvSpPr>
        <p:spPr>
          <a:xfrm>
            <a:off x="381000" y="914400"/>
            <a:ext cx="8153400" cy="4324261"/>
          </a:xfrm>
          <a:prstGeom prst="rect">
            <a:avLst/>
          </a:prstGeom>
          <a:noFill/>
        </p:spPr>
        <p:txBody>
          <a:bodyPr wrap="square" rtlCol="0">
            <a:spAutoFit/>
          </a:bodyPr>
          <a:lstStyle/>
          <a:p>
            <a:pPr marL="285750" lvl="1" indent="-285750">
              <a:spcAft>
                <a:spcPts val="600"/>
              </a:spcAft>
              <a:buFont typeface="Arial" panose="020B0604020202020204" pitchFamily="34" charset="0"/>
              <a:buChar char="•"/>
            </a:pPr>
            <a:r>
              <a:rPr lang="en-US" sz="2000" dirty="0"/>
              <a:t>REC System disabled morning of August 19</a:t>
            </a:r>
            <a:r>
              <a:rPr lang="en-US" sz="2000" baseline="30000" dirty="0"/>
              <a:t>th</a:t>
            </a:r>
            <a:endParaRPr lang="en-US" sz="2000" dirty="0"/>
          </a:p>
          <a:p>
            <a:pPr marL="742950" lvl="2" indent="-285750">
              <a:spcAft>
                <a:spcPts val="600"/>
              </a:spcAft>
              <a:buFont typeface="Arial" panose="020B0604020202020204" pitchFamily="34" charset="0"/>
              <a:buChar char="•"/>
            </a:pPr>
            <a:r>
              <a:rPr lang="en-US" sz="2000" dirty="0"/>
              <a:t>No access to the system till the new system is brought up around noontime</a:t>
            </a:r>
          </a:p>
          <a:p>
            <a:pPr marL="742950" lvl="2" indent="-285750">
              <a:spcAft>
                <a:spcPts val="600"/>
              </a:spcAft>
              <a:buFont typeface="Arial" panose="020B0604020202020204" pitchFamily="34" charset="0"/>
              <a:buChar char="•"/>
            </a:pPr>
            <a:r>
              <a:rPr lang="en-US" sz="2000" dirty="0"/>
              <a:t>Updates to REC Program URL on the ERCOT website</a:t>
            </a:r>
          </a:p>
          <a:p>
            <a:pPr marL="742950" lvl="2" indent="-285750">
              <a:spcAft>
                <a:spcPts val="600"/>
              </a:spcAft>
              <a:buFont typeface="Arial" panose="020B0604020202020204" pitchFamily="34" charset="0"/>
              <a:buChar char="•"/>
            </a:pPr>
            <a:r>
              <a:rPr lang="en-US" sz="2000" dirty="0"/>
              <a:t>Migration of code, data and users to the new application</a:t>
            </a:r>
          </a:p>
          <a:p>
            <a:pPr marL="285750" lvl="1" indent="-285750">
              <a:spcAft>
                <a:spcPts val="600"/>
              </a:spcAft>
              <a:buFont typeface="Arial" panose="020B0604020202020204" pitchFamily="34" charset="0"/>
              <a:buChar char="•"/>
            </a:pPr>
            <a:r>
              <a:rPr lang="en-US" sz="2000" dirty="0"/>
              <a:t>Accounts where mapping has been provided and migrated</a:t>
            </a:r>
          </a:p>
          <a:p>
            <a:pPr marL="742950" lvl="2" indent="-285750">
              <a:spcAft>
                <a:spcPts val="600"/>
              </a:spcAft>
              <a:buFont typeface="Arial" panose="020B0604020202020204" pitchFamily="34" charset="0"/>
              <a:buChar char="•"/>
            </a:pPr>
            <a:r>
              <a:rPr lang="en-US" sz="2000" dirty="0"/>
              <a:t>Emails initiated for users to gain access to Auth0 </a:t>
            </a:r>
          </a:p>
          <a:p>
            <a:pPr marL="1200150" lvl="3" indent="-285750">
              <a:spcAft>
                <a:spcPts val="600"/>
              </a:spcAft>
              <a:buFont typeface="Arial" panose="020B0604020202020204" pitchFamily="34" charset="0"/>
              <a:buChar char="•"/>
            </a:pPr>
            <a:r>
              <a:rPr lang="en-US" dirty="0"/>
              <a:t>Users to follow email instructions to establish an Auth0 account &amp; access their REC Account(s)</a:t>
            </a:r>
          </a:p>
          <a:p>
            <a:pPr marL="1657350" lvl="4" indent="-285750">
              <a:spcAft>
                <a:spcPts val="600"/>
              </a:spcAft>
              <a:buFont typeface="Arial" panose="020B0604020202020204" pitchFamily="34" charset="0"/>
              <a:buChar char="•"/>
            </a:pPr>
            <a:r>
              <a:rPr lang="en-US" dirty="0"/>
              <a:t>Links have a shelf life of 5 days </a:t>
            </a:r>
          </a:p>
          <a:p>
            <a:pPr marL="1200150" lvl="3" indent="-285750">
              <a:spcAft>
                <a:spcPts val="600"/>
              </a:spcAft>
              <a:buFont typeface="Arial" panose="020B0604020202020204" pitchFamily="34" charset="0"/>
              <a:buChar char="•"/>
            </a:pPr>
            <a:r>
              <a:rPr lang="en-US" dirty="0"/>
              <a:t>Must use the email that the link was sent to for resetting password</a:t>
            </a:r>
          </a:p>
          <a:p>
            <a:pPr marL="1200150" lvl="3" indent="-285750">
              <a:spcAft>
                <a:spcPts val="600"/>
              </a:spcAft>
              <a:buFont typeface="Arial" panose="020B0604020202020204" pitchFamily="34" charset="0"/>
              <a:buChar char="•"/>
            </a:pPr>
            <a:r>
              <a:rPr lang="en-US" dirty="0"/>
              <a:t>Cell phone number for receiving text message required </a:t>
            </a:r>
          </a:p>
        </p:txBody>
      </p:sp>
    </p:spTree>
    <p:extLst>
      <p:ext uri="{BB962C8B-B14F-4D97-AF65-F5344CB8AC3E}">
        <p14:creationId xmlns:p14="http://schemas.microsoft.com/office/powerpoint/2010/main" val="2173731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pPr lvl="1"/>
            <a:r>
              <a:rPr lang="en-US" sz="3200" dirty="0">
                <a:latin typeface="+mj-lt"/>
              </a:rPr>
              <a:t>Production Go Live Scheduled for Aug 19th</a:t>
            </a: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
        <p:nvSpPr>
          <p:cNvPr id="12" name="TextBox 11"/>
          <p:cNvSpPr txBox="1"/>
          <p:nvPr/>
        </p:nvSpPr>
        <p:spPr>
          <a:xfrm>
            <a:off x="381000" y="914400"/>
            <a:ext cx="8153400" cy="3170099"/>
          </a:xfrm>
          <a:prstGeom prst="rect">
            <a:avLst/>
          </a:prstGeom>
          <a:noFill/>
        </p:spPr>
        <p:txBody>
          <a:bodyPr wrap="square" rtlCol="0">
            <a:spAutoFit/>
          </a:bodyPr>
          <a:lstStyle/>
          <a:p>
            <a:pPr marL="285750" lvl="1" indent="-285750">
              <a:spcAft>
                <a:spcPts val="600"/>
              </a:spcAft>
              <a:buFont typeface="Arial" panose="020B0604020202020204" pitchFamily="34" charset="0"/>
              <a:buChar char="•"/>
            </a:pPr>
            <a:r>
              <a:rPr lang="en-US" sz="2000" dirty="0"/>
              <a:t>Accounts where link expires prior to user accessing Auth0 </a:t>
            </a:r>
          </a:p>
          <a:p>
            <a:pPr marL="742950" lvl="2" indent="-285750">
              <a:spcAft>
                <a:spcPts val="600"/>
              </a:spcAft>
              <a:buFont typeface="Arial" panose="020B0604020202020204" pitchFamily="34" charset="0"/>
              <a:buChar char="•"/>
            </a:pPr>
            <a:r>
              <a:rPr lang="en-US" sz="2000" dirty="0"/>
              <a:t>Initiate the login process from the REC site homepage login link</a:t>
            </a:r>
          </a:p>
          <a:p>
            <a:pPr marL="1200150" lvl="3" indent="-285750">
              <a:spcAft>
                <a:spcPts val="600"/>
              </a:spcAft>
              <a:buFont typeface="Arial" panose="020B0604020202020204" pitchFamily="34" charset="0"/>
              <a:buChar char="•"/>
            </a:pPr>
            <a:r>
              <a:rPr lang="en-US" dirty="0"/>
              <a:t>REC application link is on the ERCOT web site</a:t>
            </a:r>
          </a:p>
          <a:p>
            <a:pPr marL="742950" lvl="2" indent="-285750">
              <a:spcAft>
                <a:spcPts val="600"/>
              </a:spcAft>
              <a:buFont typeface="Arial" panose="020B0604020202020204" pitchFamily="34" charset="0"/>
              <a:buChar char="•"/>
            </a:pPr>
            <a:r>
              <a:rPr lang="en-US" sz="2000" dirty="0"/>
              <a:t>Use the ‘Don't remember your password?’ link from the Auth0 login screen to reset your password.  </a:t>
            </a:r>
            <a:endParaRPr lang="en-US" sz="2000" b="1" u="sng" dirty="0"/>
          </a:p>
          <a:p>
            <a:pPr marL="1200150" lvl="3" indent="-285750">
              <a:spcAft>
                <a:spcPts val="600"/>
              </a:spcAft>
              <a:buFont typeface="Arial" panose="020B0604020202020204" pitchFamily="34" charset="0"/>
              <a:buChar char="•"/>
            </a:pPr>
            <a:r>
              <a:rPr lang="en-US" dirty="0"/>
              <a:t>Users to follow email instructions to establish an Auth0 account &amp; access their REC Account(s) </a:t>
            </a:r>
          </a:p>
          <a:p>
            <a:pPr marL="1200150" lvl="3" indent="-285750">
              <a:spcAft>
                <a:spcPts val="600"/>
              </a:spcAft>
              <a:buFont typeface="Arial" panose="020B0604020202020204" pitchFamily="34" charset="0"/>
              <a:buChar char="•"/>
            </a:pPr>
            <a:r>
              <a:rPr lang="en-US" dirty="0"/>
              <a:t>Must use the email that the link was sent to for resetting password</a:t>
            </a:r>
          </a:p>
          <a:p>
            <a:pPr marL="1200150" lvl="3" indent="-285750">
              <a:spcAft>
                <a:spcPts val="600"/>
              </a:spcAft>
              <a:buFont typeface="Arial" panose="020B0604020202020204" pitchFamily="34" charset="0"/>
              <a:buChar char="•"/>
            </a:pPr>
            <a:r>
              <a:rPr lang="en-US" dirty="0"/>
              <a:t>Cell phone number for receiving text message required </a:t>
            </a:r>
          </a:p>
        </p:txBody>
      </p:sp>
    </p:spTree>
    <p:extLst>
      <p:ext uri="{BB962C8B-B14F-4D97-AF65-F5344CB8AC3E}">
        <p14:creationId xmlns:p14="http://schemas.microsoft.com/office/powerpoint/2010/main" val="2662773385"/>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c34af464-7aa1-4edd-9be4-83dffc1cb926"/>
    <ds:schemaRef ds:uri="http://purl.org/dc/term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8903</TotalTime>
  <Words>1304</Words>
  <Application>Microsoft Office PowerPoint</Application>
  <PresentationFormat>On-screen Show (4:3)</PresentationFormat>
  <Paragraphs>144</Paragraphs>
  <Slides>16</Slides>
  <Notes>15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16</vt:i4>
      </vt:variant>
    </vt:vector>
  </HeadingPairs>
  <TitlesOfParts>
    <vt:vector size="22" baseType="lpstr">
      <vt:lpstr>Arial</vt:lpstr>
      <vt:lpstr>Calibri</vt:lpstr>
      <vt:lpstr>Symbol</vt:lpstr>
      <vt:lpstr>TradeGothic LT</vt:lpstr>
      <vt:lpstr>1_Custom Design</vt:lpstr>
      <vt:lpstr>Office Theme</vt:lpstr>
      <vt:lpstr>PowerPoint Presentation</vt:lpstr>
      <vt:lpstr>Market Facing I-test</vt:lpstr>
      <vt:lpstr>Market Facing I-test - what we learned</vt:lpstr>
      <vt:lpstr>Market Facing I-test - what we learned </vt:lpstr>
      <vt:lpstr>Market Facing I-test - what we learned </vt:lpstr>
      <vt:lpstr>Market Facing I-test - what we learned </vt:lpstr>
      <vt:lpstr>Market Facing I-test - what we learned </vt:lpstr>
      <vt:lpstr>Production Go Live Scheduled for Aug 19th</vt:lpstr>
      <vt:lpstr>Production Go Live Scheduled for Aug 19th</vt:lpstr>
      <vt:lpstr>Production Go Live Scheduled for Aug 19th</vt:lpstr>
      <vt:lpstr>Changing REC Account Admin Prior to Go Live </vt:lpstr>
      <vt:lpstr>Adding New Users Prior to Go Live </vt:lpstr>
      <vt:lpstr>PowerPoint Presentation</vt:lpstr>
      <vt:lpstr>Appendix</vt:lpstr>
      <vt:lpstr>Allow insecure content for image loading </vt:lpstr>
      <vt:lpstr>Allow insecure content for image loading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Tucker, Donald</cp:lastModifiedBy>
  <cp:revision>399</cp:revision>
  <cp:lastPrinted>2016-01-21T20:53:15Z</cp:lastPrinted>
  <dcterms:created xsi:type="dcterms:W3CDTF">2016-01-21T15:20:31Z</dcterms:created>
  <dcterms:modified xsi:type="dcterms:W3CDTF">2021-07-27T18:53:43Z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