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2"/>
    <p:sldMasterId id="2147484339" r:id="rId3"/>
  </p:sldMasterIdLst>
  <p:notesMasterIdLst>
    <p:notesMasterId r:id="rId11"/>
  </p:notesMasterIdLst>
  <p:handoutMasterIdLst>
    <p:handoutMasterId r:id="rId12"/>
  </p:handoutMasterIdLst>
  <p:sldIdLst>
    <p:sldId id="256" r:id="rId4"/>
    <p:sldId id="297" r:id="rId5"/>
    <p:sldId id="302" r:id="rId6"/>
    <p:sldId id="296" r:id="rId7"/>
    <p:sldId id="281" r:id="rId8"/>
    <p:sldId id="303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4" autoAdjust="0"/>
    <p:restoredTop sz="86855" autoAdjust="0"/>
  </p:normalViewPr>
  <p:slideViewPr>
    <p:cSldViewPr>
      <p:cViewPr varScale="1">
        <p:scale>
          <a:sx n="103" d="100"/>
          <a:sy n="103" d="100"/>
        </p:scale>
        <p:origin x="151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7/22/2021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7/22/2021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01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9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95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22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July 28, 2021</a:t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Jim Lee</a:t>
            </a:r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TAC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000999" cy="44196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RMGRR165, Modify ERCOT Pre-Launch Responsibilities in a Mass transition</a:t>
            </a:r>
          </a:p>
          <a:p>
            <a:endParaRPr lang="en-US" sz="900" dirty="0"/>
          </a:p>
          <a:p>
            <a:pPr marL="841248" lvl="1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Allows ERCOT discretion in scheduling and conducting a Mass Transition project coordination call (e.g. mass transition with only VREPs).</a:t>
            </a:r>
          </a:p>
          <a:p>
            <a:pPr marL="841248" lvl="1" indent="-457200">
              <a:buFont typeface="Wingdings" panose="05000000000000000000" pitchFamily="2" charset="2"/>
              <a:buChar char="Ø"/>
            </a:pPr>
            <a:endParaRPr lang="en-US" sz="800" dirty="0"/>
          </a:p>
          <a:p>
            <a:pPr marL="841248" lvl="1" indent="-457200">
              <a:buFont typeface="Wingdings" panose="05000000000000000000" pitchFamily="2" charset="2"/>
              <a:buChar char="Ø"/>
            </a:pPr>
            <a:r>
              <a:rPr lang="en-US" sz="2000" dirty="0"/>
              <a:t>Language modifications </a:t>
            </a:r>
            <a:r>
              <a:rPr lang="en-US" sz="2000" dirty="0">
                <a:solidFill>
                  <a:schemeClr val="tx1"/>
                </a:solidFill>
              </a:rPr>
              <a:t>to include OPUC on initial ERCOT Mass Transition market notices; addresses Emergency Condition Issue #21</a:t>
            </a:r>
            <a:r>
              <a:rPr lang="en-US" sz="2000" dirty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629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8" y="457200"/>
            <a:ext cx="7391401" cy="1219199"/>
          </a:xfrm>
        </p:spPr>
        <p:txBody>
          <a:bodyPr anchor="ctr">
            <a:normAutofit/>
          </a:bodyPr>
          <a:lstStyle/>
          <a:p>
            <a:r>
              <a:rPr lang="en-US" sz="3600" dirty="0"/>
              <a:t>July 13</a:t>
            </a:r>
            <a:r>
              <a:rPr lang="en-US" sz="3600" baseline="30000" dirty="0"/>
              <a:t>th</a:t>
            </a:r>
            <a:r>
              <a:rPr lang="en-US" sz="3600" dirty="0"/>
              <a:t> Meeting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000999" cy="4419600"/>
          </a:xfrm>
        </p:spPr>
        <p:txBody>
          <a:bodyPr>
            <a:normAutofit/>
          </a:bodyPr>
          <a:lstStyle/>
          <a:p>
            <a:r>
              <a:rPr lang="en-US" sz="2400" u="sng" dirty="0"/>
              <a:t>RMS Voting Items: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Endorsed to TAC: RMGRR165, Modify ERCOT Pre-Launch Responsibilities in a Mass transition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Tabled for 1 month: RMGRR166, Create Switch Hold Repository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Recommended approval: RMGRR167, Switch Hold Removal Documentation Clarification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400" dirty="0"/>
              <a:t>Endorsed URGENT status &amp; ERCOT comments: SCR815, MarkeTrak Administrative Enhancements</a:t>
            </a:r>
          </a:p>
          <a:p>
            <a:pPr marL="841248" lvl="1" indent="-457200">
              <a:buFont typeface="Wingdings" panose="05000000000000000000" pitchFamily="2" charset="2"/>
              <a:buChar char="ü"/>
            </a:pPr>
            <a:endParaRPr lang="en-US" sz="2100" dirty="0"/>
          </a:p>
          <a:p>
            <a:pPr lvl="1" indent="0">
              <a:buNone/>
            </a:pPr>
            <a:endParaRPr lang="en-US" sz="2200" dirty="0"/>
          </a:p>
          <a:p>
            <a:pPr marL="1389888" lvl="4" indent="-45720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01168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3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634" y="1828800"/>
            <a:ext cx="8229600" cy="4419600"/>
          </a:xfrm>
        </p:spPr>
        <p:txBody>
          <a:bodyPr>
            <a:normAutofit fontScale="92500" lnSpcReduction="20000"/>
          </a:bodyPr>
          <a:lstStyle/>
          <a:p>
            <a:r>
              <a:rPr lang="en-US" sz="2400" u="sng" dirty="0">
                <a:solidFill>
                  <a:srgbClr val="FFC000"/>
                </a:solidFill>
              </a:rPr>
              <a:t>TDTMS (TX Data Transport &amp; MarkeTrak Systems):</a:t>
            </a:r>
            <a:r>
              <a:rPr lang="en-US" dirty="0">
                <a:solidFill>
                  <a:srgbClr val="FFC000"/>
                </a:solidFill>
              </a:rPr>
              <a:t> </a:t>
            </a:r>
          </a:p>
          <a:p>
            <a:pPr marL="282575" indent="-282575">
              <a:buFont typeface="Wingdings" panose="05000000000000000000" pitchFamily="2" charset="2"/>
              <a:buChar char="Ø"/>
            </a:pPr>
            <a:r>
              <a:rPr lang="en-US" sz="2400" dirty="0"/>
              <a:t>MarkeTrak tool will receive “tech refresh” in 2021. Attempts to coordinate implementation of SCR815 in parallel with ERCOT tech refresh timeline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Collaborative effort with TXSET to submit additional SCR for future MarkeTrak Validation enhancements that will align with TXSET 5.0 release (2023-2024)</a:t>
            </a:r>
          </a:p>
          <a:p>
            <a:r>
              <a:rPr lang="en-US" sz="2400" u="sng" dirty="0">
                <a:solidFill>
                  <a:srgbClr val="FFC000"/>
                </a:solidFill>
              </a:rPr>
              <a:t/>
            </a:r>
            <a:br>
              <a:rPr lang="en-US" sz="2400" u="sng" dirty="0">
                <a:solidFill>
                  <a:srgbClr val="FFC000"/>
                </a:solidFill>
              </a:rPr>
            </a:br>
            <a:r>
              <a:rPr lang="en-US" sz="2400" u="sng" dirty="0">
                <a:solidFill>
                  <a:srgbClr val="FFC000"/>
                </a:solidFill>
              </a:rPr>
              <a:t>TXSET</a:t>
            </a:r>
            <a:endParaRPr lang="en-US" sz="2000" u="sng" dirty="0">
              <a:solidFill>
                <a:srgbClr val="FFC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Change Controls approved on 7/21 relative to IAS Enhancements, Reject Enhancements, and CSA Start/Stop Enhancements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Reviewed RMGRR to address Solution to Stacking issue identified from Mass Transition events </a:t>
            </a:r>
            <a:r>
              <a:rPr lang="en-US" sz="2400" dirty="0">
                <a:solidFill>
                  <a:schemeClr val="tx1"/>
                </a:solidFill>
              </a:rPr>
              <a:t>resulting from </a:t>
            </a:r>
            <a:r>
              <a:rPr lang="en-US" sz="2400" dirty="0"/>
              <a:t>Winter Storm Uri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609601"/>
            <a:ext cx="7543800" cy="931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352705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Profiling Working Group (PWG):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Preparation for Feb 2022 implementation of LPGRR068, Add BUSLRG and BUSLRGDG Profile Types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000" dirty="0"/>
              <a:t>Planning began for AMS/IDR Workshop – tentatively Oct 2021</a:t>
            </a:r>
          </a:p>
          <a:p>
            <a:pPr lvl="2" indent="0" fontAlgn="t">
              <a:buNone/>
            </a:pPr>
            <a:endParaRPr lang="en-US" sz="800" dirty="0"/>
          </a:p>
          <a:p>
            <a:pPr lvl="2" indent="0" fontAlgn="t">
              <a:buNone/>
            </a:pPr>
            <a:r>
              <a:rPr lang="en-US" sz="1800" dirty="0"/>
              <a:t>Proposed topics:</a:t>
            </a:r>
          </a:p>
          <a:p>
            <a:pPr marL="852678" lvl="2" indent="-285750" fontAlgn="t"/>
            <a:r>
              <a:rPr lang="en-US" sz="1800" dirty="0"/>
              <a:t>Overview of AMS/IDR Transition Matrix</a:t>
            </a:r>
          </a:p>
          <a:p>
            <a:pPr marL="852678" lvl="2" indent="-285750" fontAlgn="t"/>
            <a:r>
              <a:rPr lang="en-US" sz="1800" dirty="0"/>
              <a:t>TDSP Transition Planning</a:t>
            </a:r>
          </a:p>
          <a:p>
            <a:pPr marL="852678" lvl="2" indent="-285750" fontAlgn="t"/>
            <a:r>
              <a:rPr lang="en-US" sz="1800" dirty="0"/>
              <a:t>Interval Data accessibility</a:t>
            </a:r>
          </a:p>
          <a:p>
            <a:pPr marL="852678" lvl="2" indent="-285750" fontAlgn="t"/>
            <a:r>
              <a:rPr lang="en-US" sz="1800" dirty="0"/>
              <a:t>Market Participant Readiness (ERCOT, SMT, TDSPs, REPs)</a:t>
            </a:r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8283"/>
            <a:ext cx="8229600" cy="4363917"/>
          </a:xfrm>
        </p:spPr>
        <p:txBody>
          <a:bodyPr>
            <a:normAutofit/>
          </a:bodyPr>
          <a:lstStyle/>
          <a:p>
            <a:pPr fontAlgn="t"/>
            <a:r>
              <a:rPr lang="en-US" sz="2400" u="sng" dirty="0">
                <a:solidFill>
                  <a:srgbClr val="FFC000"/>
                </a:solidFill>
              </a:rPr>
              <a:t>Retail Market Training Task Force (RMTTF):</a:t>
            </a:r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  <a:p>
            <a:pPr fontAlgn="t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609601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RMS WG/TF Updates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195493"/>
              </p:ext>
            </p:extLst>
          </p:nvPr>
        </p:nvGraphicFramePr>
        <p:xfrm>
          <a:off x="821473" y="2438400"/>
          <a:ext cx="5731727" cy="1970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485">
                  <a:extLst>
                    <a:ext uri="{9D8B030D-6E8A-4147-A177-3AD203B41FA5}">
                      <a16:colId xmlns:a16="http://schemas.microsoft.com/office/drawing/2014/main" val="3736310409"/>
                    </a:ext>
                  </a:extLst>
                </a:gridCol>
                <a:gridCol w="3102242">
                  <a:extLst>
                    <a:ext uri="{9D8B030D-6E8A-4147-A177-3AD203B41FA5}">
                      <a16:colId xmlns:a16="http://schemas.microsoft.com/office/drawing/2014/main" val="1990556089"/>
                    </a:ext>
                  </a:extLst>
                </a:gridCol>
              </a:tblGrid>
              <a:tr h="297527">
                <a:tc>
                  <a:txBody>
                    <a:bodyPr/>
                    <a:lstStyle/>
                    <a:p>
                      <a:r>
                        <a:rPr lang="en-US" sz="1600" dirty="0"/>
                        <a:t>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 &amp;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4002972"/>
                  </a:ext>
                </a:extLst>
              </a:tr>
              <a:tr h="408824">
                <a:tc>
                  <a:txBody>
                    <a:bodyPr/>
                    <a:lstStyle/>
                    <a:p>
                      <a:r>
                        <a:rPr lang="en-US" sz="1600" dirty="0"/>
                        <a:t>Retail 101 (WebEx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Thur</a:t>
                      </a:r>
                      <a:r>
                        <a:rPr lang="en-US" sz="1600" dirty="0"/>
                        <a:t>, Sept 30 @ 8:30am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537880"/>
                  </a:ext>
                </a:extLst>
              </a:tr>
              <a:tr h="408824">
                <a:tc>
                  <a:txBody>
                    <a:bodyPr/>
                    <a:lstStyle/>
                    <a:p>
                      <a:r>
                        <a:rPr lang="en-US" sz="1600" dirty="0"/>
                        <a:t>MarkeTrak Pt 1 (WebEx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Wed, Oct 6 @ 8:30am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04949"/>
                  </a:ext>
                </a:extLst>
              </a:tr>
              <a:tr h="408824">
                <a:tc>
                  <a:txBody>
                    <a:bodyPr/>
                    <a:lstStyle/>
                    <a:p>
                      <a:r>
                        <a:rPr lang="en-US" sz="1600" dirty="0"/>
                        <a:t>MarkeTrak Pt 2 (WebEx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Thur</a:t>
                      </a:r>
                      <a:r>
                        <a:rPr lang="en-US" sz="1600" dirty="0"/>
                        <a:t>,</a:t>
                      </a:r>
                      <a:r>
                        <a:rPr lang="en-US" sz="1600" baseline="0" dirty="0"/>
                        <a:t> Oct 7 @ 8:30am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306818"/>
                  </a:ext>
                </a:extLst>
              </a:tr>
              <a:tr h="408824">
                <a:tc>
                  <a:txBody>
                    <a:bodyPr/>
                    <a:lstStyle/>
                    <a:p>
                      <a:r>
                        <a:rPr lang="en-US" sz="1600" dirty="0"/>
                        <a:t>Texas SET (format</a:t>
                      </a:r>
                      <a:r>
                        <a:rPr lang="en-US" sz="1600" baseline="0" dirty="0"/>
                        <a:t> TBD)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 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47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756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5441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August 3, 2021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c5f8eb12-5b27-439d-aaa6-3402af626fa3" value=""/>
</sisl>
</file>

<file path=customXml/itemProps1.xml><?xml version="1.0" encoding="utf-8"?>
<ds:datastoreItem xmlns:ds="http://schemas.openxmlformats.org/officeDocument/2006/customXml" ds:itemID="{B01B838B-465A-43C8-AC2A-78A03061D80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361</Words>
  <Application>Microsoft Office PowerPoint</Application>
  <PresentationFormat>On-screen Show (4:3)</PresentationFormat>
  <Paragraphs>70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Wingdings</vt:lpstr>
      <vt:lpstr>Retrospect</vt:lpstr>
      <vt:lpstr>Custom Design</vt:lpstr>
      <vt:lpstr>July 28, 2021 RMS Update to TAC</vt:lpstr>
      <vt:lpstr>TAC Voting Items</vt:lpstr>
      <vt:lpstr>July 13th Meeting Highlights</vt:lpstr>
      <vt:lpstr>PowerPoint Presentation</vt:lpstr>
      <vt:lpstr>PowerPoint Presentation</vt:lpstr>
      <vt:lpstr>PowerPoint Presentation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2020-03-06T14:03:31Z</dcterms:created>
  <dcterms:modified xsi:type="dcterms:W3CDTF">2021-07-22T15:25:04Z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91c5e66e-451b-407e-96e6-6a377931453e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uid="c5f8eb12-5b27-439d-aaa6-3402af626fa3" value="" /&gt;&lt;/sisl&gt;</vt:lpwstr>
  </property>
  <property fmtid="{D5CDD505-2E9C-101B-9397-08002B2CF9AE}" pid="6" name="bjDocumentSecurityLabel">
    <vt:lpwstr>AEP Public</vt:lpwstr>
  </property>
</Properties>
</file>