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8"/>
  </p:notesMasterIdLst>
  <p:sldIdLst>
    <p:sldId id="256" r:id="rId2"/>
    <p:sldId id="261" r:id="rId3"/>
    <p:sldId id="266" r:id="rId4"/>
    <p:sldId id="267" r:id="rId5"/>
    <p:sldId id="269" r:id="rId6"/>
    <p:sldId id="27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7663" autoAdjust="0"/>
  </p:normalViewPr>
  <p:slideViewPr>
    <p:cSldViewPr snapToGrid="0">
      <p:cViewPr varScale="1">
        <p:scale>
          <a:sx n="100" d="100"/>
          <a:sy n="100" d="100"/>
        </p:scale>
        <p:origin x="9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B74837-C864-432D-A960-7D9423B8E61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427636-B576-4DB8-89C0-CC6B501661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5250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development of corrective action plans for supplemental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27636-B576-4DB8-89C0-CC6B501661F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14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development of corrective action plans for supplemental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27636-B576-4DB8-89C0-CC6B501661F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10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development of corrective action plans for supplemental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27636-B576-4DB8-89C0-CC6B501661F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067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Standard requires building the cases every 5 years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427636-B576-4DB8-89C0-CC6B501661F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25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968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092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507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5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95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616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1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46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96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57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36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74BC17-0311-4E14-AB74-38F197F7B0BB}" type="datetimeFigureOut">
              <a:rPr lang="en-US" smtClean="0"/>
              <a:t>7/21/2021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3BB4D6-5A33-4F62-8544-58599AB0BA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077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463EB0A-3D7C-4AA5-BFA5-8EE5B4BA5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651" y="1122363"/>
            <a:ext cx="11034695" cy="3174690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PGDTF July Presentation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45AD00-F967-454D-A4B2-39ABA5C88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BC5B79-B912-427C-8219-E3E50943F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9360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ROS Update	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Working group to develop GIC model presented at the July ROS meeting</a:t>
            </a:r>
          </a:p>
          <a:p>
            <a:r>
              <a:rPr lang="en-US" sz="2200" dirty="0"/>
              <a:t>SSWG will discuss possibility of lessening their workload during their July meeting</a:t>
            </a:r>
          </a:p>
          <a:p>
            <a:r>
              <a:rPr lang="en-US" sz="2200" dirty="0"/>
              <a:t>Topic will be tabled for one more month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67689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Implementation Plan to meet TPL-007-4 Requirements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90863"/>
            <a:ext cx="10744200" cy="50813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196" name="Freeform 3">
            <a:extLst>
              <a:ext uri="{FF2B5EF4-FFF2-40B4-BE49-F238E27FC236}">
                <a16:creationId xmlns:a16="http://schemas.microsoft.com/office/drawing/2014/main" id="{EE58013C-9818-46EC-9DCA-426FD839FCF6}"/>
              </a:ext>
            </a:extLst>
          </p:cNvPr>
          <p:cNvSpPr/>
          <p:nvPr/>
        </p:nvSpPr>
        <p:spPr>
          <a:xfrm>
            <a:off x="2851735" y="1107302"/>
            <a:ext cx="1325238" cy="728619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b" anchorCtr="0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R12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Process to obtain GIC Monitor data </a:t>
            </a:r>
          </a:p>
        </p:txBody>
      </p:sp>
      <p:sp>
        <p:nvSpPr>
          <p:cNvPr id="197" name="Freeform 4">
            <a:extLst>
              <a:ext uri="{FF2B5EF4-FFF2-40B4-BE49-F238E27FC236}">
                <a16:creationId xmlns:a16="http://schemas.microsoft.com/office/drawing/2014/main" id="{C9E65276-4908-4378-9D26-CBBD0C60D661}"/>
              </a:ext>
            </a:extLst>
          </p:cNvPr>
          <p:cNvSpPr/>
          <p:nvPr/>
        </p:nvSpPr>
        <p:spPr>
          <a:xfrm>
            <a:off x="3227039" y="4411935"/>
            <a:ext cx="1307148" cy="1136282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R6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Perform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benchmark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Impact Thermal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Assessment for Transformers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Experiencing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≥75 A GIC    </a:t>
            </a:r>
          </a:p>
        </p:txBody>
      </p:sp>
      <p:sp>
        <p:nvSpPr>
          <p:cNvPr id="198" name="Notched Right Arrow 5">
            <a:extLst>
              <a:ext uri="{FF2B5EF4-FFF2-40B4-BE49-F238E27FC236}">
                <a16:creationId xmlns:a16="http://schemas.microsoft.com/office/drawing/2014/main" id="{7B42481A-0447-445B-AE0B-35A261F290C1}"/>
              </a:ext>
            </a:extLst>
          </p:cNvPr>
          <p:cNvSpPr/>
          <p:nvPr/>
        </p:nvSpPr>
        <p:spPr>
          <a:xfrm>
            <a:off x="116506" y="2777914"/>
            <a:ext cx="8991600" cy="1849120"/>
          </a:xfrm>
          <a:prstGeom prst="notchedRightArrow">
            <a:avLst/>
          </a:prstGeom>
          <a:solidFill>
            <a:srgbClr val="204C81">
              <a:tint val="40000"/>
              <a:hueOff val="0"/>
              <a:satOff val="0"/>
              <a:lumOff val="0"/>
              <a:alphaOff val="0"/>
            </a:srgbClr>
          </a:solidFill>
          <a:ln>
            <a:noFill/>
          </a:ln>
          <a:effectLst/>
        </p:spPr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 </a:t>
            </a:r>
            <a:endParaRPr kumimoji="0" lang="en-US" sz="1200" b="1" i="0" u="sng" strike="noStrike" kern="0" cap="none" spc="0" normalizeH="0" baseline="0" noProof="0" dirty="0">
              <a:ln>
                <a:noFill/>
              </a:ln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99" name="Freeform 9">
            <a:extLst>
              <a:ext uri="{FF2B5EF4-FFF2-40B4-BE49-F238E27FC236}">
                <a16:creationId xmlns:a16="http://schemas.microsoft.com/office/drawing/2014/main" id="{F7BC0D91-7699-4AAC-AF53-44E99C708507}"/>
              </a:ext>
            </a:extLst>
          </p:cNvPr>
          <p:cNvSpPr/>
          <p:nvPr/>
        </p:nvSpPr>
        <p:spPr>
          <a:xfrm>
            <a:off x="139303" y="1150484"/>
            <a:ext cx="1153135" cy="592151"/>
          </a:xfrm>
          <a:custGeom>
            <a:avLst/>
            <a:gdLst>
              <a:gd name="connsiteX0" fmla="*/ 0 w 1125029"/>
              <a:gd name="connsiteY0" fmla="*/ 0 h 1849120"/>
              <a:gd name="connsiteX1" fmla="*/ 1125029 w 1125029"/>
              <a:gd name="connsiteY1" fmla="*/ 0 h 1849120"/>
              <a:gd name="connsiteX2" fmla="*/ 1125029 w 1125029"/>
              <a:gd name="connsiteY2" fmla="*/ 1849120 h 1849120"/>
              <a:gd name="connsiteX3" fmla="*/ 0 w 1125029"/>
              <a:gd name="connsiteY3" fmla="*/ 1849120 h 1849120"/>
              <a:gd name="connsiteX4" fmla="*/ 0 w 1125029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029" h="1849120">
                <a:moveTo>
                  <a:pt x="0" y="0"/>
                </a:moveTo>
                <a:lnTo>
                  <a:pt x="1125029" y="0"/>
                </a:lnTo>
                <a:lnTo>
                  <a:pt x="1125029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0">
            <a:noAutofit/>
          </a:bodyPr>
          <a:lstStyle/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R1</a:t>
            </a:r>
          </a:p>
          <a:p>
            <a:pPr marL="0" marR="0" lvl="0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Identify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Individual and Joint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Responsibilities</a:t>
            </a:r>
          </a:p>
        </p:txBody>
      </p:sp>
      <p:sp>
        <p:nvSpPr>
          <p:cNvPr id="200" name="Freeform 11">
            <a:extLst>
              <a:ext uri="{FF2B5EF4-FFF2-40B4-BE49-F238E27FC236}">
                <a16:creationId xmlns:a16="http://schemas.microsoft.com/office/drawing/2014/main" id="{767F29CB-0D31-47F8-A967-CD6B515189D8}"/>
              </a:ext>
            </a:extLst>
          </p:cNvPr>
          <p:cNvSpPr/>
          <p:nvPr/>
        </p:nvSpPr>
        <p:spPr>
          <a:xfrm>
            <a:off x="1344353" y="1131773"/>
            <a:ext cx="1226764" cy="693403"/>
          </a:xfrm>
          <a:custGeom>
            <a:avLst/>
            <a:gdLst>
              <a:gd name="connsiteX0" fmla="*/ 0 w 923916"/>
              <a:gd name="connsiteY0" fmla="*/ 0 h 1849120"/>
              <a:gd name="connsiteX1" fmla="*/ 923916 w 923916"/>
              <a:gd name="connsiteY1" fmla="*/ 0 h 1849120"/>
              <a:gd name="connsiteX2" fmla="*/ 923916 w 923916"/>
              <a:gd name="connsiteY2" fmla="*/ 1849120 h 1849120"/>
              <a:gd name="connsiteX3" fmla="*/ 0 w 923916"/>
              <a:gd name="connsiteY3" fmla="*/ 1849120 h 1849120"/>
              <a:gd name="connsiteX4" fmla="*/ 0 w 92391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3916" h="1849120">
                <a:moveTo>
                  <a:pt x="0" y="0"/>
                </a:moveTo>
                <a:lnTo>
                  <a:pt x="923916" y="0"/>
                </a:lnTo>
                <a:lnTo>
                  <a:pt x="92391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R2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Develop/Maintain System models and GIC System Models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Char char="••"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1" name="Freeform 13">
            <a:extLst>
              <a:ext uri="{FF2B5EF4-FFF2-40B4-BE49-F238E27FC236}">
                <a16:creationId xmlns:a16="http://schemas.microsoft.com/office/drawing/2014/main" id="{FF4BA05A-E445-4C48-BFB0-254F7FFB50C6}"/>
              </a:ext>
            </a:extLst>
          </p:cNvPr>
          <p:cNvSpPr/>
          <p:nvPr/>
        </p:nvSpPr>
        <p:spPr>
          <a:xfrm>
            <a:off x="49494" y="4400708"/>
            <a:ext cx="1143000" cy="823094"/>
          </a:xfrm>
          <a:custGeom>
            <a:avLst/>
            <a:gdLst>
              <a:gd name="connsiteX0" fmla="*/ 0 w 976662"/>
              <a:gd name="connsiteY0" fmla="*/ 0 h 1849120"/>
              <a:gd name="connsiteX1" fmla="*/ 976662 w 976662"/>
              <a:gd name="connsiteY1" fmla="*/ 0 h 1849120"/>
              <a:gd name="connsiteX2" fmla="*/ 976662 w 976662"/>
              <a:gd name="connsiteY2" fmla="*/ 1849120 h 1849120"/>
              <a:gd name="connsiteX3" fmla="*/ 0 w 976662"/>
              <a:gd name="connsiteY3" fmla="*/ 1849120 h 1849120"/>
              <a:gd name="connsiteX4" fmla="*/ 0 w 97666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662" h="1849120">
                <a:moveTo>
                  <a:pt x="0" y="0"/>
                </a:moveTo>
                <a:lnTo>
                  <a:pt x="976662" y="0"/>
                </a:lnTo>
                <a:lnTo>
                  <a:pt x="97666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R5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GIC Flow Information used for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benchmark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thermal impact assessment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2" name="Oval 201">
            <a:extLst>
              <a:ext uri="{FF2B5EF4-FFF2-40B4-BE49-F238E27FC236}">
                <a16:creationId xmlns:a16="http://schemas.microsoft.com/office/drawing/2014/main" id="{B70E8536-BFEA-4482-B89C-D7E454962088}"/>
              </a:ext>
            </a:extLst>
          </p:cNvPr>
          <p:cNvSpPr/>
          <p:nvPr/>
        </p:nvSpPr>
        <p:spPr>
          <a:xfrm>
            <a:off x="1045669" y="3355366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203" name="Freeform 15">
            <a:extLst>
              <a:ext uri="{FF2B5EF4-FFF2-40B4-BE49-F238E27FC236}">
                <a16:creationId xmlns:a16="http://schemas.microsoft.com/office/drawing/2014/main" id="{765A64F7-80E9-4F3D-9791-B9D78962A0E7}"/>
              </a:ext>
            </a:extLst>
          </p:cNvPr>
          <p:cNvSpPr/>
          <p:nvPr/>
        </p:nvSpPr>
        <p:spPr>
          <a:xfrm>
            <a:off x="4118382" y="1195794"/>
            <a:ext cx="1358762" cy="813603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R13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Process to obtain geomagnetic field data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04" name="Oval 203">
            <a:extLst>
              <a:ext uri="{FF2B5EF4-FFF2-40B4-BE49-F238E27FC236}">
                <a16:creationId xmlns:a16="http://schemas.microsoft.com/office/drawing/2014/main" id="{993E8341-3A87-4AAC-B0F0-0A35CE0BA4E2}"/>
              </a:ext>
            </a:extLst>
          </p:cNvPr>
          <p:cNvSpPr/>
          <p:nvPr/>
        </p:nvSpPr>
        <p:spPr>
          <a:xfrm>
            <a:off x="7078587" y="3370681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cxnSp>
        <p:nvCxnSpPr>
          <p:cNvPr id="205" name="Straight Arrow Connector 204">
            <a:extLst>
              <a:ext uri="{FF2B5EF4-FFF2-40B4-BE49-F238E27FC236}">
                <a16:creationId xmlns:a16="http://schemas.microsoft.com/office/drawing/2014/main" id="{3B9D8FFA-142D-4BC6-9CF4-438397B853A9}"/>
              </a:ext>
            </a:extLst>
          </p:cNvPr>
          <p:cNvCxnSpPr>
            <a:stCxn id="207" idx="3"/>
          </p:cNvCxnSpPr>
          <p:nvPr/>
        </p:nvCxnSpPr>
        <p:spPr>
          <a:xfrm flipH="1">
            <a:off x="1747538" y="3796337"/>
            <a:ext cx="322667" cy="659929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sp>
        <p:nvSpPr>
          <p:cNvPr id="206" name="Rectangle 205">
            <a:extLst>
              <a:ext uri="{FF2B5EF4-FFF2-40B4-BE49-F238E27FC236}">
                <a16:creationId xmlns:a16="http://schemas.microsoft.com/office/drawing/2014/main" id="{A740FBE2-DDE7-4440-8A30-FA94F49A6E9E}"/>
              </a:ext>
            </a:extLst>
          </p:cNvPr>
          <p:cNvSpPr/>
          <p:nvPr/>
        </p:nvSpPr>
        <p:spPr>
          <a:xfrm>
            <a:off x="71801" y="1237072"/>
            <a:ext cx="2657835" cy="1372755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07" name="Oval 206">
            <a:extLst>
              <a:ext uri="{FF2B5EF4-FFF2-40B4-BE49-F238E27FC236}">
                <a16:creationId xmlns:a16="http://schemas.microsoft.com/office/drawing/2014/main" id="{5753FD65-B9C5-4CDE-9C89-4C27DD118F58}"/>
              </a:ext>
            </a:extLst>
          </p:cNvPr>
          <p:cNvSpPr/>
          <p:nvPr/>
        </p:nvSpPr>
        <p:spPr>
          <a:xfrm>
            <a:off x="2008994" y="3439576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208" name="Oval 207">
            <a:extLst>
              <a:ext uri="{FF2B5EF4-FFF2-40B4-BE49-F238E27FC236}">
                <a16:creationId xmlns:a16="http://schemas.microsoft.com/office/drawing/2014/main" id="{BB9132EB-5322-46CC-9674-67A36636DD26}"/>
              </a:ext>
            </a:extLst>
          </p:cNvPr>
          <p:cNvSpPr/>
          <p:nvPr/>
        </p:nvSpPr>
        <p:spPr>
          <a:xfrm>
            <a:off x="5208790" y="3362568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sp>
        <p:nvSpPr>
          <p:cNvPr id="209" name="Freeform 28">
            <a:extLst>
              <a:ext uri="{FF2B5EF4-FFF2-40B4-BE49-F238E27FC236}">
                <a16:creationId xmlns:a16="http://schemas.microsoft.com/office/drawing/2014/main" id="{D8DDCF33-3DA4-48CC-806E-A86E6C3771D5}"/>
              </a:ext>
            </a:extLst>
          </p:cNvPr>
          <p:cNvSpPr/>
          <p:nvPr/>
        </p:nvSpPr>
        <p:spPr>
          <a:xfrm>
            <a:off x="5567246" y="1154305"/>
            <a:ext cx="1209148" cy="868519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R3</a:t>
            </a: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Determine System Steady State Voltage Criteria for System Performance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Per Attachment 1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10" name="Freeform 29">
            <a:extLst>
              <a:ext uri="{FF2B5EF4-FFF2-40B4-BE49-F238E27FC236}">
                <a16:creationId xmlns:a16="http://schemas.microsoft.com/office/drawing/2014/main" id="{B930D277-D01C-47CE-AF1C-A8A740800EB9}"/>
              </a:ext>
            </a:extLst>
          </p:cNvPr>
          <p:cNvSpPr/>
          <p:nvPr/>
        </p:nvSpPr>
        <p:spPr>
          <a:xfrm>
            <a:off x="7786010" y="1129820"/>
            <a:ext cx="1356805" cy="836427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R8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Complete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supplemental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GMD Vulnerability Assessment every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60 months</a:t>
            </a:r>
          </a:p>
        </p:txBody>
      </p:sp>
      <p:sp>
        <p:nvSpPr>
          <p:cNvPr id="211" name="Rectangle 210">
            <a:extLst>
              <a:ext uri="{FF2B5EF4-FFF2-40B4-BE49-F238E27FC236}">
                <a16:creationId xmlns:a16="http://schemas.microsoft.com/office/drawing/2014/main" id="{2B329FC5-0097-4011-BA60-CA2842155B8F}"/>
              </a:ext>
            </a:extLst>
          </p:cNvPr>
          <p:cNvSpPr/>
          <p:nvPr/>
        </p:nvSpPr>
        <p:spPr>
          <a:xfrm>
            <a:off x="-6472" y="4465370"/>
            <a:ext cx="3013886" cy="188159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2" name="Rectangle 211">
            <a:extLst>
              <a:ext uri="{FF2B5EF4-FFF2-40B4-BE49-F238E27FC236}">
                <a16:creationId xmlns:a16="http://schemas.microsoft.com/office/drawing/2014/main" id="{4EF4226D-CF80-4F27-8214-A910CE0169F9}"/>
              </a:ext>
            </a:extLst>
          </p:cNvPr>
          <p:cNvSpPr/>
          <p:nvPr/>
        </p:nvSpPr>
        <p:spPr>
          <a:xfrm>
            <a:off x="2778214" y="1216404"/>
            <a:ext cx="2685826" cy="1356775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3" name="Rectangle 212">
            <a:extLst>
              <a:ext uri="{FF2B5EF4-FFF2-40B4-BE49-F238E27FC236}">
                <a16:creationId xmlns:a16="http://schemas.microsoft.com/office/drawing/2014/main" id="{0CB0C0BA-50C5-4A7E-A0B4-DB01A884C9E5}"/>
              </a:ext>
            </a:extLst>
          </p:cNvPr>
          <p:cNvSpPr/>
          <p:nvPr/>
        </p:nvSpPr>
        <p:spPr>
          <a:xfrm>
            <a:off x="3266609" y="4502365"/>
            <a:ext cx="2956701" cy="1866069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v</a:t>
            </a:r>
          </a:p>
        </p:txBody>
      </p:sp>
      <p:sp>
        <p:nvSpPr>
          <p:cNvPr id="214" name="Rectangle 213">
            <a:extLst>
              <a:ext uri="{FF2B5EF4-FFF2-40B4-BE49-F238E27FC236}">
                <a16:creationId xmlns:a16="http://schemas.microsoft.com/office/drawing/2014/main" id="{C7DEDD13-5CEA-4C9F-85C7-43F369573D40}"/>
              </a:ext>
            </a:extLst>
          </p:cNvPr>
          <p:cNvSpPr/>
          <p:nvPr/>
        </p:nvSpPr>
        <p:spPr>
          <a:xfrm>
            <a:off x="5518668" y="1213623"/>
            <a:ext cx="3609203" cy="1587878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15" name="Freeform 36">
            <a:extLst>
              <a:ext uri="{FF2B5EF4-FFF2-40B4-BE49-F238E27FC236}">
                <a16:creationId xmlns:a16="http://schemas.microsoft.com/office/drawing/2014/main" id="{099BB944-2A77-4D6D-9650-F770DAF63BF7}"/>
              </a:ext>
            </a:extLst>
          </p:cNvPr>
          <p:cNvSpPr/>
          <p:nvPr/>
        </p:nvSpPr>
        <p:spPr>
          <a:xfrm>
            <a:off x="4585566" y="4426374"/>
            <a:ext cx="1421362" cy="1107404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R10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Perform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supplemental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Thermal Impact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Assessment for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Transformers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Experiencing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≥85 A GIC    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16" name="Freeform 37">
            <a:extLst>
              <a:ext uri="{FF2B5EF4-FFF2-40B4-BE49-F238E27FC236}">
                <a16:creationId xmlns:a16="http://schemas.microsoft.com/office/drawing/2014/main" id="{945E269C-83F6-4520-9B91-2A32EA7435A6}"/>
              </a:ext>
            </a:extLst>
          </p:cNvPr>
          <p:cNvSpPr/>
          <p:nvPr/>
        </p:nvSpPr>
        <p:spPr>
          <a:xfrm>
            <a:off x="6721402" y="1150563"/>
            <a:ext cx="1162211" cy="804789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R4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Complete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benchmark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GMD Vulnerability Assessment every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60 months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17" name="Rectangle 216">
            <a:extLst>
              <a:ext uri="{FF2B5EF4-FFF2-40B4-BE49-F238E27FC236}">
                <a16:creationId xmlns:a16="http://schemas.microsoft.com/office/drawing/2014/main" id="{185FA902-6607-490C-9FC1-C671F86E4E50}"/>
              </a:ext>
            </a:extLst>
          </p:cNvPr>
          <p:cNvSpPr/>
          <p:nvPr/>
        </p:nvSpPr>
        <p:spPr>
          <a:xfrm>
            <a:off x="6447997" y="4465370"/>
            <a:ext cx="2679875" cy="1881590"/>
          </a:xfrm>
          <a:prstGeom prst="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18" name="Straight Arrow Connector 217">
            <a:extLst>
              <a:ext uri="{FF2B5EF4-FFF2-40B4-BE49-F238E27FC236}">
                <a16:creationId xmlns:a16="http://schemas.microsoft.com/office/drawing/2014/main" id="{67C433BB-1947-4F40-82CF-5753EE5F100F}"/>
              </a:ext>
            </a:extLst>
          </p:cNvPr>
          <p:cNvCxnSpPr>
            <a:stCxn id="207" idx="5"/>
          </p:cNvCxnSpPr>
          <p:nvPr/>
        </p:nvCxnSpPr>
        <p:spPr>
          <a:xfrm>
            <a:off x="2365755" y="3796337"/>
            <a:ext cx="299319" cy="659929"/>
          </a:xfrm>
          <a:prstGeom prst="straightConnector1">
            <a:avLst/>
          </a:prstGeom>
          <a:noFill/>
          <a:ln w="12700" cap="flat" cmpd="sng" algn="ctr">
            <a:solidFill>
              <a:srgbClr val="C00000"/>
            </a:solidFill>
            <a:prstDash val="solid"/>
            <a:tailEnd type="arrow"/>
          </a:ln>
          <a:effectLst/>
        </p:spPr>
      </p:cxn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id="{647EB000-F160-4219-A4FD-CB9E1BDEBE34}"/>
              </a:ext>
            </a:extLst>
          </p:cNvPr>
          <p:cNvCxnSpPr>
            <a:stCxn id="202" idx="1"/>
          </p:cNvCxnSpPr>
          <p:nvPr/>
        </p:nvCxnSpPr>
        <p:spPr>
          <a:xfrm flipH="1" flipV="1">
            <a:off x="713720" y="2686387"/>
            <a:ext cx="393160" cy="730190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2D2A06D9-E298-44C4-9ACC-612B625D5455}"/>
              </a:ext>
            </a:extLst>
          </p:cNvPr>
          <p:cNvSpPr/>
          <p:nvPr/>
        </p:nvSpPr>
        <p:spPr>
          <a:xfrm>
            <a:off x="3844980" y="3364301"/>
            <a:ext cx="417972" cy="412647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cxnSp>
        <p:nvCxnSpPr>
          <p:cNvPr id="221" name="Straight Arrow Connector 220">
            <a:extLst>
              <a:ext uri="{FF2B5EF4-FFF2-40B4-BE49-F238E27FC236}">
                <a16:creationId xmlns:a16="http://schemas.microsoft.com/office/drawing/2014/main" id="{5877EEE8-3F57-4057-BF6E-9B5FA0677DF0}"/>
              </a:ext>
            </a:extLst>
          </p:cNvPr>
          <p:cNvCxnSpPr>
            <a:stCxn id="220" idx="1"/>
          </p:cNvCxnSpPr>
          <p:nvPr/>
        </p:nvCxnSpPr>
        <p:spPr>
          <a:xfrm flipH="1" flipV="1">
            <a:off x="3577937" y="2797021"/>
            <a:ext cx="328254" cy="627711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cxnSp>
        <p:nvCxnSpPr>
          <p:cNvPr id="222" name="Straight Arrow Connector 221">
            <a:extLst>
              <a:ext uri="{FF2B5EF4-FFF2-40B4-BE49-F238E27FC236}">
                <a16:creationId xmlns:a16="http://schemas.microsoft.com/office/drawing/2014/main" id="{D4634226-01C0-44B3-AA5D-AD7601BCFF59}"/>
              </a:ext>
            </a:extLst>
          </p:cNvPr>
          <p:cNvCxnSpPr>
            <a:stCxn id="208" idx="5"/>
          </p:cNvCxnSpPr>
          <p:nvPr/>
        </p:nvCxnSpPr>
        <p:spPr>
          <a:xfrm>
            <a:off x="5565551" y="3719329"/>
            <a:ext cx="295120" cy="637979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cxnSp>
        <p:nvCxnSpPr>
          <p:cNvPr id="223" name="Straight Arrow Connector 222">
            <a:extLst>
              <a:ext uri="{FF2B5EF4-FFF2-40B4-BE49-F238E27FC236}">
                <a16:creationId xmlns:a16="http://schemas.microsoft.com/office/drawing/2014/main" id="{813E1183-1601-408E-A576-CD9ED50EABE0}"/>
              </a:ext>
            </a:extLst>
          </p:cNvPr>
          <p:cNvCxnSpPr>
            <a:stCxn id="208" idx="3"/>
          </p:cNvCxnSpPr>
          <p:nvPr/>
        </p:nvCxnSpPr>
        <p:spPr>
          <a:xfrm flipH="1">
            <a:off x="4981335" y="3719329"/>
            <a:ext cx="288666" cy="646925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cxnSp>
        <p:nvCxnSpPr>
          <p:cNvPr id="224" name="Straight Arrow Connector 223">
            <a:extLst>
              <a:ext uri="{FF2B5EF4-FFF2-40B4-BE49-F238E27FC236}">
                <a16:creationId xmlns:a16="http://schemas.microsoft.com/office/drawing/2014/main" id="{977E49FB-3807-4DC8-8D4E-A7BCE2BBA9F2}"/>
              </a:ext>
            </a:extLst>
          </p:cNvPr>
          <p:cNvCxnSpPr>
            <a:stCxn id="220" idx="7"/>
          </p:cNvCxnSpPr>
          <p:nvPr/>
        </p:nvCxnSpPr>
        <p:spPr>
          <a:xfrm flipV="1">
            <a:off x="4201741" y="2788555"/>
            <a:ext cx="386855" cy="636177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cxnSp>
        <p:nvCxnSpPr>
          <p:cNvPr id="225" name="Straight Arrow Connector 224">
            <a:extLst>
              <a:ext uri="{FF2B5EF4-FFF2-40B4-BE49-F238E27FC236}">
                <a16:creationId xmlns:a16="http://schemas.microsoft.com/office/drawing/2014/main" id="{970AD733-597A-40BD-B4F9-204C92315EDC}"/>
              </a:ext>
            </a:extLst>
          </p:cNvPr>
          <p:cNvCxnSpPr/>
          <p:nvPr/>
        </p:nvCxnSpPr>
        <p:spPr>
          <a:xfrm flipV="1">
            <a:off x="1384435" y="2716434"/>
            <a:ext cx="425283" cy="703958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cxnSp>
        <p:nvCxnSpPr>
          <p:cNvPr id="226" name="Straight Arrow Connector 225">
            <a:extLst>
              <a:ext uri="{FF2B5EF4-FFF2-40B4-BE49-F238E27FC236}">
                <a16:creationId xmlns:a16="http://schemas.microsoft.com/office/drawing/2014/main" id="{556C9F28-5568-4A7D-82C4-B7B65FE72ED5}"/>
              </a:ext>
            </a:extLst>
          </p:cNvPr>
          <p:cNvCxnSpPr/>
          <p:nvPr/>
        </p:nvCxnSpPr>
        <p:spPr>
          <a:xfrm flipH="1" flipV="1">
            <a:off x="6486719" y="3122966"/>
            <a:ext cx="576555" cy="479204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cxnSp>
        <p:nvCxnSpPr>
          <p:cNvPr id="227" name="Straight Arrow Connector 226">
            <a:extLst>
              <a:ext uri="{FF2B5EF4-FFF2-40B4-BE49-F238E27FC236}">
                <a16:creationId xmlns:a16="http://schemas.microsoft.com/office/drawing/2014/main" id="{45477A27-B3D7-42BC-BFC3-EDB4CDA14CA7}"/>
              </a:ext>
            </a:extLst>
          </p:cNvPr>
          <p:cNvCxnSpPr>
            <a:stCxn id="204" idx="0"/>
          </p:cNvCxnSpPr>
          <p:nvPr/>
        </p:nvCxnSpPr>
        <p:spPr>
          <a:xfrm flipH="1" flipV="1">
            <a:off x="7287572" y="2854216"/>
            <a:ext cx="1" cy="516465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cxnSp>
        <p:nvCxnSpPr>
          <p:cNvPr id="228" name="Straight Arrow Connector 227">
            <a:extLst>
              <a:ext uri="{FF2B5EF4-FFF2-40B4-BE49-F238E27FC236}">
                <a16:creationId xmlns:a16="http://schemas.microsoft.com/office/drawing/2014/main" id="{EFC90871-DEB3-412C-9EBD-A58EAC5ECAD1}"/>
              </a:ext>
            </a:extLst>
          </p:cNvPr>
          <p:cNvCxnSpPr>
            <a:stCxn id="204" idx="6"/>
          </p:cNvCxnSpPr>
          <p:nvPr/>
        </p:nvCxnSpPr>
        <p:spPr>
          <a:xfrm flipV="1">
            <a:off x="7496559" y="3100463"/>
            <a:ext cx="589932" cy="479204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sp>
        <p:nvSpPr>
          <p:cNvPr id="229" name="Oval 228">
            <a:extLst>
              <a:ext uri="{FF2B5EF4-FFF2-40B4-BE49-F238E27FC236}">
                <a16:creationId xmlns:a16="http://schemas.microsoft.com/office/drawing/2014/main" id="{C305F3F3-2688-47A7-9398-D9349EBF87AB}"/>
              </a:ext>
            </a:extLst>
          </p:cNvPr>
          <p:cNvSpPr/>
          <p:nvPr/>
        </p:nvSpPr>
        <p:spPr>
          <a:xfrm>
            <a:off x="7800928" y="3841184"/>
            <a:ext cx="417972" cy="417972"/>
          </a:xfrm>
          <a:prstGeom prst="ellipse">
            <a:avLst/>
          </a:prstGeom>
          <a:solidFill>
            <a:srgbClr val="204C81">
              <a:hueOff val="0"/>
              <a:satOff val="0"/>
              <a:lumOff val="0"/>
              <a:alphaOff val="0"/>
            </a:srgbClr>
          </a:solidFill>
          <a:ln w="25400" cap="flat" cmpd="sng" algn="ctr">
            <a:solidFill>
              <a:srgbClr val="FFFFFF">
                <a:hueOff val="0"/>
                <a:satOff val="0"/>
                <a:lumOff val="0"/>
                <a:alphaOff val="0"/>
              </a:srgbClr>
            </a:solidFill>
            <a:prstDash val="solid"/>
          </a:ln>
          <a:effectLst/>
        </p:spPr>
      </p:sp>
      <p:cxnSp>
        <p:nvCxnSpPr>
          <p:cNvPr id="230" name="Straight Arrow Connector 229">
            <a:extLst>
              <a:ext uri="{FF2B5EF4-FFF2-40B4-BE49-F238E27FC236}">
                <a16:creationId xmlns:a16="http://schemas.microsoft.com/office/drawing/2014/main" id="{74B98493-840A-4F95-B601-D336D4E99E12}"/>
              </a:ext>
            </a:extLst>
          </p:cNvPr>
          <p:cNvCxnSpPr/>
          <p:nvPr/>
        </p:nvCxnSpPr>
        <p:spPr>
          <a:xfrm>
            <a:off x="8009914" y="4259156"/>
            <a:ext cx="1" cy="487526"/>
          </a:xfrm>
          <a:prstGeom prst="straightConnector1">
            <a:avLst/>
          </a:prstGeom>
          <a:noFill/>
          <a:ln w="12700" cap="flat" cmpd="sng" algn="ctr">
            <a:solidFill>
              <a:srgbClr val="C0504D"/>
            </a:solidFill>
            <a:prstDash val="solid"/>
            <a:tailEnd type="arrow"/>
          </a:ln>
          <a:effectLst/>
        </p:spPr>
      </p:cxnSp>
      <p:sp>
        <p:nvSpPr>
          <p:cNvPr id="231" name="Freeform 128">
            <a:extLst>
              <a:ext uri="{FF2B5EF4-FFF2-40B4-BE49-F238E27FC236}">
                <a16:creationId xmlns:a16="http://schemas.microsoft.com/office/drawing/2014/main" id="{CEEDD5C0-473B-4786-9C61-8C5A33C2B532}"/>
              </a:ext>
            </a:extLst>
          </p:cNvPr>
          <p:cNvSpPr/>
          <p:nvPr/>
        </p:nvSpPr>
        <p:spPr>
          <a:xfrm>
            <a:off x="675281" y="1774606"/>
            <a:ext cx="1507625" cy="859348"/>
          </a:xfrm>
          <a:custGeom>
            <a:avLst/>
            <a:gdLst>
              <a:gd name="connsiteX0" fmla="*/ 0 w 1125029"/>
              <a:gd name="connsiteY0" fmla="*/ 0 h 1849120"/>
              <a:gd name="connsiteX1" fmla="*/ 1125029 w 1125029"/>
              <a:gd name="connsiteY1" fmla="*/ 0 h 1849120"/>
              <a:gd name="connsiteX2" fmla="*/ 1125029 w 1125029"/>
              <a:gd name="connsiteY2" fmla="*/ 1849120 h 1849120"/>
              <a:gd name="connsiteX3" fmla="*/ 0 w 1125029"/>
              <a:gd name="connsiteY3" fmla="*/ 1849120 h 1849120"/>
              <a:gd name="connsiteX4" fmla="*/ 0 w 1125029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5029" h="1849120">
                <a:moveTo>
                  <a:pt x="0" y="0"/>
                </a:moveTo>
                <a:lnTo>
                  <a:pt x="1125029" y="0"/>
                </a:lnTo>
                <a:lnTo>
                  <a:pt x="1125029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0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Completed on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09/01/2020 (PGRR80)</a:t>
            </a:r>
          </a:p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91440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10/01/2020</a:t>
            </a:r>
          </a:p>
        </p:txBody>
      </p:sp>
      <p:sp>
        <p:nvSpPr>
          <p:cNvPr id="232" name="Freeform 129">
            <a:extLst>
              <a:ext uri="{FF2B5EF4-FFF2-40B4-BE49-F238E27FC236}">
                <a16:creationId xmlns:a16="http://schemas.microsoft.com/office/drawing/2014/main" id="{4A98DB2E-913C-4519-A52B-D6E45B481B95}"/>
              </a:ext>
            </a:extLst>
          </p:cNvPr>
          <p:cNvSpPr/>
          <p:nvPr/>
        </p:nvSpPr>
        <p:spPr>
          <a:xfrm>
            <a:off x="3371206" y="1964194"/>
            <a:ext cx="1404354" cy="646353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b" anchorCtr="0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Completed on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10/1/2020 (NOGRR214)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by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7/1/2021</a:t>
            </a:r>
          </a:p>
        </p:txBody>
      </p:sp>
      <p:sp>
        <p:nvSpPr>
          <p:cNvPr id="233" name="Freeform 130">
            <a:extLst>
              <a:ext uri="{FF2B5EF4-FFF2-40B4-BE49-F238E27FC236}">
                <a16:creationId xmlns:a16="http://schemas.microsoft.com/office/drawing/2014/main" id="{7284D2CB-7F8E-4965-8186-9FF522E34A91}"/>
              </a:ext>
            </a:extLst>
          </p:cNvPr>
          <p:cNvSpPr/>
          <p:nvPr/>
        </p:nvSpPr>
        <p:spPr>
          <a:xfrm>
            <a:off x="6798299" y="2020379"/>
            <a:ext cx="1033683" cy="676334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To be completed by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12/31/2021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01/01/2023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34" name="Freeform 132">
            <a:extLst>
              <a:ext uri="{FF2B5EF4-FFF2-40B4-BE49-F238E27FC236}">
                <a16:creationId xmlns:a16="http://schemas.microsoft.com/office/drawing/2014/main" id="{AE6F27C6-82A4-4BC8-B37F-20B74F7FA3E0}"/>
              </a:ext>
            </a:extLst>
          </p:cNvPr>
          <p:cNvSpPr/>
          <p:nvPr/>
        </p:nvSpPr>
        <p:spPr>
          <a:xfrm>
            <a:off x="-282963" y="5253268"/>
            <a:ext cx="1491156" cy="1085932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Completed on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10/29/2018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Refreshed on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11/08/2019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01/01/2020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35" name="Freeform 133">
            <a:extLst>
              <a:ext uri="{FF2B5EF4-FFF2-40B4-BE49-F238E27FC236}">
                <a16:creationId xmlns:a16="http://schemas.microsoft.com/office/drawing/2014/main" id="{553EB696-4B07-43CB-8FA4-EC659B5B2298}"/>
              </a:ext>
            </a:extLst>
          </p:cNvPr>
          <p:cNvSpPr/>
          <p:nvPr/>
        </p:nvSpPr>
        <p:spPr>
          <a:xfrm>
            <a:off x="1747538" y="4510383"/>
            <a:ext cx="1143000" cy="823094"/>
          </a:xfrm>
          <a:custGeom>
            <a:avLst/>
            <a:gdLst>
              <a:gd name="connsiteX0" fmla="*/ 0 w 976662"/>
              <a:gd name="connsiteY0" fmla="*/ 0 h 1849120"/>
              <a:gd name="connsiteX1" fmla="*/ 976662 w 976662"/>
              <a:gd name="connsiteY1" fmla="*/ 0 h 1849120"/>
              <a:gd name="connsiteX2" fmla="*/ 976662 w 976662"/>
              <a:gd name="connsiteY2" fmla="*/ 1849120 h 1849120"/>
              <a:gd name="connsiteX3" fmla="*/ 0 w 976662"/>
              <a:gd name="connsiteY3" fmla="*/ 1849120 h 1849120"/>
              <a:gd name="connsiteX4" fmla="*/ 0 w 97666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6662" h="1849120">
                <a:moveTo>
                  <a:pt x="0" y="0"/>
                </a:moveTo>
                <a:lnTo>
                  <a:pt x="976662" y="0"/>
                </a:lnTo>
                <a:lnTo>
                  <a:pt x="97666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R9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GIC Flow Information used for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supplemental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thermal impact assessment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36" name="Freeform 134">
            <a:extLst>
              <a:ext uri="{FF2B5EF4-FFF2-40B4-BE49-F238E27FC236}">
                <a16:creationId xmlns:a16="http://schemas.microsoft.com/office/drawing/2014/main" id="{1D649F5E-2695-428E-868B-ECB5A2B06CEA}"/>
              </a:ext>
            </a:extLst>
          </p:cNvPr>
          <p:cNvSpPr/>
          <p:nvPr/>
        </p:nvSpPr>
        <p:spPr>
          <a:xfrm>
            <a:off x="5032293" y="5522532"/>
            <a:ext cx="954433" cy="751760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To be completed by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05/08/2021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01/01/2022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37" name="Freeform 47">
            <a:extLst>
              <a:ext uri="{FF2B5EF4-FFF2-40B4-BE49-F238E27FC236}">
                <a16:creationId xmlns:a16="http://schemas.microsoft.com/office/drawing/2014/main" id="{661FDA99-0635-4E12-910D-555E9DC5082D}"/>
              </a:ext>
            </a:extLst>
          </p:cNvPr>
          <p:cNvSpPr/>
          <p:nvPr/>
        </p:nvSpPr>
        <p:spPr>
          <a:xfrm>
            <a:off x="5629073" y="1998872"/>
            <a:ext cx="1033683" cy="676334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To be completed by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12/31/2021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01/01/2023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38" name="Freeform 48">
            <a:extLst>
              <a:ext uri="{FF2B5EF4-FFF2-40B4-BE49-F238E27FC236}">
                <a16:creationId xmlns:a16="http://schemas.microsoft.com/office/drawing/2014/main" id="{5964FF7B-EC4B-4237-9E60-346AF72AE479}"/>
              </a:ext>
            </a:extLst>
          </p:cNvPr>
          <p:cNvSpPr/>
          <p:nvPr/>
        </p:nvSpPr>
        <p:spPr>
          <a:xfrm>
            <a:off x="7967525" y="1998797"/>
            <a:ext cx="1033683" cy="676334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To be completed by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12/31/2021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01/01/2023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39" name="Freeform 49">
            <a:extLst>
              <a:ext uri="{FF2B5EF4-FFF2-40B4-BE49-F238E27FC236}">
                <a16:creationId xmlns:a16="http://schemas.microsoft.com/office/drawing/2014/main" id="{559A1A56-F5F2-4321-8D57-264ACB029BEC}"/>
              </a:ext>
            </a:extLst>
          </p:cNvPr>
          <p:cNvSpPr/>
          <p:nvPr/>
        </p:nvSpPr>
        <p:spPr>
          <a:xfrm>
            <a:off x="1484684" y="5319418"/>
            <a:ext cx="1391509" cy="787345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Completed on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11/08/2019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01/01/2020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40" name="Freeform 51">
            <a:extLst>
              <a:ext uri="{FF2B5EF4-FFF2-40B4-BE49-F238E27FC236}">
                <a16:creationId xmlns:a16="http://schemas.microsoft.com/office/drawing/2014/main" id="{3F50E021-04CA-4A2E-BA93-C563927994C6}"/>
              </a:ext>
            </a:extLst>
          </p:cNvPr>
          <p:cNvSpPr/>
          <p:nvPr/>
        </p:nvSpPr>
        <p:spPr>
          <a:xfrm>
            <a:off x="3491296" y="5509295"/>
            <a:ext cx="954433" cy="751760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To be completed by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05/08/2021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01/01/2022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41" name="Freeform 52">
            <a:extLst>
              <a:ext uri="{FF2B5EF4-FFF2-40B4-BE49-F238E27FC236}">
                <a16:creationId xmlns:a16="http://schemas.microsoft.com/office/drawing/2014/main" id="{30DC953B-F25C-4EFA-AF7C-D3014E3EBF97}"/>
              </a:ext>
            </a:extLst>
          </p:cNvPr>
          <p:cNvSpPr/>
          <p:nvPr/>
        </p:nvSpPr>
        <p:spPr>
          <a:xfrm>
            <a:off x="6523324" y="4519485"/>
            <a:ext cx="1307148" cy="1136282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R7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Develop Corrective Action Plan for 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benchmark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GMD event</a:t>
            </a:r>
          </a:p>
        </p:txBody>
      </p:sp>
      <p:sp>
        <p:nvSpPr>
          <p:cNvPr id="242" name="Freeform 53">
            <a:extLst>
              <a:ext uri="{FF2B5EF4-FFF2-40B4-BE49-F238E27FC236}">
                <a16:creationId xmlns:a16="http://schemas.microsoft.com/office/drawing/2014/main" id="{D87EA2C6-8AED-4F61-8424-5445A48CF7AA}"/>
              </a:ext>
            </a:extLst>
          </p:cNvPr>
          <p:cNvSpPr/>
          <p:nvPr/>
        </p:nvSpPr>
        <p:spPr>
          <a:xfrm>
            <a:off x="7916412" y="4442867"/>
            <a:ext cx="998988" cy="1006729"/>
          </a:xfrm>
          <a:custGeom>
            <a:avLst/>
            <a:gdLst>
              <a:gd name="connsiteX0" fmla="*/ 0 w 1224632"/>
              <a:gd name="connsiteY0" fmla="*/ 0 h 1849120"/>
              <a:gd name="connsiteX1" fmla="*/ 1224632 w 1224632"/>
              <a:gd name="connsiteY1" fmla="*/ 0 h 1849120"/>
              <a:gd name="connsiteX2" fmla="*/ 1224632 w 1224632"/>
              <a:gd name="connsiteY2" fmla="*/ 1849120 h 1849120"/>
              <a:gd name="connsiteX3" fmla="*/ 0 w 1224632"/>
              <a:gd name="connsiteY3" fmla="*/ 1849120 h 1849120"/>
              <a:gd name="connsiteX4" fmla="*/ 0 w 1224632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632" h="1849120">
                <a:moveTo>
                  <a:pt x="0" y="0"/>
                </a:moveTo>
                <a:lnTo>
                  <a:pt x="1224632" y="0"/>
                </a:lnTo>
                <a:lnTo>
                  <a:pt x="1224632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0000"/>
            </a:srgbClr>
          </a:solidFill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R611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Develop Corrective Action Plan for  </a:t>
            </a: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Supplemental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GMD event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43" name="Freeform 55">
            <a:extLst>
              <a:ext uri="{FF2B5EF4-FFF2-40B4-BE49-F238E27FC236}">
                <a16:creationId xmlns:a16="http://schemas.microsoft.com/office/drawing/2014/main" id="{C71466B9-90B6-4E56-9FFF-9EBF1AC21D1D}"/>
              </a:ext>
            </a:extLst>
          </p:cNvPr>
          <p:cNvSpPr/>
          <p:nvPr/>
        </p:nvSpPr>
        <p:spPr>
          <a:xfrm>
            <a:off x="6710483" y="5383601"/>
            <a:ext cx="954433" cy="751760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To be completed by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12/31/2021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01/01/2024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  <p:sp>
        <p:nvSpPr>
          <p:cNvPr id="244" name="Freeform 56">
            <a:extLst>
              <a:ext uri="{FF2B5EF4-FFF2-40B4-BE49-F238E27FC236}">
                <a16:creationId xmlns:a16="http://schemas.microsoft.com/office/drawing/2014/main" id="{372B6AB6-427B-406F-A365-610B34316787}"/>
              </a:ext>
            </a:extLst>
          </p:cNvPr>
          <p:cNvSpPr/>
          <p:nvPr/>
        </p:nvSpPr>
        <p:spPr>
          <a:xfrm>
            <a:off x="7973901" y="5406165"/>
            <a:ext cx="954433" cy="751760"/>
          </a:xfrm>
          <a:custGeom>
            <a:avLst/>
            <a:gdLst>
              <a:gd name="connsiteX0" fmla="*/ 0 w 982886"/>
              <a:gd name="connsiteY0" fmla="*/ 0 h 1849120"/>
              <a:gd name="connsiteX1" fmla="*/ 982886 w 982886"/>
              <a:gd name="connsiteY1" fmla="*/ 0 h 1849120"/>
              <a:gd name="connsiteX2" fmla="*/ 982886 w 982886"/>
              <a:gd name="connsiteY2" fmla="*/ 1849120 h 1849120"/>
              <a:gd name="connsiteX3" fmla="*/ 0 w 982886"/>
              <a:gd name="connsiteY3" fmla="*/ 1849120 h 1849120"/>
              <a:gd name="connsiteX4" fmla="*/ 0 w 982886"/>
              <a:gd name="connsiteY4" fmla="*/ 0 h 1849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82886" h="1849120">
                <a:moveTo>
                  <a:pt x="0" y="0"/>
                </a:moveTo>
                <a:lnTo>
                  <a:pt x="982886" y="0"/>
                </a:lnTo>
                <a:lnTo>
                  <a:pt x="982886" y="1849120"/>
                </a:lnTo>
                <a:lnTo>
                  <a:pt x="0" y="184912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</p:spPr>
        <p:txBody>
          <a:bodyPr spcFirstLastPara="0" vert="horz" wrap="square" lIns="0" tIns="128016" rIns="0" bIns="128016" numCol="1" spcCol="1270" anchor="t" anchorCtr="1">
            <a:noAutofit/>
          </a:bodyPr>
          <a:lstStyle/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To be completed by</a:t>
            </a:r>
            <a:endParaRPr kumimoji="0" lang="en-US" sz="9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12/31/2021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Enforceable as of </a:t>
            </a:r>
          </a:p>
          <a:p>
            <a:pPr marL="0" marR="0" lvl="1" indent="0" algn="ctr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sng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/>
                <a:ea typeface="ＭＳ Ｐゴシック"/>
                <a:cs typeface="+mn-cs"/>
              </a:rPr>
              <a:t>01/01/2024</a:t>
            </a:r>
          </a:p>
          <a:p>
            <a:pPr marL="0" marR="0" lvl="1" indent="0" defTabSz="62230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100" b="1" i="0" u="sng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/>
              <a:ea typeface="ＭＳ Ｐゴシック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8182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Questions for ERCOT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Supplemental GMDVA results</a:t>
            </a:r>
          </a:p>
          <a:p>
            <a:r>
              <a:rPr lang="en-US" sz="2200" dirty="0"/>
              <a:t>Progression on topology processor update</a:t>
            </a:r>
          </a:p>
          <a:p>
            <a:r>
              <a:rPr lang="en-US" sz="2200" dirty="0"/>
              <a:t>Upcoming request for GMD measurement data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366601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5463EB0A-3D7C-4AA5-BFA5-8EE5B4BA56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8651" y="1122363"/>
            <a:ext cx="11034695" cy="3174690"/>
          </a:xfrm>
        </p:spPr>
        <p:txBody>
          <a:bodyPr>
            <a:normAutofit/>
          </a:bodyPr>
          <a:lstStyle/>
          <a:p>
            <a:pPr algn="l"/>
            <a:r>
              <a:rPr lang="en-US" sz="8000" dirty="0"/>
              <a:t>Questions or Comments?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945AD00-F967-454D-A4B2-39ABA5C88C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9BC5B79-B912-427C-8219-E3E50943FC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084809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029D5AD-8348-4446-B191-6A9B6FE03F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A3F395A2-2B64-4749-BD93-2F159C7E1F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1899601"/>
          </a:xfrm>
          <a:custGeom>
            <a:avLst/>
            <a:gdLst>
              <a:gd name="connsiteX0" fmla="*/ 0 w 12188952"/>
              <a:gd name="connsiteY0" fmla="*/ 0 h 1899601"/>
              <a:gd name="connsiteX1" fmla="*/ 12188952 w 12188952"/>
              <a:gd name="connsiteY1" fmla="*/ 0 h 1899601"/>
              <a:gd name="connsiteX2" fmla="*/ 12188952 w 12188952"/>
              <a:gd name="connsiteY2" fmla="*/ 1635106 h 1899601"/>
              <a:gd name="connsiteX3" fmla="*/ 11356325 w 12188952"/>
              <a:gd name="connsiteY3" fmla="*/ 1707615 h 1899601"/>
              <a:gd name="connsiteX4" fmla="*/ 6096001 w 12188952"/>
              <a:gd name="connsiteY4" fmla="*/ 1899601 h 1899601"/>
              <a:gd name="connsiteX5" fmla="*/ 835678 w 12188952"/>
              <a:gd name="connsiteY5" fmla="*/ 1707615 h 1899601"/>
              <a:gd name="connsiteX6" fmla="*/ 0 w 12188952"/>
              <a:gd name="connsiteY6" fmla="*/ 1634841 h 18996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88952" h="1899601">
                <a:moveTo>
                  <a:pt x="0" y="0"/>
                </a:moveTo>
                <a:lnTo>
                  <a:pt x="12188952" y="0"/>
                </a:lnTo>
                <a:lnTo>
                  <a:pt x="12188952" y="1635106"/>
                </a:lnTo>
                <a:lnTo>
                  <a:pt x="11356325" y="1707615"/>
                </a:lnTo>
                <a:cubicBezTo>
                  <a:pt x="9739512" y="1831240"/>
                  <a:pt x="7961919" y="1899601"/>
                  <a:pt x="6096001" y="1899601"/>
                </a:cubicBezTo>
                <a:cubicBezTo>
                  <a:pt x="4230084" y="1899601"/>
                  <a:pt x="2452490" y="1831240"/>
                  <a:pt x="835678" y="1707615"/>
                </a:cubicBezTo>
                <a:lnTo>
                  <a:pt x="0" y="1634841"/>
                </a:lnTo>
                <a:close/>
              </a:path>
            </a:pathLst>
          </a:custGeom>
          <a:ln w="9525">
            <a:solidFill>
              <a:srgbClr val="E6E6E6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5CF0135B-EAB8-4CA0-896C-2D897ECD2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1890722"/>
          </a:xfrm>
          <a:custGeom>
            <a:avLst/>
            <a:gdLst>
              <a:gd name="connsiteX0" fmla="*/ 0 w 12192000"/>
              <a:gd name="connsiteY0" fmla="*/ 0 h 1890722"/>
              <a:gd name="connsiteX1" fmla="*/ 12192000 w 12192000"/>
              <a:gd name="connsiteY1" fmla="*/ 0 h 1890722"/>
              <a:gd name="connsiteX2" fmla="*/ 12192000 w 12192000"/>
              <a:gd name="connsiteY2" fmla="*/ 1626227 h 1890722"/>
              <a:gd name="connsiteX3" fmla="*/ 11359165 w 12192000"/>
              <a:gd name="connsiteY3" fmla="*/ 1698736 h 1890722"/>
              <a:gd name="connsiteX4" fmla="*/ 6097526 w 12192000"/>
              <a:gd name="connsiteY4" fmla="*/ 1890722 h 1890722"/>
              <a:gd name="connsiteX5" fmla="*/ 835887 w 12192000"/>
              <a:gd name="connsiteY5" fmla="*/ 1698736 h 1890722"/>
              <a:gd name="connsiteX6" fmla="*/ 0 w 12192000"/>
              <a:gd name="connsiteY6" fmla="*/ 1625962 h 18907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1890722">
                <a:moveTo>
                  <a:pt x="0" y="0"/>
                </a:moveTo>
                <a:lnTo>
                  <a:pt x="12192000" y="0"/>
                </a:lnTo>
                <a:lnTo>
                  <a:pt x="12192000" y="1626227"/>
                </a:lnTo>
                <a:lnTo>
                  <a:pt x="11359165" y="1698736"/>
                </a:lnTo>
                <a:cubicBezTo>
                  <a:pt x="9741947" y="1822361"/>
                  <a:pt x="7963910" y="1890722"/>
                  <a:pt x="6097526" y="1890722"/>
                </a:cubicBezTo>
                <a:cubicBezTo>
                  <a:pt x="4231142" y="1890722"/>
                  <a:pt x="2453104" y="1822361"/>
                  <a:pt x="835887" y="1698736"/>
                </a:cubicBezTo>
                <a:lnTo>
                  <a:pt x="0" y="1625962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3397"/>
            <a:ext cx="10515600" cy="1273233"/>
          </a:xfrm>
        </p:spPr>
        <p:txBody>
          <a:bodyPr>
            <a:normAutofit/>
          </a:bodyPr>
          <a:lstStyle/>
          <a:p>
            <a:r>
              <a:rPr lang="en-US" dirty="0"/>
              <a:t>Future Meetings</a:t>
            </a:r>
            <a:endParaRPr lang="en-US" sz="40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3387C-D24F-4737-8A37-1DC5CFF09C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452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78024"/>
            <a:ext cx="10515600" cy="3694176"/>
          </a:xfrm>
        </p:spPr>
        <p:txBody>
          <a:bodyPr>
            <a:normAutofit/>
          </a:bodyPr>
          <a:lstStyle/>
          <a:p>
            <a:r>
              <a:rPr lang="en-US" sz="2200" dirty="0"/>
              <a:t>September 21, 2021.</a:t>
            </a:r>
          </a:p>
          <a:p>
            <a:pPr marL="0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578220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341</Words>
  <Application>Microsoft Office PowerPoint</Application>
  <PresentationFormat>Widescreen</PresentationFormat>
  <Paragraphs>133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PGDTF July Presentation </vt:lpstr>
      <vt:lpstr>ROS Update  </vt:lpstr>
      <vt:lpstr>Implementation Plan to meet TPL-007-4 Requirements </vt:lpstr>
      <vt:lpstr>Questions for ERCOT </vt:lpstr>
      <vt:lpstr>Questions or Comments?</vt:lpstr>
      <vt:lpstr>Future Meetings</vt:lpstr>
    </vt:vector>
  </TitlesOfParts>
  <Company>Oncor Electric Delivery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 PGDTF Activities </dc:title>
  <dc:creator>Kandah, Amjed</dc:creator>
  <cp:lastModifiedBy>Chu Liang</cp:lastModifiedBy>
  <cp:revision>75</cp:revision>
  <dcterms:created xsi:type="dcterms:W3CDTF">2020-01-07T15:16:21Z</dcterms:created>
  <dcterms:modified xsi:type="dcterms:W3CDTF">2021-07-21T06:21:21Z</dcterms:modified>
</cp:coreProperties>
</file>