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1" r:id="rId5"/>
    <p:sldId id="257" r:id="rId6"/>
    <p:sldId id="271" r:id="rId7"/>
    <p:sldId id="278" r:id="rId8"/>
    <p:sldId id="272" r:id="rId9"/>
    <p:sldId id="280" r:id="rId10"/>
    <p:sldId id="275" r:id="rId11"/>
    <p:sldId id="281" r:id="rId12"/>
    <p:sldId id="27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" initials="VI" lastIdx="2" clrIdx="0">
    <p:extLst>
      <p:ext uri="{19B8F6BF-5375-455C-9EA6-DF929625EA0E}">
        <p15:presenceInfo xmlns:p15="http://schemas.microsoft.com/office/powerpoint/2012/main" userId="Ivan" providerId="None"/>
      </p:ext>
    </p:extLst>
  </p:cmAuthor>
  <p:cmAuthor id="2" name="Smith, Chase (SPC)" initials="SC(" lastIdx="2" clrIdx="1">
    <p:extLst>
      <p:ext uri="{19B8F6BF-5375-455C-9EA6-DF929625EA0E}">
        <p15:presenceInfo xmlns:p15="http://schemas.microsoft.com/office/powerpoint/2012/main" userId="S::BCSMI@southernco.com::d0fa7ba3-2d33-4d90-9eec-4263ebb491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706" autoAdjust="0"/>
  </p:normalViewPr>
  <p:slideViewPr>
    <p:cSldViewPr snapToGrid="0">
      <p:cViewPr varScale="1">
        <p:scale>
          <a:sx n="114" d="100"/>
          <a:sy n="114" d="100"/>
        </p:scale>
        <p:origin x="438" y="12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7/21/2021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7/21/2021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7/21/2021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7/21/2021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7/21/2021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7/21/2021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7/21/2021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7/21/2021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7/21/2021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Emergency Conditions List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ROS &amp; WMS Update to TAC</a:t>
            </a:r>
          </a:p>
          <a:p>
            <a:r>
              <a:rPr lang="en-US" sz="2400" dirty="0"/>
              <a:t>July 28, 2021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  <a:p>
            <a:r>
              <a:rPr lang="en-US" dirty="0"/>
              <a:t>Proposed New Items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ROS</a:t>
            </a:r>
          </a:p>
          <a:p>
            <a:r>
              <a:rPr lang="en-US" dirty="0"/>
              <a:t>Item #5 (Outage Scheduler) and Item #6 (Resource Telemetry): NPRRs 1084 and 1085 filed.  OWG / PDCWG discussing</a:t>
            </a:r>
          </a:p>
          <a:p>
            <a:r>
              <a:rPr lang="en-US" dirty="0"/>
              <a:t>Item #47 (Transmission Planning): PLWG continues review of potential changes to planning criteria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02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WMS</a:t>
            </a:r>
          </a:p>
          <a:p>
            <a:r>
              <a:rPr lang="en-US" dirty="0"/>
              <a:t>Item #3 (Comprehensive evaluation of Settlement &amp; Creditworthiness Requirements): Status is In Progress as MCWG continues its review of this topic</a:t>
            </a:r>
          </a:p>
          <a:p>
            <a:r>
              <a:rPr lang="en-US" dirty="0"/>
              <a:t>Item #111(Review credit exposure calculation methodologies, other ISO practices): MCWG has reviewed ERCOT polling results of default uplift practices in ISO NE, MISO, CAISO, PJM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UPDATES, cont.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Joint ROS/WMS Items</a:t>
            </a:r>
          </a:p>
          <a:p>
            <a:r>
              <a:rPr lang="en-US" dirty="0"/>
              <a:t>Item #7 (DER Registration): A workshop on NPRR1077, SOG telemetry requirements was held on July 22</a:t>
            </a:r>
            <a:r>
              <a:rPr lang="en-US" baseline="30000" dirty="0"/>
              <a:t>nd</a:t>
            </a:r>
            <a:endParaRPr lang="en-US" dirty="0"/>
          </a:p>
          <a:p>
            <a:r>
              <a:rPr lang="en-US" dirty="0"/>
              <a:t>Item #41 (DC Ties): DC Ties available but schedules curtailed during Uri.  OWG completed review and determined no changes needed.  PLWG continuing review</a:t>
            </a:r>
          </a:p>
          <a:p>
            <a:r>
              <a:rPr lang="en-US" dirty="0"/>
              <a:t>CMWG/OWG joint discussion was held at CMWG’s July 19</a:t>
            </a:r>
            <a:r>
              <a:rPr lang="en-US" baseline="30000" dirty="0"/>
              <a:t>th</a:t>
            </a:r>
            <a:r>
              <a:rPr lang="en-US" dirty="0"/>
              <a:t> meeting to review item #86 (GTC/constraint management during EEA3)</a:t>
            </a:r>
          </a:p>
          <a:p>
            <a:r>
              <a:rPr lang="en-US" dirty="0"/>
              <a:t>Item #91 (Potential for increased role of FFR): WMWG discussed proposals to increase ESR participation in FFR and an opinion paper concluding </a:t>
            </a:r>
            <a:r>
              <a:rPr lang="en-US" dirty="0" err="1"/>
              <a:t>underprocurement</a:t>
            </a:r>
            <a:r>
              <a:rPr lang="en-US" dirty="0"/>
              <a:t> of a single AS product was not an issue in URI; PDCWG will continue discussions on this item</a:t>
            </a:r>
          </a:p>
        </p:txBody>
      </p:sp>
    </p:spTree>
    <p:extLst>
      <p:ext uri="{BB962C8B-B14F-4D97-AF65-F5344CB8AC3E}">
        <p14:creationId xmlns:p14="http://schemas.microsoft.com/office/powerpoint/2010/main" val="246793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44357-E9E6-4361-9D0D-8C995574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New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FB9EB-B2EA-4466-BCA2-00BC8CD5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Item #128 (Emergency Operational Communications): New item created to assess Instant Messaging communication tool</a:t>
            </a:r>
          </a:p>
        </p:txBody>
      </p:sp>
    </p:spTree>
    <p:extLst>
      <p:ext uri="{BB962C8B-B14F-4D97-AF65-F5344CB8AC3E}">
        <p14:creationId xmlns:p14="http://schemas.microsoft.com/office/powerpoint/2010/main" val="3828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8147" y="3532256"/>
            <a:ext cx="35157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658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1A0D-08D0-408E-B23D-2C714F2F9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54B8DD7-6690-4A54-B358-D6425E2100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010659"/>
              </p:ext>
            </p:extLst>
          </p:nvPr>
        </p:nvGraphicFramePr>
        <p:xfrm>
          <a:off x="1295400" y="1813420"/>
          <a:ext cx="9601200" cy="330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66956">
                  <a:extLst>
                    <a:ext uri="{9D8B030D-6E8A-4147-A177-3AD203B41FA5}">
                      <a16:colId xmlns:a16="http://schemas.microsoft.com/office/drawing/2014/main" val="2909695953"/>
                    </a:ext>
                  </a:extLst>
                </a:gridCol>
                <a:gridCol w="889233">
                  <a:extLst>
                    <a:ext uri="{9D8B030D-6E8A-4147-A177-3AD203B41FA5}">
                      <a16:colId xmlns:a16="http://schemas.microsoft.com/office/drawing/2014/main" val="3884355278"/>
                    </a:ext>
                  </a:extLst>
                </a:gridCol>
                <a:gridCol w="1585519">
                  <a:extLst>
                    <a:ext uri="{9D8B030D-6E8A-4147-A177-3AD203B41FA5}">
                      <a16:colId xmlns:a16="http://schemas.microsoft.com/office/drawing/2014/main" val="227367872"/>
                    </a:ext>
                  </a:extLst>
                </a:gridCol>
                <a:gridCol w="6559492">
                  <a:extLst>
                    <a:ext uri="{9D8B030D-6E8A-4147-A177-3AD203B41FA5}">
                      <a16:colId xmlns:a16="http://schemas.microsoft.com/office/drawing/2014/main" val="408833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Owner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32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Changed status to “In Progress”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8009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ROS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Update Comment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1. Changed status to “In Progress”</a:t>
                      </a:r>
                    </a:p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2. Added ROS comment “NPRR 1084 filed”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255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ROS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Update Comment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1. Changed status to “In Progress”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2. Added ROS comment “NPRR 1085 filed”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92020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Other Notes comment “Workshop on NPRR1077, SOG telemetry requirements held on 7/22"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5433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Update Item Description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Updated item description “Evaluate options to improve restoration process following blackout event”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53245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ROS/WMS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Update Comment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Added ROS comment “DC Ties available but schedules curtailed during Uri; OWG completed review and determined no changes needed; PLWG continuing review”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3703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Update Comment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Added ROS comment “PLWG continuing review (common mode failures, potential planning criteria updates, definitions for extreme events, timing of studies)”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6598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9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91595"/>
              </p:ext>
            </p:extLst>
          </p:nvPr>
        </p:nvGraphicFramePr>
        <p:xfrm>
          <a:off x="1295400" y="1847850"/>
          <a:ext cx="9686925" cy="306180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74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7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67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ROS</a:t>
                      </a:r>
                      <a:r>
                        <a:rPr lang="en-US" sz="1400" u="none" strike="noStrike" baseline="0" dirty="0"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</a:rPr>
                        <a:t>comment "Joint OWG/CMWG disc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ussions at 6/14 and 7/19 CMWG meetings"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91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effectLst/>
                        </a:rPr>
                        <a:t>1. Changed status to "In Progress“</a:t>
                      </a:r>
                    </a:p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effectLst/>
                        </a:rPr>
                        <a:t>2. Added WMS Comment "Proposals to increase participation from ESRs  (set FFR offer floor $0.01 below LR_RRS floor in DAM engine; enable batteries to provide RRS using ONSC status) were presented and an opinion paper concluding that </a:t>
                      </a:r>
                      <a:r>
                        <a:rPr lang="en-US" sz="1400" u="none" strike="noStrike" kern="1200" dirty="0" err="1">
                          <a:effectLst/>
                        </a:rPr>
                        <a:t>underprocurement</a:t>
                      </a:r>
                      <a:r>
                        <a:rPr lang="en-US" sz="1400" u="none" strike="noStrike" kern="1200" dirty="0">
                          <a:effectLst/>
                        </a:rPr>
                        <a:t> of a single AS product was not an issue during URI was discussed; further discussions  to be held at PDCWG”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WMS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effectLst/>
                        </a:rPr>
                        <a:t>1. Changed status to "In Progress“ and 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updated owner to “WMS”</a:t>
                      </a:r>
                    </a:p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effectLst/>
                        </a:rPr>
                        <a:t>2. Added WMS comment</a:t>
                      </a:r>
                      <a:r>
                        <a:rPr lang="en-US" sz="1400" u="none" strike="noStrike" kern="1200" baseline="0" dirty="0">
                          <a:effectLst/>
                        </a:rPr>
                        <a:t> “Reviewed default uplift practices in ISO NE, MISO, CAISO, PJM”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 Item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 item created to assess Instant Messaging communication tool to reduce reliance on voice communications during emergency events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1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9081FB-CCC2-4F5A-872E-4053BA646E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EC82F8-8209-4CE5-9920-7023C6280B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890B8D-AF8F-4E35-A82B-32341FED11A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1820</TotalTime>
  <Words>623</Words>
  <Application>Microsoft Office PowerPoint</Application>
  <PresentationFormat>Widescreen</PresentationFormat>
  <Paragraphs>83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Diamond Grid 16x9</vt:lpstr>
      <vt:lpstr>Emergency Conditions List</vt:lpstr>
      <vt:lpstr>OVERVIEW</vt:lpstr>
      <vt:lpstr>STATUS UPDATES</vt:lpstr>
      <vt:lpstr>STATUS UPDATES</vt:lpstr>
      <vt:lpstr>STATUS UPDATES, cont.</vt:lpstr>
      <vt:lpstr>Proposed New Items</vt:lpstr>
      <vt:lpstr>PowerPoint Presentation</vt:lpstr>
      <vt:lpstr>Appendix – Update Details</vt:lpstr>
      <vt:lpstr>Appendix – Update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Conditions List</dc:title>
  <dc:creator>Ivan</dc:creator>
  <cp:lastModifiedBy>Smith, Chase (SPC)</cp:lastModifiedBy>
  <cp:revision>50</cp:revision>
  <dcterms:created xsi:type="dcterms:W3CDTF">2021-06-13T18:35:38Z</dcterms:created>
  <dcterms:modified xsi:type="dcterms:W3CDTF">2021-07-21T14:45:45Z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