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70" r:id="rId7"/>
    <p:sldId id="277" r:id="rId8"/>
    <p:sldId id="275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rcot.com/mktrules/syschangereq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Incorporating GIC data into existing ERCOT Modeling Processes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07/20/2021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Modeling Applications and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A System Change Request(SCR) is need to integrate GIC modeling data into the existing modeling applications, </a:t>
            </a:r>
            <a:r>
              <a:rPr lang="en-US" sz="2400" dirty="0">
                <a:hlinkClick r:id="rId2"/>
              </a:rPr>
              <a:t>http://www.ercot.com/mktrules/syschangereq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174AD76C-FE60-4F87-B8AE-DBC92447FE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1978639"/>
            <a:ext cx="7090777" cy="4093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51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GIC Modeling Data – Initial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073821-9BB8-4229-AA5F-D7ECAFF4B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610884"/>
              </p:ext>
            </p:extLst>
          </p:nvPr>
        </p:nvGraphicFramePr>
        <p:xfrm>
          <a:off x="190500" y="1066800"/>
          <a:ext cx="11811000" cy="50522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3657">
                  <a:extLst>
                    <a:ext uri="{9D8B030D-6E8A-4147-A177-3AD203B41FA5}">
                      <a16:colId xmlns:a16="http://schemas.microsoft.com/office/drawing/2014/main" val="2325453727"/>
                    </a:ext>
                  </a:extLst>
                </a:gridCol>
                <a:gridCol w="2109560">
                  <a:extLst>
                    <a:ext uri="{9D8B030D-6E8A-4147-A177-3AD203B41FA5}">
                      <a16:colId xmlns:a16="http://schemas.microsoft.com/office/drawing/2014/main" val="1010144561"/>
                    </a:ext>
                  </a:extLst>
                </a:gridCol>
                <a:gridCol w="2161349">
                  <a:extLst>
                    <a:ext uri="{9D8B030D-6E8A-4147-A177-3AD203B41FA5}">
                      <a16:colId xmlns:a16="http://schemas.microsoft.com/office/drawing/2014/main" val="919450883"/>
                    </a:ext>
                  </a:extLst>
                </a:gridCol>
                <a:gridCol w="3323504">
                  <a:extLst>
                    <a:ext uri="{9D8B030D-6E8A-4147-A177-3AD203B41FA5}">
                      <a16:colId xmlns:a16="http://schemas.microsoft.com/office/drawing/2014/main" val="1394083645"/>
                    </a:ext>
                  </a:extLst>
                </a:gridCol>
                <a:gridCol w="2192930">
                  <a:extLst>
                    <a:ext uri="{9D8B030D-6E8A-4147-A177-3AD203B41FA5}">
                      <a16:colId xmlns:a16="http://schemas.microsoft.com/office/drawing/2014/main" val="4085548413"/>
                    </a:ext>
                  </a:extLst>
                </a:gridCol>
              </a:tblGrid>
              <a:tr h="188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Element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Attribute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Value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Description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Example of a Value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extLst>
                  <a:ext uri="{0D108BD9-81ED-4DB2-BD59-A6C34878D82A}">
                    <a16:rowId xmlns:a16="http://schemas.microsoft.com/office/drawing/2014/main" val="1460677251"/>
                  </a:ext>
                </a:extLst>
              </a:tr>
              <a:tr h="1885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Substation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Grounding Resistance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RG: Numeric in Ohms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-5">
                          <a:effectLst/>
                        </a:rPr>
                        <a:t>Sub</a:t>
                      </a:r>
                      <a:r>
                        <a:rPr lang="en-US" sz="1200">
                          <a:effectLst/>
                        </a:rPr>
                        <a:t>s</a:t>
                      </a:r>
                      <a:r>
                        <a:rPr lang="en-US" sz="1200" spc="5">
                          <a:effectLst/>
                        </a:rPr>
                        <a:t>t</a:t>
                      </a:r>
                      <a:r>
                        <a:rPr lang="en-US" sz="1200" spc="-5">
                          <a:effectLst/>
                        </a:rPr>
                        <a:t>a</a:t>
                      </a:r>
                      <a:r>
                        <a:rPr lang="en-US" sz="1200" spc="5">
                          <a:effectLst/>
                        </a:rPr>
                        <a:t>t</a:t>
                      </a:r>
                      <a:r>
                        <a:rPr lang="en-US" sz="1200" spc="-5">
                          <a:effectLst/>
                        </a:rPr>
                        <a:t>io</a:t>
                      </a:r>
                      <a:r>
                        <a:rPr lang="en-US" sz="1200">
                          <a:effectLst/>
                        </a:rPr>
                        <a:t>n</a:t>
                      </a:r>
                      <a:r>
                        <a:rPr lang="en-US" sz="1200" spc="5">
                          <a:effectLst/>
                        </a:rPr>
                        <a:t> </a:t>
                      </a:r>
                      <a:r>
                        <a:rPr lang="en-US" sz="1200" spc="-5">
                          <a:effectLst/>
                        </a:rPr>
                        <a:t>d</a:t>
                      </a:r>
                      <a:r>
                        <a:rPr lang="en-US" sz="1200">
                          <a:effectLst/>
                        </a:rPr>
                        <a:t>c</a:t>
                      </a:r>
                      <a:r>
                        <a:rPr lang="en-US" sz="1200" spc="-20">
                          <a:effectLst/>
                        </a:rPr>
                        <a:t> </a:t>
                      </a:r>
                      <a:r>
                        <a:rPr lang="en-US" sz="1200" spc="-5">
                          <a:effectLst/>
                        </a:rPr>
                        <a:t>g</a:t>
                      </a:r>
                      <a:r>
                        <a:rPr lang="en-US" sz="1200">
                          <a:effectLst/>
                        </a:rPr>
                        <a:t>r</a:t>
                      </a:r>
                      <a:r>
                        <a:rPr lang="en-US" sz="1200" spc="-5">
                          <a:effectLst/>
                        </a:rPr>
                        <a:t>ounding </a:t>
                      </a:r>
                      <a:r>
                        <a:rPr lang="en-US" sz="1200">
                          <a:effectLst/>
                        </a:rPr>
                        <a:t>r</a:t>
                      </a:r>
                      <a:r>
                        <a:rPr lang="en-US" sz="1200" spc="-5">
                          <a:effectLst/>
                        </a:rPr>
                        <a:t>e</a:t>
                      </a:r>
                      <a:r>
                        <a:rPr lang="en-US" sz="1200">
                          <a:effectLst/>
                        </a:rPr>
                        <a:t>s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s</a:t>
                      </a:r>
                      <a:r>
                        <a:rPr lang="en-US" sz="1200" spc="5">
                          <a:effectLst/>
                        </a:rPr>
                        <a:t>t</a:t>
                      </a:r>
                      <a:r>
                        <a:rPr lang="en-US" sz="1200" spc="-5">
                          <a:effectLst/>
                        </a:rPr>
                        <a:t>an</a:t>
                      </a:r>
                      <a:r>
                        <a:rPr lang="en-US" sz="1200">
                          <a:effectLst/>
                        </a:rPr>
                        <a:t>ce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(</a:t>
                      </a:r>
                      <a:r>
                        <a:rPr lang="en-US" sz="1200" spc="-5">
                          <a:effectLst/>
                        </a:rPr>
                        <a:t>o</a:t>
                      </a:r>
                      <a:r>
                        <a:rPr lang="en-US" sz="1200" spc="-15">
                          <a:effectLst/>
                        </a:rPr>
                        <a:t>h</a:t>
                      </a:r>
                      <a:r>
                        <a:rPr lang="en-US" sz="1200">
                          <a:effectLst/>
                        </a:rPr>
                        <a:t>ms)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-5" dirty="0">
                          <a:effectLst/>
                        </a:rPr>
                        <a:t>0.1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extLst>
                  <a:ext uri="{0D108BD9-81ED-4DB2-BD59-A6C34878D82A}">
                    <a16:rowId xmlns:a16="http://schemas.microsoft.com/office/drawing/2014/main" val="3358304912"/>
                  </a:ext>
                </a:extLst>
              </a:tr>
              <a:tr h="3870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Line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DC Resistance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RBRN: Numeric in Ohms/Phase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-5">
                          <a:effectLst/>
                        </a:rPr>
                        <a:t>B</a:t>
                      </a:r>
                      <a:r>
                        <a:rPr lang="en-US" sz="1200">
                          <a:effectLst/>
                        </a:rPr>
                        <a:t>r</a:t>
                      </a:r>
                      <a:r>
                        <a:rPr lang="en-US" sz="1200" spc="-5">
                          <a:effectLst/>
                        </a:rPr>
                        <a:t>an</a:t>
                      </a:r>
                      <a:r>
                        <a:rPr lang="en-US" sz="1200">
                          <a:effectLst/>
                        </a:rPr>
                        <a:t>ch</a:t>
                      </a:r>
                      <a:r>
                        <a:rPr lang="en-US" sz="1200" spc="5">
                          <a:effectLst/>
                        </a:rPr>
                        <a:t> </a:t>
                      </a:r>
                      <a:r>
                        <a:rPr lang="en-US" sz="1200" spc="-5">
                          <a:effectLst/>
                        </a:rPr>
                        <a:t>d</a:t>
                      </a:r>
                      <a:r>
                        <a:rPr lang="en-US" sz="1200">
                          <a:effectLst/>
                        </a:rPr>
                        <a:t>c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r</a:t>
                      </a:r>
                      <a:r>
                        <a:rPr lang="en-US" sz="1200" spc="-5">
                          <a:effectLst/>
                        </a:rPr>
                        <a:t>e</a:t>
                      </a:r>
                      <a:r>
                        <a:rPr lang="en-US" sz="1200">
                          <a:effectLst/>
                        </a:rPr>
                        <a:t>s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 spc="-15">
                          <a:effectLst/>
                        </a:rPr>
                        <a:t>s</a:t>
                      </a:r>
                      <a:r>
                        <a:rPr lang="en-US" sz="1200" spc="5">
                          <a:effectLst/>
                        </a:rPr>
                        <a:t>t</a:t>
                      </a:r>
                      <a:r>
                        <a:rPr lang="en-US" sz="1200" spc="-5">
                          <a:effectLst/>
                        </a:rPr>
                        <a:t>an</a:t>
                      </a:r>
                      <a:r>
                        <a:rPr lang="en-US" sz="1200">
                          <a:effectLst/>
                        </a:rPr>
                        <a:t>ce 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</a:t>
                      </a:r>
                      <a:r>
                        <a:rPr lang="en-US" sz="1200" spc="-20">
                          <a:effectLst/>
                        </a:rPr>
                        <a:t> </a:t>
                      </a:r>
                      <a:r>
                        <a:rPr lang="en-US" sz="1200" spc="-5">
                          <a:effectLst/>
                        </a:rPr>
                        <a:t>oh</a:t>
                      </a:r>
                      <a:r>
                        <a:rPr lang="en-US" sz="1200">
                          <a:effectLst/>
                        </a:rPr>
                        <a:t>ms</a:t>
                      </a:r>
                      <a:r>
                        <a:rPr lang="en-US" sz="1200" spc="5">
                          <a:effectLst/>
                        </a:rPr>
                        <a:t>/</a:t>
                      </a:r>
                      <a:r>
                        <a:rPr lang="en-US" sz="1200" spc="-5">
                          <a:effectLst/>
                        </a:rPr>
                        <a:t>ph</a:t>
                      </a:r>
                      <a:r>
                        <a:rPr lang="en-US" sz="1200" spc="-15">
                          <a:effectLst/>
                        </a:rPr>
                        <a:t>a</a:t>
                      </a:r>
                      <a:r>
                        <a:rPr lang="en-US" sz="1200">
                          <a:effectLst/>
                        </a:rPr>
                        <a:t>s</a:t>
                      </a:r>
                      <a:r>
                        <a:rPr lang="en-US" sz="1200" spc="-5">
                          <a:effectLst/>
                        </a:rPr>
                        <a:t>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-5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extLst>
                  <a:ext uri="{0D108BD9-81ED-4DB2-BD59-A6C34878D82A}">
                    <a16:rowId xmlns:a16="http://schemas.microsoft.com/office/drawing/2014/main" val="406094282"/>
                  </a:ext>
                </a:extLst>
              </a:tr>
              <a:tr h="3870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Transformer Winding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DC Winding Resistance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RDC: Numeric in Ohms/Phase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dc 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>
                          <a:effectLst/>
                        </a:rPr>
                        <a:t>es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stan</a:t>
                      </a:r>
                      <a:r>
                        <a:rPr lang="en-US" sz="1200" spc="-15">
                          <a:effectLst/>
                        </a:rPr>
                        <a:t>c</a:t>
                      </a:r>
                      <a:r>
                        <a:rPr lang="en-US" sz="1200">
                          <a:effectLst/>
                        </a:rPr>
                        <a:t>e</a:t>
                      </a:r>
                      <a:r>
                        <a:rPr lang="en-US" sz="1200" spc="5">
                          <a:effectLst/>
                        </a:rPr>
                        <a:t> </a:t>
                      </a:r>
                      <a:r>
                        <a:rPr lang="en-US" sz="1200" spc="-10">
                          <a:effectLst/>
                        </a:rPr>
                        <a:t>o</a:t>
                      </a:r>
                      <a:r>
                        <a:rPr lang="en-US" sz="1200">
                          <a:effectLst/>
                        </a:rPr>
                        <a:t>f</a:t>
                      </a:r>
                      <a:r>
                        <a:rPr lang="en-US" sz="1200" spc="-20">
                          <a:effectLst/>
                        </a:rPr>
                        <a:t> </a:t>
                      </a:r>
                      <a:r>
                        <a:rPr lang="en-US" sz="1200" spc="40">
                          <a:effectLst/>
                        </a:rPr>
                        <a:t>W</a:t>
                      </a:r>
                      <a:r>
                        <a:rPr lang="en-US" sz="1200" spc="-15">
                          <a:effectLst/>
                        </a:rPr>
                        <a:t>i</a:t>
                      </a:r>
                      <a:r>
                        <a:rPr lang="en-US" sz="1200" spc="-10">
                          <a:effectLst/>
                        </a:rPr>
                        <a:t>n</a:t>
                      </a:r>
                      <a:r>
                        <a:rPr lang="en-US" sz="1200">
                          <a:effectLst/>
                        </a:rPr>
                        <a:t>d</a:t>
                      </a:r>
                      <a:r>
                        <a:rPr lang="en-US" sz="1200" spc="-1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ng</a:t>
                      </a:r>
                      <a:r>
                        <a:rPr lang="en-US" sz="1200" spc="5">
                          <a:effectLst/>
                        </a:rPr>
                        <a:t> 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</a:t>
                      </a:r>
                      <a:r>
                        <a:rPr lang="en-US" sz="1200" spc="5">
                          <a:effectLst/>
                        </a:rPr>
                        <a:t> </a:t>
                      </a:r>
                      <a:r>
                        <a:rPr lang="en-US" sz="1200" spc="-10">
                          <a:effectLst/>
                        </a:rPr>
                        <a:t>o</a:t>
                      </a:r>
                      <a:r>
                        <a:rPr lang="en-US" sz="1200">
                          <a:effectLst/>
                        </a:rPr>
                        <a:t>h</a:t>
                      </a:r>
                      <a:r>
                        <a:rPr lang="en-US" sz="1200" spc="5">
                          <a:effectLst/>
                        </a:rPr>
                        <a:t>m</a:t>
                      </a:r>
                      <a:r>
                        <a:rPr lang="en-US" sz="1200" spc="-15">
                          <a:effectLst/>
                        </a:rPr>
                        <a:t>s</a:t>
                      </a:r>
                      <a:r>
                        <a:rPr lang="en-US" sz="1200">
                          <a:effectLst/>
                        </a:rPr>
                        <a:t>/p</a:t>
                      </a:r>
                      <a:r>
                        <a:rPr lang="en-US" sz="1200" spc="-10">
                          <a:effectLst/>
                        </a:rPr>
                        <a:t>h</a:t>
                      </a:r>
                      <a:r>
                        <a:rPr lang="en-US" sz="1200">
                          <a:effectLst/>
                        </a:rPr>
                        <a:t>ase at nominal tap and adjusted to 75°C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extLst>
                  <a:ext uri="{0D108BD9-81ED-4DB2-BD59-A6C34878D82A}">
                    <a16:rowId xmlns:a16="http://schemas.microsoft.com/office/drawing/2014/main" val="2089054771"/>
                  </a:ext>
                </a:extLst>
              </a:tr>
              <a:tr h="5855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Transformer Winding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GIC Blocker on Winding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True – GIC Blocker is Present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False – No GIC Blocker on the winding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GIC b</a:t>
                      </a:r>
                      <a:r>
                        <a:rPr lang="en-US" sz="1200" spc="-5">
                          <a:effectLst/>
                        </a:rPr>
                        <a:t>l</a:t>
                      </a:r>
                      <a:r>
                        <a:rPr lang="en-US" sz="1200">
                          <a:effectLst/>
                        </a:rPr>
                        <a:t>ock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ng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de</a:t>
                      </a:r>
                      <a:r>
                        <a:rPr lang="en-US" sz="1200" spc="-15">
                          <a:effectLst/>
                        </a:rPr>
                        <a:t>v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ce</a:t>
                      </a:r>
                      <a:r>
                        <a:rPr lang="en-US" sz="1200" spc="5">
                          <a:effectLst/>
                        </a:rPr>
                        <a:t> 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neut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>
                          <a:effectLst/>
                        </a:rPr>
                        <a:t>al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 spc="-10">
                          <a:effectLst/>
                        </a:rPr>
                        <a:t>o</a:t>
                      </a:r>
                      <a:r>
                        <a:rPr lang="en-US" sz="1200">
                          <a:effectLst/>
                        </a:rPr>
                        <a:t>f</a:t>
                      </a:r>
                      <a:r>
                        <a:rPr lang="en-US" sz="1200" spc="-20">
                          <a:effectLst/>
                        </a:rPr>
                        <a:t> </a:t>
                      </a:r>
                      <a:r>
                        <a:rPr lang="en-US" sz="1200" spc="40">
                          <a:effectLst/>
                        </a:rPr>
                        <a:t>W</a:t>
                      </a:r>
                      <a:r>
                        <a:rPr lang="en-US" sz="1200" spc="-1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nd</a:t>
                      </a:r>
                      <a:r>
                        <a:rPr lang="en-US" sz="1200" spc="-1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False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extLst>
                  <a:ext uri="{0D108BD9-81ED-4DB2-BD59-A6C34878D82A}">
                    <a16:rowId xmlns:a16="http://schemas.microsoft.com/office/drawing/2014/main" val="2392766378"/>
                  </a:ext>
                </a:extLst>
              </a:tr>
              <a:tr h="5584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Power Transformer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Vector Group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VecGrp - Alphanumeric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</a:t>
                      </a:r>
                      <a:r>
                        <a:rPr lang="en-US" sz="1200" spc="-5" dirty="0">
                          <a:effectLst/>
                        </a:rPr>
                        <a:t>l</a:t>
                      </a:r>
                      <a:r>
                        <a:rPr lang="en-US" sz="1200" dirty="0">
                          <a:effectLst/>
                        </a:rPr>
                        <a:t>ph</a:t>
                      </a:r>
                      <a:r>
                        <a:rPr lang="en-US" sz="1200" spc="-10" dirty="0">
                          <a:effectLst/>
                        </a:rPr>
                        <a:t>a</a:t>
                      </a:r>
                      <a:r>
                        <a:rPr lang="en-US" sz="1200" dirty="0">
                          <a:effectLst/>
                        </a:rPr>
                        <a:t>n</a:t>
                      </a:r>
                      <a:r>
                        <a:rPr lang="en-US" sz="1200" spc="-10" dirty="0">
                          <a:effectLst/>
                        </a:rPr>
                        <a:t>u</a:t>
                      </a:r>
                      <a:r>
                        <a:rPr lang="en-US" sz="1200" spc="5" dirty="0">
                          <a:effectLst/>
                        </a:rPr>
                        <a:t>m</a:t>
                      </a:r>
                      <a:r>
                        <a:rPr lang="en-US" sz="1200" dirty="0">
                          <a:effectLst/>
                        </a:rPr>
                        <a:t>e</a:t>
                      </a:r>
                      <a:r>
                        <a:rPr lang="en-US" sz="1200" spc="-5" dirty="0">
                          <a:effectLst/>
                        </a:rPr>
                        <a:t>ri</a:t>
                      </a:r>
                      <a:r>
                        <a:rPr lang="en-US" sz="1200" dirty="0">
                          <a:effectLst/>
                        </a:rPr>
                        <a:t>c 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d</a:t>
                      </a:r>
                      <a:r>
                        <a:rPr lang="en-US" sz="1200" spc="-10" dirty="0">
                          <a:effectLst/>
                        </a:rPr>
                        <a:t>e</a:t>
                      </a:r>
                      <a:r>
                        <a:rPr lang="en-US" sz="1200" dirty="0">
                          <a:effectLst/>
                        </a:rPr>
                        <a:t>nt</a:t>
                      </a:r>
                      <a:r>
                        <a:rPr lang="en-US" sz="1200" spc="-15" dirty="0">
                          <a:effectLst/>
                        </a:rPr>
                        <a:t>i</a:t>
                      </a:r>
                      <a:r>
                        <a:rPr lang="en-US" sz="1200" spc="10" dirty="0">
                          <a:effectLst/>
                        </a:rPr>
                        <a:t>f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er</a:t>
                      </a:r>
                      <a:r>
                        <a:rPr lang="en-US" sz="1200" spc="-1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spec</a:t>
                      </a:r>
                      <a:r>
                        <a:rPr lang="en-US" sz="1200" spc="-15" dirty="0">
                          <a:effectLst/>
                        </a:rPr>
                        <a:t>i</a:t>
                      </a:r>
                      <a:r>
                        <a:rPr lang="en-US" sz="1200" spc="10" dirty="0">
                          <a:effectLst/>
                        </a:rPr>
                        <a:t>f</a:t>
                      </a:r>
                      <a:r>
                        <a:rPr lang="en-US" sz="1200" spc="-15" dirty="0">
                          <a:effectLst/>
                        </a:rPr>
                        <a:t>y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ng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spc="-15" dirty="0">
                          <a:effectLst/>
                        </a:rPr>
                        <a:t>v</a:t>
                      </a:r>
                      <a:r>
                        <a:rPr lang="en-US" sz="1200" dirty="0">
                          <a:effectLst/>
                        </a:rPr>
                        <a:t>ector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g</a:t>
                      </a:r>
                      <a:r>
                        <a:rPr lang="en-US" sz="1200" spc="-5" dirty="0">
                          <a:effectLst/>
                        </a:rPr>
                        <a:t>r</a:t>
                      </a:r>
                      <a:r>
                        <a:rPr lang="en-US" sz="1200" dirty="0">
                          <a:effectLst/>
                        </a:rPr>
                        <a:t>oup</a:t>
                      </a:r>
                      <a:r>
                        <a:rPr lang="en-US" sz="1200" spc="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ba</a:t>
                      </a:r>
                      <a:r>
                        <a:rPr lang="en-US" sz="1200" spc="-15" dirty="0">
                          <a:effectLst/>
                        </a:rPr>
                        <a:t>s</a:t>
                      </a:r>
                      <a:r>
                        <a:rPr lang="en-US" sz="1200" dirty="0">
                          <a:effectLst/>
                        </a:rPr>
                        <a:t>ed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on</a:t>
                      </a:r>
                      <a:r>
                        <a:rPr lang="en-US" sz="1200" spc="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t</a:t>
                      </a:r>
                      <a:r>
                        <a:rPr lang="en-US" sz="1200" spc="-5" dirty="0">
                          <a:effectLst/>
                        </a:rPr>
                        <a:t>r</a:t>
                      </a:r>
                      <a:r>
                        <a:rPr lang="en-US" sz="1200" spc="-10" dirty="0">
                          <a:effectLst/>
                        </a:rPr>
                        <a:t>a</a:t>
                      </a:r>
                      <a:r>
                        <a:rPr lang="en-US" sz="1200" dirty="0">
                          <a:effectLst/>
                        </a:rPr>
                        <a:t>n</a:t>
                      </a:r>
                      <a:r>
                        <a:rPr lang="en-US" sz="1200" spc="-15" dirty="0">
                          <a:effectLst/>
                        </a:rPr>
                        <a:t>s</a:t>
                      </a:r>
                      <a:r>
                        <a:rPr lang="en-US" sz="1200" dirty="0">
                          <a:effectLst/>
                        </a:rPr>
                        <a:t>fo</a:t>
                      </a:r>
                      <a:r>
                        <a:rPr lang="en-US" sz="1200" spc="-5" dirty="0">
                          <a:effectLst/>
                        </a:rPr>
                        <a:t>r</a:t>
                      </a:r>
                      <a:r>
                        <a:rPr lang="en-US" sz="1200" spc="5" dirty="0">
                          <a:effectLst/>
                        </a:rPr>
                        <a:t>m</a:t>
                      </a:r>
                      <a:r>
                        <a:rPr lang="en-US" sz="1200" dirty="0">
                          <a:effectLst/>
                        </a:rPr>
                        <a:t>er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-15" dirty="0">
                          <a:effectLst/>
                        </a:rPr>
                        <a:t>w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nd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ng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connect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ons</a:t>
                      </a:r>
                      <a:r>
                        <a:rPr lang="en-US" sz="1200" spc="-10" dirty="0">
                          <a:effectLst/>
                        </a:rPr>
                        <a:t> a</a:t>
                      </a:r>
                      <a:r>
                        <a:rPr lang="en-US" sz="1200" dirty="0">
                          <a:effectLst/>
                        </a:rPr>
                        <a:t>nd</a:t>
                      </a:r>
                      <a:r>
                        <a:rPr lang="en-US" sz="1200" spc="5" dirty="0">
                          <a:effectLst/>
                        </a:rPr>
                        <a:t> </a:t>
                      </a:r>
                      <a:r>
                        <a:rPr lang="en-US" sz="1200" spc="-10" dirty="0">
                          <a:effectLst/>
                        </a:rPr>
                        <a:t>p</a:t>
                      </a:r>
                      <a:r>
                        <a:rPr lang="en-US" sz="1200" dirty="0">
                          <a:effectLst/>
                        </a:rPr>
                        <a:t>hase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an</a:t>
                      </a:r>
                      <a:r>
                        <a:rPr lang="en-US" sz="1200" spc="-10" dirty="0">
                          <a:effectLst/>
                        </a:rPr>
                        <a:t>g</a:t>
                      </a:r>
                      <a:r>
                        <a:rPr lang="en-US" sz="1200" spc="-5" dirty="0">
                          <a:effectLst/>
                        </a:rPr>
                        <a:t>l</a:t>
                      </a:r>
                      <a:r>
                        <a:rPr lang="en-US" sz="1200" dirty="0">
                          <a:effectLst/>
                        </a:rPr>
                        <a:t>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64770" marR="0">
                        <a:lnSpc>
                          <a:spcPts val="13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YNynd0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extLst>
                  <a:ext uri="{0D108BD9-81ED-4DB2-BD59-A6C34878D82A}">
                    <a16:rowId xmlns:a16="http://schemas.microsoft.com/office/drawing/2014/main" val="1503895147"/>
                  </a:ext>
                </a:extLst>
              </a:tr>
              <a:tr h="3870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Power Transformer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Core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Core: Alphanumeric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-5">
                          <a:effectLst/>
                        </a:rPr>
                        <a:t>N</a:t>
                      </a:r>
                      <a:r>
                        <a:rPr lang="en-US" sz="1200">
                          <a:effectLst/>
                        </a:rPr>
                        <a:t>u</a:t>
                      </a:r>
                      <a:r>
                        <a:rPr lang="en-US" sz="1200" spc="5">
                          <a:effectLst/>
                        </a:rPr>
                        <a:t>m</a:t>
                      </a:r>
                      <a:r>
                        <a:rPr lang="en-US" sz="1200" spc="-10">
                          <a:effectLst/>
                        </a:rPr>
                        <a:t>b</a:t>
                      </a:r>
                      <a:r>
                        <a:rPr lang="en-US" sz="1200">
                          <a:effectLst/>
                        </a:rPr>
                        <a:t>er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 spc="-10">
                          <a:effectLst/>
                        </a:rPr>
                        <a:t>o</a:t>
                      </a:r>
                      <a:r>
                        <a:rPr lang="en-US" sz="1200">
                          <a:effectLst/>
                        </a:rPr>
                        <a:t>f</a:t>
                      </a:r>
                      <a:r>
                        <a:rPr lang="en-US" sz="1200" spc="15">
                          <a:effectLst/>
                        </a:rPr>
                        <a:t> </a:t>
                      </a:r>
                      <a:r>
                        <a:rPr lang="en-US" sz="1200" spc="-15">
                          <a:effectLst/>
                        </a:rPr>
                        <a:t>c</a:t>
                      </a:r>
                      <a:r>
                        <a:rPr lang="en-US" sz="1200">
                          <a:effectLst/>
                        </a:rPr>
                        <a:t>o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>
                          <a:effectLst/>
                        </a:rPr>
                        <a:t>es 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 spc="-10">
                          <a:effectLst/>
                        </a:rPr>
                        <a:t>a</a:t>
                      </a:r>
                      <a:r>
                        <a:rPr lang="en-US" sz="1200">
                          <a:effectLst/>
                        </a:rPr>
                        <a:t>n</a:t>
                      </a:r>
                      <a:r>
                        <a:rPr lang="en-US" sz="1200" spc="-15">
                          <a:effectLst/>
                        </a:rPr>
                        <a:t>s</a:t>
                      </a:r>
                      <a:r>
                        <a:rPr lang="en-US" sz="1200" spc="10">
                          <a:effectLst/>
                        </a:rPr>
                        <a:t>f</a:t>
                      </a:r>
                      <a:r>
                        <a:rPr lang="en-US" sz="1200">
                          <a:effectLst/>
                        </a:rPr>
                        <a:t>o</a:t>
                      </a:r>
                      <a:r>
                        <a:rPr lang="en-US" sz="1200" spc="-5">
                          <a:effectLst/>
                        </a:rPr>
                        <a:t>rm</a:t>
                      </a:r>
                      <a:r>
                        <a:rPr lang="en-US" sz="1200">
                          <a:effectLst/>
                        </a:rPr>
                        <a:t>er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co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>
                          <a:effectLst/>
                        </a:rPr>
                        <a:t>e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des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 spc="-10">
                          <a:effectLst/>
                        </a:rPr>
                        <a:t>g</a:t>
                      </a:r>
                      <a:r>
                        <a:rPr lang="en-US" sz="1200">
                          <a:effectLst/>
                        </a:rPr>
                        <a:t>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-5">
                          <a:effectLst/>
                        </a:rPr>
                        <a:t>3 = three phase 3-legged core form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extLst>
                  <a:ext uri="{0D108BD9-81ED-4DB2-BD59-A6C34878D82A}">
                    <a16:rowId xmlns:a16="http://schemas.microsoft.com/office/drawing/2014/main" val="1638638938"/>
                  </a:ext>
                </a:extLst>
              </a:tr>
              <a:tr h="5855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Power Transformer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K-Factor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K-Factor: Numeric (no units)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</a:t>
                      </a:r>
                      <a:r>
                        <a:rPr lang="en-US" sz="1200" spc="-10" dirty="0">
                          <a:effectLst/>
                        </a:rPr>
                        <a:t> </a:t>
                      </a:r>
                      <a:r>
                        <a:rPr lang="en-US" sz="1200" spc="10" dirty="0">
                          <a:effectLst/>
                        </a:rPr>
                        <a:t>f</a:t>
                      </a:r>
                      <a:r>
                        <a:rPr lang="en-US" sz="1200" dirty="0">
                          <a:effectLst/>
                        </a:rPr>
                        <a:t>ac</a:t>
                      </a:r>
                      <a:r>
                        <a:rPr lang="en-US" sz="1200" spc="-10" dirty="0">
                          <a:effectLst/>
                        </a:rPr>
                        <a:t>t</a:t>
                      </a:r>
                      <a:r>
                        <a:rPr lang="en-US" sz="1200" dirty="0">
                          <a:effectLst/>
                        </a:rPr>
                        <a:t>or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to</a:t>
                      </a:r>
                      <a:r>
                        <a:rPr lang="en-US" sz="1200" spc="5" dirty="0">
                          <a:effectLst/>
                        </a:rPr>
                        <a:t> </a:t>
                      </a:r>
                      <a:r>
                        <a:rPr lang="en-US" sz="1200" spc="-15" dirty="0">
                          <a:effectLst/>
                        </a:rPr>
                        <a:t>c</a:t>
                      </a:r>
                      <a:r>
                        <a:rPr lang="en-US" sz="1200" dirty="0">
                          <a:effectLst/>
                        </a:rPr>
                        <a:t>a</a:t>
                      </a:r>
                      <a:r>
                        <a:rPr lang="en-US" sz="1200" spc="-5" dirty="0">
                          <a:effectLst/>
                        </a:rPr>
                        <a:t>l</a:t>
                      </a:r>
                      <a:r>
                        <a:rPr lang="en-US" sz="1200" dirty="0">
                          <a:effectLst/>
                        </a:rPr>
                        <a:t>cu</a:t>
                      </a:r>
                      <a:r>
                        <a:rPr lang="en-US" sz="1200" spc="-5" dirty="0">
                          <a:effectLst/>
                        </a:rPr>
                        <a:t>l</a:t>
                      </a:r>
                      <a:r>
                        <a:rPr lang="en-US" sz="1200" dirty="0">
                          <a:effectLst/>
                        </a:rPr>
                        <a:t>a</a:t>
                      </a:r>
                      <a:r>
                        <a:rPr lang="en-US" sz="1200" spc="-10" dirty="0">
                          <a:effectLst/>
                        </a:rPr>
                        <a:t>t</a:t>
                      </a:r>
                      <a:r>
                        <a:rPr lang="en-US" sz="1200" dirty="0">
                          <a:effectLst/>
                        </a:rPr>
                        <a:t>e</a:t>
                      </a:r>
                      <a:r>
                        <a:rPr lang="en-US" sz="1200" spc="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t</a:t>
                      </a:r>
                      <a:r>
                        <a:rPr lang="en-US" sz="1200" spc="-5" dirty="0">
                          <a:effectLst/>
                        </a:rPr>
                        <a:t>r</a:t>
                      </a:r>
                      <a:r>
                        <a:rPr lang="en-US" sz="1200" spc="-10" dirty="0">
                          <a:effectLst/>
                        </a:rPr>
                        <a:t>a</a:t>
                      </a:r>
                      <a:r>
                        <a:rPr lang="en-US" sz="1200" dirty="0">
                          <a:effectLst/>
                        </a:rPr>
                        <a:t>n</a:t>
                      </a:r>
                      <a:r>
                        <a:rPr lang="en-US" sz="1200" spc="-15" dirty="0">
                          <a:effectLst/>
                        </a:rPr>
                        <a:t>s</a:t>
                      </a:r>
                      <a:r>
                        <a:rPr lang="en-US" sz="1200" spc="10" dirty="0">
                          <a:effectLst/>
                        </a:rPr>
                        <a:t>f</a:t>
                      </a:r>
                      <a:r>
                        <a:rPr lang="en-US" sz="1200" dirty="0">
                          <a:effectLst/>
                        </a:rPr>
                        <a:t>o</a:t>
                      </a:r>
                      <a:r>
                        <a:rPr lang="en-US" sz="1200" spc="-5" dirty="0">
                          <a:effectLst/>
                        </a:rPr>
                        <a:t>rm</a:t>
                      </a:r>
                      <a:r>
                        <a:rPr lang="en-US" sz="1200" dirty="0">
                          <a:effectLst/>
                        </a:rPr>
                        <a:t>er</a:t>
                      </a:r>
                      <a:r>
                        <a:rPr lang="en-US" sz="1200" spc="-5" dirty="0">
                          <a:effectLst/>
                        </a:rPr>
                        <a:t> r</a:t>
                      </a:r>
                      <a:r>
                        <a:rPr lang="en-US" sz="1200" dirty="0">
                          <a:effectLst/>
                        </a:rPr>
                        <a:t>eact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spc="-15" dirty="0">
                          <a:effectLst/>
                        </a:rPr>
                        <a:t>v</a:t>
                      </a:r>
                      <a:r>
                        <a:rPr lang="en-US" sz="1200" dirty="0">
                          <a:effectLst/>
                        </a:rPr>
                        <a:t>e po</a:t>
                      </a:r>
                      <a:r>
                        <a:rPr lang="en-US" sz="1200" spc="-15" dirty="0">
                          <a:effectLst/>
                        </a:rPr>
                        <a:t>w</a:t>
                      </a:r>
                      <a:r>
                        <a:rPr lang="en-US" sz="1200" dirty="0">
                          <a:effectLst/>
                        </a:rPr>
                        <a:t>er</a:t>
                      </a:r>
                      <a:r>
                        <a:rPr lang="en-US" sz="1200" spc="-5" dirty="0">
                          <a:effectLst/>
                        </a:rPr>
                        <a:t> l</a:t>
                      </a:r>
                      <a:r>
                        <a:rPr lang="en-US" sz="1200" dirty="0">
                          <a:effectLst/>
                        </a:rPr>
                        <a:t>oss </a:t>
                      </a:r>
                      <a:r>
                        <a:rPr lang="en-US" sz="1200" spc="10" dirty="0">
                          <a:effectLst/>
                        </a:rPr>
                        <a:t>f</a:t>
                      </a:r>
                      <a:r>
                        <a:rPr lang="en-US" sz="1200" spc="-5" dirty="0">
                          <a:effectLst/>
                        </a:rPr>
                        <a:t>r</a:t>
                      </a:r>
                      <a:r>
                        <a:rPr lang="en-US" sz="1200" spc="-10" dirty="0">
                          <a:effectLst/>
                        </a:rPr>
                        <a:t>o</a:t>
                      </a:r>
                      <a:r>
                        <a:rPr lang="en-US" sz="1200" dirty="0">
                          <a:effectLst/>
                        </a:rPr>
                        <a:t>m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GIC</a:t>
                      </a:r>
                      <a:r>
                        <a:rPr lang="en-US" sz="1200" spc="-15" dirty="0">
                          <a:effectLst/>
                        </a:rPr>
                        <a:t> </a:t>
                      </a:r>
                      <a:r>
                        <a:rPr lang="en-US" sz="1200" spc="10" dirty="0">
                          <a:effectLst/>
                        </a:rPr>
                        <a:t>f</a:t>
                      </a:r>
                      <a:r>
                        <a:rPr lang="en-US" sz="1200" spc="-15" dirty="0">
                          <a:effectLst/>
                        </a:rPr>
                        <a:t>l</a:t>
                      </a:r>
                      <a:r>
                        <a:rPr lang="en-US" sz="1200" dirty="0">
                          <a:effectLst/>
                        </a:rPr>
                        <a:t>o</a:t>
                      </a:r>
                      <a:r>
                        <a:rPr lang="en-US" sz="1200" spc="-15" dirty="0">
                          <a:effectLst/>
                        </a:rPr>
                        <a:t>w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ng</a:t>
                      </a:r>
                      <a:r>
                        <a:rPr lang="en-US" sz="1200" spc="-5" dirty="0">
                          <a:effectLst/>
                        </a:rPr>
                        <a:t> i</a:t>
                      </a:r>
                      <a:r>
                        <a:rPr lang="en-US" sz="1200" dirty="0">
                          <a:effectLst/>
                        </a:rPr>
                        <a:t>n</a:t>
                      </a:r>
                      <a:r>
                        <a:rPr lang="en-US" sz="1200" spc="5" dirty="0">
                          <a:effectLst/>
                        </a:rPr>
                        <a:t> 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ts</a:t>
                      </a:r>
                      <a:r>
                        <a:rPr lang="en-US" sz="1200" spc="10" dirty="0">
                          <a:effectLst/>
                        </a:rPr>
                        <a:t> </a:t>
                      </a:r>
                      <a:r>
                        <a:rPr lang="en-US" sz="1200" spc="-15" dirty="0">
                          <a:effectLst/>
                        </a:rPr>
                        <a:t>w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nd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ng </a:t>
                      </a:r>
                      <a:r>
                        <a:rPr lang="en-US" sz="1200" spc="-5" dirty="0">
                          <a:effectLst/>
                        </a:rPr>
                        <a:t>(</a:t>
                      </a:r>
                      <a:r>
                        <a:rPr lang="en-US" sz="1200" spc="5" dirty="0" err="1">
                          <a:effectLst/>
                        </a:rPr>
                        <a:t>M</a:t>
                      </a:r>
                      <a:r>
                        <a:rPr lang="en-US" sz="1200" spc="-15" dirty="0" err="1">
                          <a:effectLst/>
                        </a:rPr>
                        <a:t>v</a:t>
                      </a:r>
                      <a:r>
                        <a:rPr lang="en-US" sz="1200" dirty="0" err="1">
                          <a:effectLst/>
                        </a:rPr>
                        <a:t>a</a:t>
                      </a:r>
                      <a:r>
                        <a:rPr lang="en-US" sz="1200" spc="-5" dirty="0" err="1">
                          <a:effectLst/>
                        </a:rPr>
                        <a:t>r</a:t>
                      </a:r>
                      <a:r>
                        <a:rPr lang="en-US" sz="1200" dirty="0">
                          <a:effectLst/>
                        </a:rPr>
                        <a:t>/A</a:t>
                      </a:r>
                      <a:r>
                        <a:rPr lang="en-US" sz="1200" spc="5" dirty="0">
                          <a:effectLst/>
                        </a:rPr>
                        <a:t>m</a:t>
                      </a:r>
                      <a:r>
                        <a:rPr lang="en-US" sz="1200" dirty="0">
                          <a:effectLst/>
                        </a:rPr>
                        <a:t>pe</a:t>
                      </a:r>
                      <a:r>
                        <a:rPr lang="en-US" sz="1200" spc="-20" dirty="0">
                          <a:effectLst/>
                        </a:rPr>
                        <a:t>r</a:t>
                      </a:r>
                      <a:r>
                        <a:rPr lang="en-US" sz="1200" dirty="0">
                          <a:effectLst/>
                        </a:rPr>
                        <a:t>e</a:t>
                      </a:r>
                      <a:r>
                        <a:rPr lang="en-US" sz="1200" spc="-5" dirty="0">
                          <a:effectLst/>
                        </a:rPr>
                        <a:t>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extLst>
                  <a:ext uri="{0D108BD9-81ED-4DB2-BD59-A6C34878D82A}">
                    <a16:rowId xmlns:a16="http://schemas.microsoft.com/office/drawing/2014/main" val="2489630466"/>
                  </a:ext>
                </a:extLst>
              </a:tr>
              <a:tr h="3870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Transformer Winding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Winding Grounding DC Resistance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RGDC: Numeric in Ohms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30">
                          <a:effectLst/>
                        </a:rPr>
                        <a:t>W</a:t>
                      </a:r>
                      <a:r>
                        <a:rPr lang="en-US" sz="1200" spc="-15">
                          <a:effectLst/>
                        </a:rPr>
                        <a:t>i</a:t>
                      </a:r>
                      <a:r>
                        <a:rPr lang="en-US" sz="1200" spc="-10">
                          <a:effectLst/>
                        </a:rPr>
                        <a:t>n</a:t>
                      </a:r>
                      <a:r>
                        <a:rPr lang="en-US" sz="1200">
                          <a:effectLst/>
                        </a:rPr>
                        <a:t>d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ng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 spc="-10">
                          <a:effectLst/>
                        </a:rPr>
                        <a:t>g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>
                          <a:effectLst/>
                        </a:rPr>
                        <a:t>ound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ng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 spc="-10">
                          <a:effectLst/>
                        </a:rPr>
                        <a:t>d</a:t>
                      </a:r>
                      <a:r>
                        <a:rPr lang="en-US" sz="1200">
                          <a:effectLst/>
                        </a:rPr>
                        <a:t>c 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>
                          <a:effectLst/>
                        </a:rPr>
                        <a:t>es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stance</a:t>
                      </a:r>
                      <a:r>
                        <a:rPr lang="en-US" sz="1200" spc="-5">
                          <a:effectLst/>
                        </a:rPr>
                        <a:t> i</a:t>
                      </a:r>
                      <a:r>
                        <a:rPr lang="en-US" sz="1200">
                          <a:effectLst/>
                        </a:rPr>
                        <a:t>n</a:t>
                      </a:r>
                      <a:r>
                        <a:rPr lang="en-US" sz="1200" spc="5">
                          <a:effectLst/>
                        </a:rPr>
                        <a:t> </a:t>
                      </a:r>
                      <a:r>
                        <a:rPr lang="en-US" sz="1200" spc="-10">
                          <a:effectLst/>
                        </a:rPr>
                        <a:t>o</a:t>
                      </a:r>
                      <a:r>
                        <a:rPr lang="en-US" sz="1200">
                          <a:effectLst/>
                        </a:rPr>
                        <a:t>h</a:t>
                      </a:r>
                      <a:r>
                        <a:rPr lang="en-US" sz="1200" spc="5">
                          <a:effectLst/>
                        </a:rPr>
                        <a:t>m</a:t>
                      </a:r>
                      <a:r>
                        <a:rPr lang="en-US" sz="1200" spc="-15">
                          <a:effectLst/>
                        </a:rPr>
                        <a:t>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3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extLst>
                  <a:ext uri="{0D108BD9-81ED-4DB2-BD59-A6C34878D82A}">
                    <a16:rowId xmlns:a16="http://schemas.microsoft.com/office/drawing/2014/main" val="265107744"/>
                  </a:ext>
                </a:extLst>
              </a:tr>
              <a:tr h="9253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Transformer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Transformer Model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T-Model: Alphanumeric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10">
                          <a:effectLst/>
                        </a:rPr>
                        <a:t>T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>
                          <a:effectLst/>
                        </a:rPr>
                        <a:t>an</a:t>
                      </a:r>
                      <a:r>
                        <a:rPr lang="en-US" sz="1200" spc="-15">
                          <a:effectLst/>
                        </a:rPr>
                        <a:t>s</a:t>
                      </a:r>
                      <a:r>
                        <a:rPr lang="en-US" sz="1200">
                          <a:effectLst/>
                        </a:rPr>
                        <a:t>fo</a:t>
                      </a:r>
                      <a:r>
                        <a:rPr lang="en-US" sz="1200" spc="-5">
                          <a:effectLst/>
                        </a:rPr>
                        <a:t>rm</a:t>
                      </a:r>
                      <a:r>
                        <a:rPr lang="en-US" sz="1200">
                          <a:effectLst/>
                        </a:rPr>
                        <a:t>er</a:t>
                      </a:r>
                      <a:r>
                        <a:rPr lang="en-US" sz="1200" spc="-5">
                          <a:effectLst/>
                        </a:rPr>
                        <a:t> M</a:t>
                      </a:r>
                      <a:r>
                        <a:rPr lang="en-US" sz="1200">
                          <a:effectLst/>
                        </a:rPr>
                        <a:t>odel </a:t>
                      </a:r>
                      <a:r>
                        <a:rPr lang="en-US" sz="1200" spc="-1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GIC dc </a:t>
                      </a:r>
                      <a:r>
                        <a:rPr lang="en-US" sz="1200" spc="-5">
                          <a:effectLst/>
                        </a:rPr>
                        <a:t>N</a:t>
                      </a:r>
                      <a:r>
                        <a:rPr lang="en-US" sz="1200">
                          <a:effectLst/>
                        </a:rPr>
                        <a:t>et</a:t>
                      </a:r>
                      <a:r>
                        <a:rPr lang="en-US" sz="1200" spc="-15">
                          <a:effectLst/>
                        </a:rPr>
                        <a:t>w</a:t>
                      </a:r>
                      <a:r>
                        <a:rPr lang="en-US" sz="1200">
                          <a:effectLst/>
                        </a:rPr>
                        <a:t>o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>
                          <a:effectLst/>
                        </a:rPr>
                        <a:t>k</a:t>
                      </a:r>
                    </a:p>
                    <a:p>
                      <a:pPr marL="64770" marR="4318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=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0, t</a:t>
                      </a:r>
                      <a:r>
                        <a:rPr lang="en-US" sz="1200" spc="-15">
                          <a:effectLst/>
                        </a:rPr>
                        <a:t>w</a:t>
                      </a:r>
                      <a:r>
                        <a:rPr lang="en-US" sz="1200">
                          <a:effectLst/>
                        </a:rPr>
                        <a:t>o</a:t>
                      </a:r>
                      <a:r>
                        <a:rPr lang="en-US" sz="1200" spc="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and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th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 spc="-10">
                          <a:effectLst/>
                        </a:rPr>
                        <a:t>e</a:t>
                      </a:r>
                      <a:r>
                        <a:rPr lang="en-US" sz="1200">
                          <a:effectLst/>
                        </a:rPr>
                        <a:t>e</a:t>
                      </a:r>
                      <a:r>
                        <a:rPr lang="en-US" sz="1200" spc="5">
                          <a:effectLst/>
                        </a:rPr>
                        <a:t> </a:t>
                      </a:r>
                      <a:r>
                        <a:rPr lang="en-US" sz="1200" spc="-15">
                          <a:effectLst/>
                        </a:rPr>
                        <a:t>w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nd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ng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and aut</a:t>
                      </a:r>
                      <a:r>
                        <a:rPr lang="en-US" sz="1200" spc="-10">
                          <a:effectLst/>
                        </a:rPr>
                        <a:t>o</a:t>
                      </a:r>
                      <a:r>
                        <a:rPr lang="en-US" sz="1200">
                          <a:effectLst/>
                        </a:rPr>
                        <a:t>t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>
                          <a:effectLst/>
                        </a:rPr>
                        <a:t>an</a:t>
                      </a:r>
                      <a:r>
                        <a:rPr lang="en-US" sz="1200" spc="-15">
                          <a:effectLst/>
                        </a:rPr>
                        <a:t>s</a:t>
                      </a:r>
                      <a:r>
                        <a:rPr lang="en-US" sz="1200">
                          <a:effectLst/>
                        </a:rPr>
                        <a:t>fo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 spc="5">
                          <a:effectLst/>
                        </a:rPr>
                        <a:t>m</a:t>
                      </a:r>
                      <a:r>
                        <a:rPr lang="en-US" sz="1200">
                          <a:effectLst/>
                        </a:rPr>
                        <a:t>er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 spc="5">
                          <a:effectLst/>
                        </a:rPr>
                        <a:t>m</a:t>
                      </a:r>
                      <a:r>
                        <a:rPr lang="en-US" sz="1200" spc="-10">
                          <a:effectLst/>
                        </a:rPr>
                        <a:t>o</a:t>
                      </a:r>
                      <a:r>
                        <a:rPr lang="en-US" sz="1200">
                          <a:effectLst/>
                        </a:rPr>
                        <a:t>del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as </a:t>
                      </a:r>
                      <a:r>
                        <a:rPr lang="en-US" sz="1200" spc="-10">
                          <a:effectLst/>
                        </a:rPr>
                        <a:t>de</a:t>
                      </a:r>
                      <a:r>
                        <a:rPr lang="en-US" sz="1200" spc="10">
                          <a:effectLst/>
                        </a:rPr>
                        <a:t>f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</a:t>
                      </a:r>
                      <a:r>
                        <a:rPr lang="en-US" sz="1200" spc="-10">
                          <a:effectLst/>
                        </a:rPr>
                        <a:t>e</a:t>
                      </a:r>
                      <a:r>
                        <a:rPr lang="en-US" sz="1200">
                          <a:effectLst/>
                        </a:rPr>
                        <a:t>d</a:t>
                      </a:r>
                      <a:r>
                        <a:rPr lang="en-US" sz="1200" spc="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by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ts </a:t>
                      </a:r>
                      <a:r>
                        <a:rPr lang="en-US" sz="1200" spc="-15">
                          <a:effectLst/>
                        </a:rPr>
                        <a:t>v</a:t>
                      </a:r>
                      <a:r>
                        <a:rPr lang="en-US" sz="1200">
                          <a:effectLst/>
                        </a:rPr>
                        <a:t>ector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 spc="-10">
                          <a:effectLst/>
                        </a:rPr>
                        <a:t>g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>
                          <a:effectLst/>
                        </a:rPr>
                        <a:t>oup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=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1,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 spc="10">
                          <a:effectLst/>
                        </a:rPr>
                        <a:t>T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>
                          <a:effectLst/>
                        </a:rPr>
                        <a:t>an</a:t>
                      </a:r>
                      <a:r>
                        <a:rPr lang="en-US" sz="1200" spc="-15">
                          <a:effectLst/>
                        </a:rPr>
                        <a:t>s</a:t>
                      </a:r>
                      <a:r>
                        <a:rPr lang="en-US" sz="1200">
                          <a:effectLst/>
                        </a:rPr>
                        <a:t>fo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 spc="5">
                          <a:effectLst/>
                        </a:rPr>
                        <a:t>m</a:t>
                      </a:r>
                      <a:r>
                        <a:rPr lang="en-US" sz="1200">
                          <a:effectLst/>
                        </a:rPr>
                        <a:t>er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as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T </a:t>
                      </a:r>
                      <a:r>
                        <a:rPr lang="en-US" sz="1200" spc="5">
                          <a:effectLst/>
                        </a:rPr>
                        <a:t>m</a:t>
                      </a:r>
                      <a:r>
                        <a:rPr lang="en-US" sz="1200">
                          <a:effectLst/>
                        </a:rPr>
                        <a:t>o</a:t>
                      </a:r>
                      <a:r>
                        <a:rPr lang="en-US" sz="1200" spc="-10">
                          <a:effectLst/>
                        </a:rPr>
                        <a:t>d</a:t>
                      </a:r>
                      <a:r>
                        <a:rPr lang="en-US" sz="1200">
                          <a:effectLst/>
                        </a:rPr>
                        <a:t>el 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</a:t>
                      </a:r>
                      <a:r>
                        <a:rPr lang="en-US" sz="1200" spc="-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dc </a:t>
                      </a:r>
                      <a:r>
                        <a:rPr lang="en-US" sz="1200" spc="-10">
                          <a:effectLst/>
                        </a:rPr>
                        <a:t>n</a:t>
                      </a:r>
                      <a:r>
                        <a:rPr lang="en-US" sz="1200">
                          <a:effectLst/>
                        </a:rPr>
                        <a:t>et</a:t>
                      </a:r>
                      <a:r>
                        <a:rPr lang="en-US" sz="1200" spc="-15">
                          <a:effectLst/>
                        </a:rPr>
                        <a:t>w</a:t>
                      </a:r>
                      <a:r>
                        <a:rPr lang="en-US" sz="1200">
                          <a:effectLst/>
                        </a:rPr>
                        <a:t>o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>
                          <a:effectLst/>
                        </a:rPr>
                        <a:t>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10">
                          <a:effectLst/>
                        </a:rPr>
                        <a:t>0 = two and three winding and autotransformer model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extLst>
                  <a:ext uri="{0D108BD9-81ED-4DB2-BD59-A6C34878D82A}">
                    <a16:rowId xmlns:a16="http://schemas.microsoft.com/office/drawing/2014/main" val="794747377"/>
                  </a:ext>
                </a:extLst>
              </a:tr>
              <a:tr h="2836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Shunt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Coil DC Resistance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R: Coil DC Resistance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DC</a:t>
                      </a:r>
                      <a:r>
                        <a:rPr lang="en-US" sz="1200" spc="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r</a:t>
                      </a:r>
                      <a:r>
                        <a:rPr lang="en-US" sz="1200" spc="-5">
                          <a:effectLst/>
                        </a:rPr>
                        <a:t>e</a:t>
                      </a:r>
                      <a:r>
                        <a:rPr lang="en-US" sz="1200">
                          <a:effectLst/>
                        </a:rPr>
                        <a:t>s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 spc="-15">
                          <a:effectLst/>
                        </a:rPr>
                        <a:t>s</a:t>
                      </a:r>
                      <a:r>
                        <a:rPr lang="en-US" sz="1200" spc="5">
                          <a:effectLst/>
                        </a:rPr>
                        <a:t>t</a:t>
                      </a:r>
                      <a:r>
                        <a:rPr lang="en-US" sz="1200" spc="-5">
                          <a:effectLst/>
                        </a:rPr>
                        <a:t>an</a:t>
                      </a:r>
                      <a:r>
                        <a:rPr lang="en-US" sz="1200">
                          <a:effectLst/>
                        </a:rPr>
                        <a:t>ce 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 spc="-5">
                          <a:effectLst/>
                        </a:rPr>
                        <a:t>oh</a:t>
                      </a:r>
                      <a:r>
                        <a:rPr lang="en-US" sz="1200">
                          <a:effectLst/>
                        </a:rPr>
                        <a:t>m</a:t>
                      </a:r>
                      <a:r>
                        <a:rPr lang="en-US" sz="1200" spc="-15">
                          <a:effectLst/>
                        </a:rPr>
                        <a:t>s</a:t>
                      </a:r>
                      <a:r>
                        <a:rPr lang="en-US" sz="1200" spc="5">
                          <a:effectLst/>
                        </a:rPr>
                        <a:t>/</a:t>
                      </a:r>
                      <a:r>
                        <a:rPr lang="en-US" sz="1200" spc="-5">
                          <a:effectLst/>
                        </a:rPr>
                        <a:t>p</a:t>
                      </a:r>
                      <a:r>
                        <a:rPr lang="en-US" sz="1200" spc="-15">
                          <a:effectLst/>
                        </a:rPr>
                        <a:t>h</a:t>
                      </a:r>
                      <a:r>
                        <a:rPr lang="en-US" sz="1200" spc="-5">
                          <a:effectLst/>
                        </a:rPr>
                        <a:t>a</a:t>
                      </a:r>
                      <a:r>
                        <a:rPr lang="en-US" sz="1200">
                          <a:effectLst/>
                        </a:rPr>
                        <a:t>s</a:t>
                      </a:r>
                      <a:r>
                        <a:rPr lang="en-US" sz="1200" spc="-5">
                          <a:effectLst/>
                        </a:rPr>
                        <a:t>e</a:t>
                      </a:r>
                      <a:r>
                        <a:rPr lang="en-US" sz="1200">
                          <a:effectLst/>
                        </a:rPr>
                        <a:t> adjusted to 75°C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99999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extLst>
                  <a:ext uri="{0D108BD9-81ED-4DB2-BD59-A6C34878D82A}">
                    <a16:rowId xmlns:a16="http://schemas.microsoft.com/office/drawing/2014/main" val="835007061"/>
                  </a:ext>
                </a:extLst>
              </a:tr>
              <a:tr h="1885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Shunt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Grounding DC Resistance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RG: Numeric in Ohms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G</a:t>
                      </a:r>
                      <a:r>
                        <a:rPr lang="en-US" sz="1200">
                          <a:effectLst/>
                        </a:rPr>
                        <a:t>r</a:t>
                      </a:r>
                      <a:r>
                        <a:rPr lang="en-US" sz="1200" spc="-5">
                          <a:effectLst/>
                        </a:rPr>
                        <a:t>ound</a:t>
                      </a:r>
                      <a:r>
                        <a:rPr lang="en-US" sz="1200" spc="-10">
                          <a:effectLst/>
                        </a:rPr>
                        <a:t>i</a:t>
                      </a:r>
                      <a:r>
                        <a:rPr lang="en-US" sz="1200" spc="-15">
                          <a:effectLst/>
                        </a:rPr>
                        <a:t>n</a:t>
                      </a:r>
                      <a:r>
                        <a:rPr lang="en-US" sz="1200">
                          <a:effectLst/>
                        </a:rPr>
                        <a:t>g</a:t>
                      </a:r>
                      <a:r>
                        <a:rPr lang="en-US" sz="1200" spc="15">
                          <a:effectLst/>
                        </a:rPr>
                        <a:t> </a:t>
                      </a:r>
                      <a:r>
                        <a:rPr lang="en-US" sz="1200" spc="-15">
                          <a:effectLst/>
                        </a:rPr>
                        <a:t>d</a:t>
                      </a:r>
                      <a:r>
                        <a:rPr lang="en-US" sz="1200">
                          <a:effectLst/>
                        </a:rPr>
                        <a:t>c</a:t>
                      </a:r>
                      <a:r>
                        <a:rPr lang="en-US" sz="1200" spc="-1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r</a:t>
                      </a:r>
                      <a:r>
                        <a:rPr lang="en-US" sz="1200" spc="-5">
                          <a:effectLst/>
                        </a:rPr>
                        <a:t>e</a:t>
                      </a:r>
                      <a:r>
                        <a:rPr lang="en-US" sz="1200">
                          <a:effectLst/>
                        </a:rPr>
                        <a:t>s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s</a:t>
                      </a:r>
                      <a:r>
                        <a:rPr lang="en-US" sz="1200" spc="5">
                          <a:effectLst/>
                        </a:rPr>
                        <a:t>t</a:t>
                      </a:r>
                      <a:r>
                        <a:rPr lang="en-US" sz="1200" spc="-5">
                          <a:effectLst/>
                        </a:rPr>
                        <a:t>an</a:t>
                      </a:r>
                      <a:r>
                        <a:rPr lang="en-US" sz="1200">
                          <a:effectLst/>
                        </a:rPr>
                        <a:t>ce</a:t>
                      </a:r>
                      <a:r>
                        <a:rPr lang="en-US" sz="1200" spc="-20">
                          <a:effectLst/>
                        </a:rPr>
                        <a:t> 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n </a:t>
                      </a:r>
                      <a:r>
                        <a:rPr lang="en-US" sz="1200" spc="-5">
                          <a:effectLst/>
                        </a:rPr>
                        <a:t>oh</a:t>
                      </a:r>
                      <a:r>
                        <a:rPr lang="en-US" sz="1200">
                          <a:effectLst/>
                        </a:rPr>
                        <a:t>m</a:t>
                      </a:r>
                      <a:r>
                        <a:rPr lang="en-US" sz="1200" spc="-15">
                          <a:effectLst/>
                        </a:rPr>
                        <a:t>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99999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244" marR="36244" marT="0" marB="0"/>
                </a:tc>
                <a:extLst>
                  <a:ext uri="{0D108BD9-81ED-4DB2-BD59-A6C34878D82A}">
                    <a16:rowId xmlns:a16="http://schemas.microsoft.com/office/drawing/2014/main" val="2641630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204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GIC Modeling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Identify GIC data that could possibly be maintained within current ERCOT modeling processes.  Engage those WGs to discuss possible adjustments to current process to improve the GIC model building.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Network Data Support Working Group (NDSWG) - NMMS</a:t>
            </a:r>
          </a:p>
          <a:p>
            <a:r>
              <a:rPr lang="en-US" sz="2800" dirty="0"/>
              <a:t>SSWG – Topology Processer and MOD</a:t>
            </a:r>
          </a:p>
          <a:p>
            <a:r>
              <a:rPr lang="en-US" sz="2800" dirty="0"/>
              <a:t>Others?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5463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1339</TotalTime>
  <Words>379</Words>
  <Application>Microsoft Office PowerPoint</Application>
  <PresentationFormat>Widescreen</PresentationFormat>
  <Paragraphs>81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ERCOT Modeling Applications and Processes</vt:lpstr>
      <vt:lpstr>GIC Modeling Data – Initial Assessment</vt:lpstr>
      <vt:lpstr>GIC Modeling Data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52</cp:revision>
  <cp:lastPrinted>2016-01-21T20:53:15Z</cp:lastPrinted>
  <dcterms:created xsi:type="dcterms:W3CDTF">2016-01-21T15:20:31Z</dcterms:created>
  <dcterms:modified xsi:type="dcterms:W3CDTF">2021-07-21T13:45:06Z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