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80" r:id="rId7"/>
    <p:sldId id="282" r:id="rId8"/>
    <p:sldId id="259" r:id="rId9"/>
    <p:sldId id="284" r:id="rId10"/>
    <p:sldId id="283" r:id="rId11"/>
    <p:sldId id="28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12" autoAdjust="0"/>
    <p:restoredTop sz="94660"/>
  </p:normalViewPr>
  <p:slideViewPr>
    <p:cSldViewPr snapToGrid="0">
      <p:cViewPr varScale="1">
        <p:scale>
          <a:sx n="84" d="100"/>
          <a:sy n="84" d="100"/>
        </p:scale>
        <p:origin x="114"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17B3D-3A83-4375-903B-1C7F8AF129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AABDE1-E411-4332-B424-DDC0258829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940831B-FF98-4486-93FB-771C4C407D21}"/>
              </a:ext>
            </a:extLst>
          </p:cNvPr>
          <p:cNvSpPr>
            <a:spLocks noGrp="1"/>
          </p:cNvSpPr>
          <p:nvPr>
            <p:ph type="dt" sz="half" idx="10"/>
          </p:nvPr>
        </p:nvSpPr>
        <p:spPr/>
        <p:txBody>
          <a:bodyPr/>
          <a:lstStyle/>
          <a:p>
            <a:fld id="{19C3C18A-5384-4D27-98F3-483060AACC2E}" type="datetimeFigureOut">
              <a:rPr lang="en-US" smtClean="0"/>
              <a:t>7/20/2021</a:t>
            </a:fld>
            <a:endParaRPr lang="en-US"/>
          </a:p>
        </p:txBody>
      </p:sp>
      <p:sp>
        <p:nvSpPr>
          <p:cNvPr id="5" name="Footer Placeholder 4">
            <a:extLst>
              <a:ext uri="{FF2B5EF4-FFF2-40B4-BE49-F238E27FC236}">
                <a16:creationId xmlns:a16="http://schemas.microsoft.com/office/drawing/2014/main" id="{F2417D7F-EA8C-467C-8260-72491A8C55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15BEEE-A6EA-43D4-B7A5-8DF169B1AAC9}"/>
              </a:ext>
            </a:extLst>
          </p:cNvPr>
          <p:cNvSpPr>
            <a:spLocks noGrp="1"/>
          </p:cNvSpPr>
          <p:nvPr>
            <p:ph type="sldNum" sz="quarter" idx="12"/>
          </p:nvPr>
        </p:nvSpPr>
        <p:spPr/>
        <p:txBody>
          <a:bodyPr/>
          <a:lstStyle/>
          <a:p>
            <a:fld id="{FEC24DF8-3B6E-4E37-BCF9-01F4C6F1F3D2}" type="slidenum">
              <a:rPr lang="en-US" smtClean="0"/>
              <a:t>‹#›</a:t>
            </a:fld>
            <a:endParaRPr lang="en-US"/>
          </a:p>
        </p:txBody>
      </p:sp>
    </p:spTree>
    <p:extLst>
      <p:ext uri="{BB962C8B-B14F-4D97-AF65-F5344CB8AC3E}">
        <p14:creationId xmlns:p14="http://schemas.microsoft.com/office/powerpoint/2010/main" val="3967490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66109-9BC0-40B3-8600-DEA48A84311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95589FD-E6B3-4C01-A0EE-BA75A9B77C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BD37F7-00BF-4271-A9C1-5F65F70372F5}"/>
              </a:ext>
            </a:extLst>
          </p:cNvPr>
          <p:cNvSpPr>
            <a:spLocks noGrp="1"/>
          </p:cNvSpPr>
          <p:nvPr>
            <p:ph type="dt" sz="half" idx="10"/>
          </p:nvPr>
        </p:nvSpPr>
        <p:spPr/>
        <p:txBody>
          <a:bodyPr/>
          <a:lstStyle/>
          <a:p>
            <a:fld id="{19C3C18A-5384-4D27-98F3-483060AACC2E}" type="datetimeFigureOut">
              <a:rPr lang="en-US" smtClean="0"/>
              <a:t>7/20/2021</a:t>
            </a:fld>
            <a:endParaRPr lang="en-US"/>
          </a:p>
        </p:txBody>
      </p:sp>
      <p:sp>
        <p:nvSpPr>
          <p:cNvPr id="5" name="Footer Placeholder 4">
            <a:extLst>
              <a:ext uri="{FF2B5EF4-FFF2-40B4-BE49-F238E27FC236}">
                <a16:creationId xmlns:a16="http://schemas.microsoft.com/office/drawing/2014/main" id="{09CE3928-440A-46A5-9726-C1AD2DC419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5877E5-2578-4EEF-84E7-05761CBDE3ED}"/>
              </a:ext>
            </a:extLst>
          </p:cNvPr>
          <p:cNvSpPr>
            <a:spLocks noGrp="1"/>
          </p:cNvSpPr>
          <p:nvPr>
            <p:ph type="sldNum" sz="quarter" idx="12"/>
          </p:nvPr>
        </p:nvSpPr>
        <p:spPr/>
        <p:txBody>
          <a:bodyPr/>
          <a:lstStyle/>
          <a:p>
            <a:fld id="{FEC24DF8-3B6E-4E37-BCF9-01F4C6F1F3D2}" type="slidenum">
              <a:rPr lang="en-US" smtClean="0"/>
              <a:t>‹#›</a:t>
            </a:fld>
            <a:endParaRPr lang="en-US"/>
          </a:p>
        </p:txBody>
      </p:sp>
    </p:spTree>
    <p:extLst>
      <p:ext uri="{BB962C8B-B14F-4D97-AF65-F5344CB8AC3E}">
        <p14:creationId xmlns:p14="http://schemas.microsoft.com/office/powerpoint/2010/main" val="4260585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29BD65-2529-4572-8226-BBF75D5C301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A847644-D525-45BE-9694-8F9C612017E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543080-D079-4816-B010-ABBF85CFF9DF}"/>
              </a:ext>
            </a:extLst>
          </p:cNvPr>
          <p:cNvSpPr>
            <a:spLocks noGrp="1"/>
          </p:cNvSpPr>
          <p:nvPr>
            <p:ph type="dt" sz="half" idx="10"/>
          </p:nvPr>
        </p:nvSpPr>
        <p:spPr/>
        <p:txBody>
          <a:bodyPr/>
          <a:lstStyle/>
          <a:p>
            <a:fld id="{19C3C18A-5384-4D27-98F3-483060AACC2E}" type="datetimeFigureOut">
              <a:rPr lang="en-US" smtClean="0"/>
              <a:t>7/20/2021</a:t>
            </a:fld>
            <a:endParaRPr lang="en-US"/>
          </a:p>
        </p:txBody>
      </p:sp>
      <p:sp>
        <p:nvSpPr>
          <p:cNvPr id="5" name="Footer Placeholder 4">
            <a:extLst>
              <a:ext uri="{FF2B5EF4-FFF2-40B4-BE49-F238E27FC236}">
                <a16:creationId xmlns:a16="http://schemas.microsoft.com/office/drawing/2014/main" id="{48712B51-39F1-4CC7-9900-FA34F39EEB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79D4B3-FD41-4938-AE1E-5776EAEBA31D}"/>
              </a:ext>
            </a:extLst>
          </p:cNvPr>
          <p:cNvSpPr>
            <a:spLocks noGrp="1"/>
          </p:cNvSpPr>
          <p:nvPr>
            <p:ph type="sldNum" sz="quarter" idx="12"/>
          </p:nvPr>
        </p:nvSpPr>
        <p:spPr/>
        <p:txBody>
          <a:bodyPr/>
          <a:lstStyle/>
          <a:p>
            <a:fld id="{FEC24DF8-3B6E-4E37-BCF9-01F4C6F1F3D2}" type="slidenum">
              <a:rPr lang="en-US" smtClean="0"/>
              <a:t>‹#›</a:t>
            </a:fld>
            <a:endParaRPr lang="en-US"/>
          </a:p>
        </p:txBody>
      </p:sp>
    </p:spTree>
    <p:extLst>
      <p:ext uri="{BB962C8B-B14F-4D97-AF65-F5344CB8AC3E}">
        <p14:creationId xmlns:p14="http://schemas.microsoft.com/office/powerpoint/2010/main" val="4079781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ADD4C-B604-4371-863B-336E35AF67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F3D4C8-E8C8-48C3-821C-0F956C7AD4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FABC10-0D5B-48D2-A702-A4085DC6F38D}"/>
              </a:ext>
            </a:extLst>
          </p:cNvPr>
          <p:cNvSpPr>
            <a:spLocks noGrp="1"/>
          </p:cNvSpPr>
          <p:nvPr>
            <p:ph type="dt" sz="half" idx="10"/>
          </p:nvPr>
        </p:nvSpPr>
        <p:spPr/>
        <p:txBody>
          <a:bodyPr/>
          <a:lstStyle/>
          <a:p>
            <a:fld id="{19C3C18A-5384-4D27-98F3-483060AACC2E}" type="datetimeFigureOut">
              <a:rPr lang="en-US" smtClean="0"/>
              <a:t>7/20/2021</a:t>
            </a:fld>
            <a:endParaRPr lang="en-US"/>
          </a:p>
        </p:txBody>
      </p:sp>
      <p:sp>
        <p:nvSpPr>
          <p:cNvPr id="5" name="Footer Placeholder 4">
            <a:extLst>
              <a:ext uri="{FF2B5EF4-FFF2-40B4-BE49-F238E27FC236}">
                <a16:creationId xmlns:a16="http://schemas.microsoft.com/office/drawing/2014/main" id="{10F4D63E-DC99-489B-BE18-B3F187BCDF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602766-EC8B-4353-9A9A-4EE7CE967712}"/>
              </a:ext>
            </a:extLst>
          </p:cNvPr>
          <p:cNvSpPr>
            <a:spLocks noGrp="1"/>
          </p:cNvSpPr>
          <p:nvPr>
            <p:ph type="sldNum" sz="quarter" idx="12"/>
          </p:nvPr>
        </p:nvSpPr>
        <p:spPr/>
        <p:txBody>
          <a:bodyPr/>
          <a:lstStyle/>
          <a:p>
            <a:fld id="{FEC24DF8-3B6E-4E37-BCF9-01F4C6F1F3D2}" type="slidenum">
              <a:rPr lang="en-US" smtClean="0"/>
              <a:t>‹#›</a:t>
            </a:fld>
            <a:endParaRPr lang="en-US"/>
          </a:p>
        </p:txBody>
      </p:sp>
    </p:spTree>
    <p:extLst>
      <p:ext uri="{BB962C8B-B14F-4D97-AF65-F5344CB8AC3E}">
        <p14:creationId xmlns:p14="http://schemas.microsoft.com/office/powerpoint/2010/main" val="1117325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548C3-2532-43DF-B172-B55B25BAD7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EFD2427-E43B-4142-BC8F-486BD8B263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F26F601-B383-4C52-A5F9-D7A121F5F916}"/>
              </a:ext>
            </a:extLst>
          </p:cNvPr>
          <p:cNvSpPr>
            <a:spLocks noGrp="1"/>
          </p:cNvSpPr>
          <p:nvPr>
            <p:ph type="dt" sz="half" idx="10"/>
          </p:nvPr>
        </p:nvSpPr>
        <p:spPr/>
        <p:txBody>
          <a:bodyPr/>
          <a:lstStyle/>
          <a:p>
            <a:fld id="{19C3C18A-5384-4D27-98F3-483060AACC2E}" type="datetimeFigureOut">
              <a:rPr lang="en-US" smtClean="0"/>
              <a:t>7/20/2021</a:t>
            </a:fld>
            <a:endParaRPr lang="en-US"/>
          </a:p>
        </p:txBody>
      </p:sp>
      <p:sp>
        <p:nvSpPr>
          <p:cNvPr id="5" name="Footer Placeholder 4">
            <a:extLst>
              <a:ext uri="{FF2B5EF4-FFF2-40B4-BE49-F238E27FC236}">
                <a16:creationId xmlns:a16="http://schemas.microsoft.com/office/drawing/2014/main" id="{5F09178C-B459-4D3A-8BD4-76CDB0282D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FEC43E-028A-44A2-BEB1-65876B32E4E3}"/>
              </a:ext>
            </a:extLst>
          </p:cNvPr>
          <p:cNvSpPr>
            <a:spLocks noGrp="1"/>
          </p:cNvSpPr>
          <p:nvPr>
            <p:ph type="sldNum" sz="quarter" idx="12"/>
          </p:nvPr>
        </p:nvSpPr>
        <p:spPr/>
        <p:txBody>
          <a:bodyPr/>
          <a:lstStyle/>
          <a:p>
            <a:fld id="{FEC24DF8-3B6E-4E37-BCF9-01F4C6F1F3D2}" type="slidenum">
              <a:rPr lang="en-US" smtClean="0"/>
              <a:t>‹#›</a:t>
            </a:fld>
            <a:endParaRPr lang="en-US"/>
          </a:p>
        </p:txBody>
      </p:sp>
    </p:spTree>
    <p:extLst>
      <p:ext uri="{BB962C8B-B14F-4D97-AF65-F5344CB8AC3E}">
        <p14:creationId xmlns:p14="http://schemas.microsoft.com/office/powerpoint/2010/main" val="1031683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B02CA-ECE5-4700-A250-215A45A6DF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C68E32-7BF1-461E-8F06-BFCC034328A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D645CEA-A96D-4401-A754-A4B967947AC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2566B99-EF15-42AD-9920-319029EC58C5}"/>
              </a:ext>
            </a:extLst>
          </p:cNvPr>
          <p:cNvSpPr>
            <a:spLocks noGrp="1"/>
          </p:cNvSpPr>
          <p:nvPr>
            <p:ph type="dt" sz="half" idx="10"/>
          </p:nvPr>
        </p:nvSpPr>
        <p:spPr/>
        <p:txBody>
          <a:bodyPr/>
          <a:lstStyle/>
          <a:p>
            <a:fld id="{19C3C18A-5384-4D27-98F3-483060AACC2E}" type="datetimeFigureOut">
              <a:rPr lang="en-US" smtClean="0"/>
              <a:t>7/20/2021</a:t>
            </a:fld>
            <a:endParaRPr lang="en-US"/>
          </a:p>
        </p:txBody>
      </p:sp>
      <p:sp>
        <p:nvSpPr>
          <p:cNvPr id="6" name="Footer Placeholder 5">
            <a:extLst>
              <a:ext uri="{FF2B5EF4-FFF2-40B4-BE49-F238E27FC236}">
                <a16:creationId xmlns:a16="http://schemas.microsoft.com/office/drawing/2014/main" id="{ECA3B6CA-D3D2-4366-B62A-4C2746959D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13B68A-5C9C-4AB4-9FEF-222011262A22}"/>
              </a:ext>
            </a:extLst>
          </p:cNvPr>
          <p:cNvSpPr>
            <a:spLocks noGrp="1"/>
          </p:cNvSpPr>
          <p:nvPr>
            <p:ph type="sldNum" sz="quarter" idx="12"/>
          </p:nvPr>
        </p:nvSpPr>
        <p:spPr/>
        <p:txBody>
          <a:bodyPr/>
          <a:lstStyle/>
          <a:p>
            <a:fld id="{FEC24DF8-3B6E-4E37-BCF9-01F4C6F1F3D2}" type="slidenum">
              <a:rPr lang="en-US" smtClean="0"/>
              <a:t>‹#›</a:t>
            </a:fld>
            <a:endParaRPr lang="en-US"/>
          </a:p>
        </p:txBody>
      </p:sp>
    </p:spTree>
    <p:extLst>
      <p:ext uri="{BB962C8B-B14F-4D97-AF65-F5344CB8AC3E}">
        <p14:creationId xmlns:p14="http://schemas.microsoft.com/office/powerpoint/2010/main" val="1882908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46112-4616-466E-BE66-464D5FA1D42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46E05D-EB29-4F3C-B14A-173F0D78FD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41AA493-9D05-4D62-BBBF-CA97BCE5C42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0A05E56-23DA-4464-97EF-E089662792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1EDC21-3946-4035-96EE-A0EEBE0C73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DB6E795-C80E-466D-803D-FC176E6FC48E}"/>
              </a:ext>
            </a:extLst>
          </p:cNvPr>
          <p:cNvSpPr>
            <a:spLocks noGrp="1"/>
          </p:cNvSpPr>
          <p:nvPr>
            <p:ph type="dt" sz="half" idx="10"/>
          </p:nvPr>
        </p:nvSpPr>
        <p:spPr/>
        <p:txBody>
          <a:bodyPr/>
          <a:lstStyle/>
          <a:p>
            <a:fld id="{19C3C18A-5384-4D27-98F3-483060AACC2E}" type="datetimeFigureOut">
              <a:rPr lang="en-US" smtClean="0"/>
              <a:t>7/20/2021</a:t>
            </a:fld>
            <a:endParaRPr lang="en-US"/>
          </a:p>
        </p:txBody>
      </p:sp>
      <p:sp>
        <p:nvSpPr>
          <p:cNvPr id="8" name="Footer Placeholder 7">
            <a:extLst>
              <a:ext uri="{FF2B5EF4-FFF2-40B4-BE49-F238E27FC236}">
                <a16:creationId xmlns:a16="http://schemas.microsoft.com/office/drawing/2014/main" id="{6EC35225-66E4-4F12-98E1-925E624FD3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F0A8E3E-999C-495F-8716-395ACAA2D536}"/>
              </a:ext>
            </a:extLst>
          </p:cNvPr>
          <p:cNvSpPr>
            <a:spLocks noGrp="1"/>
          </p:cNvSpPr>
          <p:nvPr>
            <p:ph type="sldNum" sz="quarter" idx="12"/>
          </p:nvPr>
        </p:nvSpPr>
        <p:spPr/>
        <p:txBody>
          <a:bodyPr/>
          <a:lstStyle/>
          <a:p>
            <a:fld id="{FEC24DF8-3B6E-4E37-BCF9-01F4C6F1F3D2}" type="slidenum">
              <a:rPr lang="en-US" smtClean="0"/>
              <a:t>‹#›</a:t>
            </a:fld>
            <a:endParaRPr lang="en-US"/>
          </a:p>
        </p:txBody>
      </p:sp>
    </p:spTree>
    <p:extLst>
      <p:ext uri="{BB962C8B-B14F-4D97-AF65-F5344CB8AC3E}">
        <p14:creationId xmlns:p14="http://schemas.microsoft.com/office/powerpoint/2010/main" val="2253155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F66B5-0AF7-4D06-BD21-B3EB3B012C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B4B584-EA66-444C-839D-0DB8BAB4A8D4}"/>
              </a:ext>
            </a:extLst>
          </p:cNvPr>
          <p:cNvSpPr>
            <a:spLocks noGrp="1"/>
          </p:cNvSpPr>
          <p:nvPr>
            <p:ph type="dt" sz="half" idx="10"/>
          </p:nvPr>
        </p:nvSpPr>
        <p:spPr/>
        <p:txBody>
          <a:bodyPr/>
          <a:lstStyle/>
          <a:p>
            <a:fld id="{19C3C18A-5384-4D27-98F3-483060AACC2E}" type="datetimeFigureOut">
              <a:rPr lang="en-US" smtClean="0"/>
              <a:t>7/20/2021</a:t>
            </a:fld>
            <a:endParaRPr lang="en-US"/>
          </a:p>
        </p:txBody>
      </p:sp>
      <p:sp>
        <p:nvSpPr>
          <p:cNvPr id="4" name="Footer Placeholder 3">
            <a:extLst>
              <a:ext uri="{FF2B5EF4-FFF2-40B4-BE49-F238E27FC236}">
                <a16:creationId xmlns:a16="http://schemas.microsoft.com/office/drawing/2014/main" id="{CDA94BF6-A906-40BE-89B3-EF1E57842A6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8E019B3-5489-4F8F-86DF-E7041A1A0D7D}"/>
              </a:ext>
            </a:extLst>
          </p:cNvPr>
          <p:cNvSpPr>
            <a:spLocks noGrp="1"/>
          </p:cNvSpPr>
          <p:nvPr>
            <p:ph type="sldNum" sz="quarter" idx="12"/>
          </p:nvPr>
        </p:nvSpPr>
        <p:spPr/>
        <p:txBody>
          <a:bodyPr/>
          <a:lstStyle/>
          <a:p>
            <a:fld id="{FEC24DF8-3B6E-4E37-BCF9-01F4C6F1F3D2}" type="slidenum">
              <a:rPr lang="en-US" smtClean="0"/>
              <a:t>‹#›</a:t>
            </a:fld>
            <a:endParaRPr lang="en-US"/>
          </a:p>
        </p:txBody>
      </p:sp>
    </p:spTree>
    <p:extLst>
      <p:ext uri="{BB962C8B-B14F-4D97-AF65-F5344CB8AC3E}">
        <p14:creationId xmlns:p14="http://schemas.microsoft.com/office/powerpoint/2010/main" val="3837934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B6BF3D-071F-4844-8546-73D2F099851E}"/>
              </a:ext>
            </a:extLst>
          </p:cNvPr>
          <p:cNvSpPr>
            <a:spLocks noGrp="1"/>
          </p:cNvSpPr>
          <p:nvPr>
            <p:ph type="dt" sz="half" idx="10"/>
          </p:nvPr>
        </p:nvSpPr>
        <p:spPr/>
        <p:txBody>
          <a:bodyPr/>
          <a:lstStyle/>
          <a:p>
            <a:fld id="{19C3C18A-5384-4D27-98F3-483060AACC2E}" type="datetimeFigureOut">
              <a:rPr lang="en-US" smtClean="0"/>
              <a:t>7/20/2021</a:t>
            </a:fld>
            <a:endParaRPr lang="en-US"/>
          </a:p>
        </p:txBody>
      </p:sp>
      <p:sp>
        <p:nvSpPr>
          <p:cNvPr id="3" name="Footer Placeholder 2">
            <a:extLst>
              <a:ext uri="{FF2B5EF4-FFF2-40B4-BE49-F238E27FC236}">
                <a16:creationId xmlns:a16="http://schemas.microsoft.com/office/drawing/2014/main" id="{26F89016-AE5E-43E6-9859-0C73382FCAE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287F599-91B9-4735-94A5-64B4E0F52E1B}"/>
              </a:ext>
            </a:extLst>
          </p:cNvPr>
          <p:cNvSpPr>
            <a:spLocks noGrp="1"/>
          </p:cNvSpPr>
          <p:nvPr>
            <p:ph type="sldNum" sz="quarter" idx="12"/>
          </p:nvPr>
        </p:nvSpPr>
        <p:spPr/>
        <p:txBody>
          <a:bodyPr/>
          <a:lstStyle/>
          <a:p>
            <a:fld id="{FEC24DF8-3B6E-4E37-BCF9-01F4C6F1F3D2}" type="slidenum">
              <a:rPr lang="en-US" smtClean="0"/>
              <a:t>‹#›</a:t>
            </a:fld>
            <a:endParaRPr lang="en-US"/>
          </a:p>
        </p:txBody>
      </p:sp>
    </p:spTree>
    <p:extLst>
      <p:ext uri="{BB962C8B-B14F-4D97-AF65-F5344CB8AC3E}">
        <p14:creationId xmlns:p14="http://schemas.microsoft.com/office/powerpoint/2010/main" val="1340652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0DBC7-FA0A-47FE-8FCF-863DC840E3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A01606F-1601-44AF-86A3-4F1F730BC1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9C8A2E-AA6E-47CE-960F-B668786FB3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37E5C5-BFBA-43A9-8E6B-83C0B716778D}"/>
              </a:ext>
            </a:extLst>
          </p:cNvPr>
          <p:cNvSpPr>
            <a:spLocks noGrp="1"/>
          </p:cNvSpPr>
          <p:nvPr>
            <p:ph type="dt" sz="half" idx="10"/>
          </p:nvPr>
        </p:nvSpPr>
        <p:spPr/>
        <p:txBody>
          <a:bodyPr/>
          <a:lstStyle/>
          <a:p>
            <a:fld id="{19C3C18A-5384-4D27-98F3-483060AACC2E}" type="datetimeFigureOut">
              <a:rPr lang="en-US" smtClean="0"/>
              <a:t>7/20/2021</a:t>
            </a:fld>
            <a:endParaRPr lang="en-US"/>
          </a:p>
        </p:txBody>
      </p:sp>
      <p:sp>
        <p:nvSpPr>
          <p:cNvPr id="6" name="Footer Placeholder 5">
            <a:extLst>
              <a:ext uri="{FF2B5EF4-FFF2-40B4-BE49-F238E27FC236}">
                <a16:creationId xmlns:a16="http://schemas.microsoft.com/office/drawing/2014/main" id="{525BFFF9-442B-4DC4-8191-EDFBF2557C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4D362A-E53C-4CA6-8E76-CE341FF8488B}"/>
              </a:ext>
            </a:extLst>
          </p:cNvPr>
          <p:cNvSpPr>
            <a:spLocks noGrp="1"/>
          </p:cNvSpPr>
          <p:nvPr>
            <p:ph type="sldNum" sz="quarter" idx="12"/>
          </p:nvPr>
        </p:nvSpPr>
        <p:spPr/>
        <p:txBody>
          <a:bodyPr/>
          <a:lstStyle/>
          <a:p>
            <a:fld id="{FEC24DF8-3B6E-4E37-BCF9-01F4C6F1F3D2}" type="slidenum">
              <a:rPr lang="en-US" smtClean="0"/>
              <a:t>‹#›</a:t>
            </a:fld>
            <a:endParaRPr lang="en-US"/>
          </a:p>
        </p:txBody>
      </p:sp>
    </p:spTree>
    <p:extLst>
      <p:ext uri="{BB962C8B-B14F-4D97-AF65-F5344CB8AC3E}">
        <p14:creationId xmlns:p14="http://schemas.microsoft.com/office/powerpoint/2010/main" val="3755894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47681-EF06-4776-B269-629A2E2FD5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1400859-FC20-4DC1-826E-B18FCA3382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F620ADA-A10F-45DA-A2C5-062055706A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B67453-189F-458A-9ADA-F838456E3CAF}"/>
              </a:ext>
            </a:extLst>
          </p:cNvPr>
          <p:cNvSpPr>
            <a:spLocks noGrp="1"/>
          </p:cNvSpPr>
          <p:nvPr>
            <p:ph type="dt" sz="half" idx="10"/>
          </p:nvPr>
        </p:nvSpPr>
        <p:spPr/>
        <p:txBody>
          <a:bodyPr/>
          <a:lstStyle/>
          <a:p>
            <a:fld id="{19C3C18A-5384-4D27-98F3-483060AACC2E}" type="datetimeFigureOut">
              <a:rPr lang="en-US" smtClean="0"/>
              <a:t>7/20/2021</a:t>
            </a:fld>
            <a:endParaRPr lang="en-US"/>
          </a:p>
        </p:txBody>
      </p:sp>
      <p:sp>
        <p:nvSpPr>
          <p:cNvPr id="6" name="Footer Placeholder 5">
            <a:extLst>
              <a:ext uri="{FF2B5EF4-FFF2-40B4-BE49-F238E27FC236}">
                <a16:creationId xmlns:a16="http://schemas.microsoft.com/office/drawing/2014/main" id="{C8FF1851-A360-47DF-98E9-81E5AE6ABB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CC1046-6064-46F2-B16C-6B63FF39C882}"/>
              </a:ext>
            </a:extLst>
          </p:cNvPr>
          <p:cNvSpPr>
            <a:spLocks noGrp="1"/>
          </p:cNvSpPr>
          <p:nvPr>
            <p:ph type="sldNum" sz="quarter" idx="12"/>
          </p:nvPr>
        </p:nvSpPr>
        <p:spPr/>
        <p:txBody>
          <a:bodyPr/>
          <a:lstStyle/>
          <a:p>
            <a:fld id="{FEC24DF8-3B6E-4E37-BCF9-01F4C6F1F3D2}" type="slidenum">
              <a:rPr lang="en-US" smtClean="0"/>
              <a:t>‹#›</a:t>
            </a:fld>
            <a:endParaRPr lang="en-US"/>
          </a:p>
        </p:txBody>
      </p:sp>
    </p:spTree>
    <p:extLst>
      <p:ext uri="{BB962C8B-B14F-4D97-AF65-F5344CB8AC3E}">
        <p14:creationId xmlns:p14="http://schemas.microsoft.com/office/powerpoint/2010/main" val="1408890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834F33-68DF-4D41-99EA-6C0D484E64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7AC5156-889B-4C1D-A83E-10231131D8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B2078A-3355-4F34-A24F-3AE856E801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C3C18A-5384-4D27-98F3-483060AACC2E}" type="datetimeFigureOut">
              <a:rPr lang="en-US" smtClean="0"/>
              <a:t>7/20/2021</a:t>
            </a:fld>
            <a:endParaRPr lang="en-US"/>
          </a:p>
        </p:txBody>
      </p:sp>
      <p:sp>
        <p:nvSpPr>
          <p:cNvPr id="5" name="Footer Placeholder 4">
            <a:extLst>
              <a:ext uri="{FF2B5EF4-FFF2-40B4-BE49-F238E27FC236}">
                <a16:creationId xmlns:a16="http://schemas.microsoft.com/office/drawing/2014/main" id="{26DC4989-9716-4B57-8603-70C96813CD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3F07789-4B1E-4644-8386-41CE363D8A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C24DF8-3B6E-4E37-BCF9-01F4C6F1F3D2}" type="slidenum">
              <a:rPr lang="en-US" smtClean="0"/>
              <a:t>‹#›</a:t>
            </a:fld>
            <a:endParaRPr lang="en-US"/>
          </a:p>
        </p:txBody>
      </p:sp>
    </p:spTree>
    <p:extLst>
      <p:ext uri="{BB962C8B-B14F-4D97-AF65-F5344CB8AC3E}">
        <p14:creationId xmlns:p14="http://schemas.microsoft.com/office/powerpoint/2010/main" val="22669378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Lori.Simpson@constellation.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93AF9-C3D6-45AA-B098-DAA4EC7C85EA}"/>
              </a:ext>
            </a:extLst>
          </p:cNvPr>
          <p:cNvSpPr>
            <a:spLocks noGrp="1"/>
          </p:cNvSpPr>
          <p:nvPr>
            <p:ph type="ctrTitle"/>
          </p:nvPr>
        </p:nvSpPr>
        <p:spPr/>
        <p:txBody>
          <a:bodyPr/>
          <a:lstStyle/>
          <a:p>
            <a:r>
              <a:rPr lang="en-US" dirty="0"/>
              <a:t>Exelon comments on 1086</a:t>
            </a:r>
          </a:p>
        </p:txBody>
      </p:sp>
      <p:sp>
        <p:nvSpPr>
          <p:cNvPr id="3" name="Subtitle 2">
            <a:extLst>
              <a:ext uri="{FF2B5EF4-FFF2-40B4-BE49-F238E27FC236}">
                <a16:creationId xmlns:a16="http://schemas.microsoft.com/office/drawing/2014/main" id="{E9992015-E048-45E5-9297-79555931E056}"/>
              </a:ext>
            </a:extLst>
          </p:cNvPr>
          <p:cNvSpPr>
            <a:spLocks noGrp="1"/>
          </p:cNvSpPr>
          <p:nvPr>
            <p:ph type="subTitle" idx="1"/>
          </p:nvPr>
        </p:nvSpPr>
        <p:spPr/>
        <p:txBody>
          <a:bodyPr/>
          <a:lstStyle/>
          <a:p>
            <a:r>
              <a:rPr lang="en-US" dirty="0">
                <a:hlinkClick r:id="rId2"/>
              </a:rPr>
              <a:t>Lori.Simpson@constellation.com</a:t>
            </a:r>
            <a:endParaRPr lang="en-US" dirty="0"/>
          </a:p>
          <a:p>
            <a:r>
              <a:rPr lang="en-US" dirty="0"/>
              <a:t>Constellation (An Exelon Company)</a:t>
            </a:r>
          </a:p>
        </p:txBody>
      </p:sp>
    </p:spTree>
    <p:extLst>
      <p:ext uri="{BB962C8B-B14F-4D97-AF65-F5344CB8AC3E}">
        <p14:creationId xmlns:p14="http://schemas.microsoft.com/office/powerpoint/2010/main" val="2846440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2C7BA-AA1F-4A16-B620-2C4BD2DCA606}"/>
              </a:ext>
            </a:extLst>
          </p:cNvPr>
          <p:cNvSpPr>
            <a:spLocks noGrp="1"/>
          </p:cNvSpPr>
          <p:nvPr>
            <p:ph type="title"/>
          </p:nvPr>
        </p:nvSpPr>
        <p:spPr>
          <a:xfrm>
            <a:off x="381665" y="-231223"/>
            <a:ext cx="11433313" cy="1325563"/>
          </a:xfrm>
        </p:spPr>
        <p:txBody>
          <a:bodyPr/>
          <a:lstStyle/>
          <a:p>
            <a:r>
              <a:rPr lang="en-US" b="1" dirty="0"/>
              <a:t>Holistic winter, high-fuel-cost  solution is needed</a:t>
            </a:r>
          </a:p>
        </p:txBody>
      </p:sp>
      <p:sp>
        <p:nvSpPr>
          <p:cNvPr id="3" name="Content Placeholder 2">
            <a:extLst>
              <a:ext uri="{FF2B5EF4-FFF2-40B4-BE49-F238E27FC236}">
                <a16:creationId xmlns:a16="http://schemas.microsoft.com/office/drawing/2014/main" id="{7BEE04A9-4E3F-473E-91B6-50E2BFDF03D7}"/>
              </a:ext>
            </a:extLst>
          </p:cNvPr>
          <p:cNvSpPr>
            <a:spLocks noGrp="1"/>
          </p:cNvSpPr>
          <p:nvPr>
            <p:ph idx="1"/>
          </p:nvPr>
        </p:nvSpPr>
        <p:spPr>
          <a:xfrm>
            <a:off x="87464" y="703690"/>
            <a:ext cx="12104535" cy="6154310"/>
          </a:xfrm>
        </p:spPr>
        <p:txBody>
          <a:bodyPr>
            <a:normAutofit fontScale="85000" lnSpcReduction="20000"/>
          </a:bodyPr>
          <a:lstStyle/>
          <a:p>
            <a:r>
              <a:rPr lang="en-US" dirty="0"/>
              <a:t>This is a different topic and not within the scope of 1086</a:t>
            </a:r>
          </a:p>
          <a:p>
            <a:r>
              <a:rPr lang="en-US" dirty="0"/>
              <a:t>This may be included in the SB3 discussions at the PUCT on the emergency pricing programs</a:t>
            </a:r>
          </a:p>
          <a:p>
            <a:r>
              <a:rPr lang="en-US" dirty="0"/>
              <a:t>Hopefully this process is never needed as we don’t see extreme cold temperatures again, but important to have a contingency plan.</a:t>
            </a:r>
          </a:p>
          <a:p>
            <a:pPr marL="0" indent="0">
              <a:buNone/>
            </a:pPr>
            <a:endParaRPr lang="en-US" dirty="0"/>
          </a:p>
          <a:p>
            <a:pPr marL="0" indent="0">
              <a:buNone/>
            </a:pPr>
            <a:r>
              <a:rPr lang="en-US" u="sng" dirty="0"/>
              <a:t>Why is this needed?</a:t>
            </a:r>
          </a:p>
          <a:p>
            <a:r>
              <a:rPr lang="en-US" dirty="0"/>
              <a:t>Not clear to generators what to do when their cost is above the cap.  How long do they wait for a RUC instruction?  Can the RUC process handle committing 55,000MW of generation? </a:t>
            </a:r>
          </a:p>
          <a:p>
            <a:r>
              <a:rPr lang="en-US" dirty="0"/>
              <a:t>2/3 of generation possibly not participating in the DAM—could it lead to DAM not being able to clear?  Is there a solution to pro-rationing and does it lead to all bidders drastically increasing their bid quantities?</a:t>
            </a:r>
          </a:p>
          <a:p>
            <a:r>
              <a:rPr lang="en-US" dirty="0"/>
              <a:t>RUC may not give correct incentives to generators to maximize reliability (see next slide) </a:t>
            </a:r>
          </a:p>
          <a:p>
            <a:r>
              <a:rPr lang="en-US" dirty="0"/>
              <a:t>At extreme gas costs, the RUC make whole for gas costs becomes untenable (</a:t>
            </a:r>
            <a:r>
              <a:rPr lang="en-US" sz="2400" dirty="0"/>
              <a:t>could be $50bn if 45GW of gas generators paid $2,000 for gas over a 3-day period with the LCAP in place</a:t>
            </a:r>
            <a:r>
              <a:rPr lang="en-US" dirty="0"/>
              <a:t>).  Do we need a permanent securitization vehicle or rainy-day fund to allocate those costs to?</a:t>
            </a:r>
          </a:p>
          <a:p>
            <a:r>
              <a:rPr lang="en-US" dirty="0"/>
              <a:t>RUC instructions should be given before the gas trading window when gas liquidity is highest.  This can occur up to 4 days before the operating day (physical gas trades on Friday morning for Saturday morning through Tuesday morning). </a:t>
            </a:r>
          </a:p>
        </p:txBody>
      </p:sp>
    </p:spTree>
    <p:extLst>
      <p:ext uri="{BB962C8B-B14F-4D97-AF65-F5344CB8AC3E}">
        <p14:creationId xmlns:p14="http://schemas.microsoft.com/office/powerpoint/2010/main" val="87798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23A71-1D07-4EF2-A700-A8DD8C982A84}"/>
              </a:ext>
            </a:extLst>
          </p:cNvPr>
          <p:cNvSpPr>
            <a:spLocks noGrp="1"/>
          </p:cNvSpPr>
          <p:nvPr>
            <p:ph type="title"/>
          </p:nvPr>
        </p:nvSpPr>
        <p:spPr/>
        <p:txBody>
          <a:bodyPr/>
          <a:lstStyle/>
          <a:p>
            <a:r>
              <a:rPr lang="en-US" dirty="0"/>
              <a:t>Incentive problems with RUC (&amp; 1086) during extreme cold (high-NG cost) events</a:t>
            </a:r>
          </a:p>
        </p:txBody>
      </p:sp>
      <p:sp>
        <p:nvSpPr>
          <p:cNvPr id="3" name="Content Placeholder 2">
            <a:extLst>
              <a:ext uri="{FF2B5EF4-FFF2-40B4-BE49-F238E27FC236}">
                <a16:creationId xmlns:a16="http://schemas.microsoft.com/office/drawing/2014/main" id="{E97E4DD0-711C-4C3F-A717-317159D4C0FB}"/>
              </a:ext>
            </a:extLst>
          </p:cNvPr>
          <p:cNvSpPr>
            <a:spLocks noGrp="1"/>
          </p:cNvSpPr>
          <p:nvPr>
            <p:ph idx="1"/>
          </p:nvPr>
        </p:nvSpPr>
        <p:spPr>
          <a:xfrm>
            <a:off x="167640" y="1825624"/>
            <a:ext cx="7576930" cy="4861423"/>
          </a:xfrm>
        </p:spPr>
        <p:txBody>
          <a:bodyPr>
            <a:normAutofit lnSpcReduction="10000"/>
          </a:bodyPr>
          <a:lstStyle/>
          <a:p>
            <a:pPr marL="0" indent="0">
              <a:buNone/>
            </a:pPr>
            <a:r>
              <a:rPr lang="en-US" dirty="0"/>
              <a:t>Approximately half of gas generation MW comes from LSL to HSL range.  </a:t>
            </a:r>
          </a:p>
          <a:p>
            <a:pPr marL="0" indent="0">
              <a:buNone/>
            </a:pPr>
            <a:r>
              <a:rPr lang="en-US" dirty="0"/>
              <a:t>RUC guarantees a generator is made whole to gas burn.  The only portion of gas that is certain to be burned is the LSL.  </a:t>
            </a:r>
          </a:p>
          <a:p>
            <a:pPr marL="0" indent="0">
              <a:buNone/>
            </a:pPr>
            <a:r>
              <a:rPr lang="en-US" dirty="0"/>
              <a:t>This may incentivize generators to only buy gas to their LSL due to the uncertainty of recovering gas costs to their HSL.  </a:t>
            </a:r>
          </a:p>
          <a:p>
            <a:pPr marL="0" indent="0">
              <a:buNone/>
            </a:pPr>
            <a:r>
              <a:rPr lang="en-US" dirty="0"/>
              <a:t>This puts up to ~27GW of generation at risk (assuming no outages), with most of the risk on the marginal steam units combined HSL-LSL of 8GW.  </a:t>
            </a:r>
          </a:p>
        </p:txBody>
      </p:sp>
      <p:pic>
        <p:nvPicPr>
          <p:cNvPr id="4" name="Picture 3">
            <a:extLst>
              <a:ext uri="{FF2B5EF4-FFF2-40B4-BE49-F238E27FC236}">
                <a16:creationId xmlns:a16="http://schemas.microsoft.com/office/drawing/2014/main" id="{CE870C9A-8218-401A-BB60-5BEC4DAC9039}"/>
              </a:ext>
            </a:extLst>
          </p:cNvPr>
          <p:cNvPicPr>
            <a:picLocks noChangeAspect="1"/>
          </p:cNvPicPr>
          <p:nvPr/>
        </p:nvPicPr>
        <p:blipFill>
          <a:blip r:embed="rId2"/>
          <a:stretch>
            <a:fillRect/>
          </a:stretch>
        </p:blipFill>
        <p:spPr>
          <a:xfrm>
            <a:off x="7649878" y="2397761"/>
            <a:ext cx="4324259" cy="2681602"/>
          </a:xfrm>
          <a:prstGeom prst="rect">
            <a:avLst/>
          </a:prstGeom>
        </p:spPr>
      </p:pic>
    </p:spTree>
    <p:extLst>
      <p:ext uri="{BB962C8B-B14F-4D97-AF65-F5344CB8AC3E}">
        <p14:creationId xmlns:p14="http://schemas.microsoft.com/office/powerpoint/2010/main" val="4069439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E6A35-DC8B-48FF-A37D-1E239D926E2B}"/>
              </a:ext>
            </a:extLst>
          </p:cNvPr>
          <p:cNvSpPr>
            <a:spLocks noGrp="1"/>
          </p:cNvSpPr>
          <p:nvPr>
            <p:ph type="title"/>
          </p:nvPr>
        </p:nvSpPr>
        <p:spPr/>
        <p:txBody>
          <a:bodyPr/>
          <a:lstStyle/>
          <a:p>
            <a:r>
              <a:rPr lang="en-US" dirty="0"/>
              <a:t>Changes on top of ERCOT’s 7/20 comments</a:t>
            </a:r>
          </a:p>
        </p:txBody>
      </p:sp>
      <p:sp>
        <p:nvSpPr>
          <p:cNvPr id="3" name="Content Placeholder 2">
            <a:extLst>
              <a:ext uri="{FF2B5EF4-FFF2-40B4-BE49-F238E27FC236}">
                <a16:creationId xmlns:a16="http://schemas.microsoft.com/office/drawing/2014/main" id="{E384FE34-8E73-4972-8E42-2D516D42206B}"/>
              </a:ext>
            </a:extLst>
          </p:cNvPr>
          <p:cNvSpPr>
            <a:spLocks noGrp="1"/>
          </p:cNvSpPr>
          <p:nvPr>
            <p:ph idx="1"/>
          </p:nvPr>
        </p:nvSpPr>
        <p:spPr/>
        <p:txBody>
          <a:bodyPr>
            <a:normAutofit/>
          </a:bodyPr>
          <a:lstStyle/>
          <a:p>
            <a:pPr marL="0" lvl="0" indent="0">
              <a:buNone/>
            </a:pPr>
            <a:r>
              <a:rPr lang="en-US" dirty="0"/>
              <a:t>6.8.1 (2):  Addresses when a generator is eligible for make whole.</a:t>
            </a:r>
            <a:endParaRPr lang="en-US" dirty="0">
              <a:highlight>
                <a:srgbClr val="FFFF00"/>
              </a:highlight>
            </a:endParaRPr>
          </a:p>
          <a:p>
            <a:pPr marL="0" lvl="0" indent="0">
              <a:buNone/>
            </a:pPr>
            <a:endParaRPr lang="en-US" dirty="0"/>
          </a:p>
          <a:p>
            <a:pPr marL="0" lvl="0" indent="0">
              <a:buNone/>
            </a:pPr>
            <a:r>
              <a:rPr lang="en-US" dirty="0"/>
              <a:t>6.8.3.1 (1):  The balance between allocation to shorts and uplift LRS.</a:t>
            </a:r>
          </a:p>
        </p:txBody>
      </p:sp>
    </p:spTree>
    <p:extLst>
      <p:ext uri="{BB962C8B-B14F-4D97-AF65-F5344CB8AC3E}">
        <p14:creationId xmlns:p14="http://schemas.microsoft.com/office/powerpoint/2010/main" val="4133295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E6A35-DC8B-48FF-A37D-1E239D926E2B}"/>
              </a:ext>
            </a:extLst>
          </p:cNvPr>
          <p:cNvSpPr>
            <a:spLocks noGrp="1"/>
          </p:cNvSpPr>
          <p:nvPr>
            <p:ph type="title"/>
          </p:nvPr>
        </p:nvSpPr>
        <p:spPr/>
        <p:txBody>
          <a:bodyPr/>
          <a:lstStyle/>
          <a:p>
            <a:r>
              <a:rPr lang="en-US" dirty="0"/>
              <a:t>Changes on top of ERCOT’s 7/20 comments</a:t>
            </a:r>
          </a:p>
        </p:txBody>
      </p:sp>
      <p:sp>
        <p:nvSpPr>
          <p:cNvPr id="3" name="Content Placeholder 2">
            <a:extLst>
              <a:ext uri="{FF2B5EF4-FFF2-40B4-BE49-F238E27FC236}">
                <a16:creationId xmlns:a16="http://schemas.microsoft.com/office/drawing/2014/main" id="{E384FE34-8E73-4972-8E42-2D516D42206B}"/>
              </a:ext>
            </a:extLst>
          </p:cNvPr>
          <p:cNvSpPr>
            <a:spLocks noGrp="1"/>
          </p:cNvSpPr>
          <p:nvPr>
            <p:ph idx="1"/>
          </p:nvPr>
        </p:nvSpPr>
        <p:spPr>
          <a:xfrm>
            <a:off x="483650" y="1534076"/>
            <a:ext cx="11406697" cy="4839369"/>
          </a:xfrm>
        </p:spPr>
        <p:txBody>
          <a:bodyPr>
            <a:normAutofit fontScale="85000" lnSpcReduction="20000"/>
          </a:bodyPr>
          <a:lstStyle/>
          <a:p>
            <a:pPr marL="0" lvl="0" indent="0">
              <a:buNone/>
            </a:pPr>
            <a:r>
              <a:rPr lang="en-US" dirty="0"/>
              <a:t>6.8.1 (2):  The calculation of operating losses under Section 6.8.2 applies only when the Real-Time Settlement Point Price for the Resource is equal to or exceeds the LCAP </a:t>
            </a:r>
            <a:r>
              <a:rPr lang="en-US" dirty="0">
                <a:highlight>
                  <a:srgbClr val="FFFF00"/>
                </a:highlight>
              </a:rPr>
              <a:t>or when the Resource’s Energy Offer Curve is at the LCAP and the Resource receives a Dispatch Instruction or a Basepoint above its LSL.</a:t>
            </a:r>
            <a:r>
              <a:rPr lang="en-US" dirty="0"/>
              <a:t>  {Yellow highlight is added language.}</a:t>
            </a:r>
          </a:p>
          <a:p>
            <a:pPr marL="0" lvl="0" indent="0">
              <a:buNone/>
            </a:pPr>
            <a:endParaRPr lang="en-US" dirty="0"/>
          </a:p>
          <a:p>
            <a:pPr marL="0" lvl="0" indent="0">
              <a:buNone/>
            </a:pPr>
            <a:r>
              <a:rPr lang="en-US" dirty="0"/>
              <a:t>Why is this needed?</a:t>
            </a:r>
          </a:p>
          <a:p>
            <a:pPr marL="0" lvl="0" indent="0">
              <a:buNone/>
            </a:pPr>
            <a:endParaRPr lang="en-US" dirty="0"/>
          </a:p>
          <a:p>
            <a:pPr marL="0" lvl="0" indent="0">
              <a:buNone/>
            </a:pPr>
            <a:r>
              <a:rPr lang="en-US" dirty="0"/>
              <a:t>ERCOT can ask units to move up when uneconomic.</a:t>
            </a:r>
          </a:p>
          <a:p>
            <a:pPr marL="0" lvl="0" indent="0">
              <a:buNone/>
            </a:pPr>
            <a:r>
              <a:rPr lang="en-US" dirty="0"/>
              <a:t>This could be exasperated when many units are offered at the cap (either LCAP or HCAP).</a:t>
            </a:r>
          </a:p>
          <a:p>
            <a:pPr marL="0" indent="0">
              <a:buNone/>
            </a:pPr>
            <a:endParaRPr lang="en-US" dirty="0"/>
          </a:p>
          <a:p>
            <a:pPr marL="0" indent="0">
              <a:buNone/>
            </a:pPr>
            <a:r>
              <a:rPr lang="en-US" dirty="0"/>
              <a:t>51871: (7) Reimbursement for Operating Losses when the LCAP is in Effect. When the system-wide offer cap is set to the LCAP, ERCOT must reimburse resource entities for any actual marginal costs in excess of the larger of the LCAP or the real-time energy price for the resource. ERCOT must utilize existing settlement processes to the extent possible to verify the resource entity's costs for reimbursement.</a:t>
            </a:r>
          </a:p>
          <a:p>
            <a:pPr marL="0" lvl="0" indent="0">
              <a:buNone/>
            </a:pPr>
            <a:endParaRPr lang="en-US" dirty="0"/>
          </a:p>
        </p:txBody>
      </p:sp>
    </p:spTree>
    <p:extLst>
      <p:ext uri="{BB962C8B-B14F-4D97-AF65-F5344CB8AC3E}">
        <p14:creationId xmlns:p14="http://schemas.microsoft.com/office/powerpoint/2010/main" val="1447878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06073CF7-FB2C-40AF-AF52-4FFF75447EB3}"/>
              </a:ext>
            </a:extLst>
          </p:cNvPr>
          <p:cNvGrpSpPr/>
          <p:nvPr/>
        </p:nvGrpSpPr>
        <p:grpSpPr>
          <a:xfrm>
            <a:off x="3922643" y="17336"/>
            <a:ext cx="8378645" cy="6823328"/>
            <a:chOff x="1950720" y="23467"/>
            <a:chExt cx="8378645" cy="6823328"/>
          </a:xfrm>
        </p:grpSpPr>
        <p:pic>
          <p:nvPicPr>
            <p:cNvPr id="4" name="Picture 3">
              <a:extLst>
                <a:ext uri="{FF2B5EF4-FFF2-40B4-BE49-F238E27FC236}">
                  <a16:creationId xmlns:a16="http://schemas.microsoft.com/office/drawing/2014/main" id="{55E2D97D-C070-4D53-9404-9FFA0748A188}"/>
                </a:ext>
              </a:extLst>
            </p:cNvPr>
            <p:cNvPicPr>
              <a:picLocks noChangeAspect="1"/>
            </p:cNvPicPr>
            <p:nvPr/>
          </p:nvPicPr>
          <p:blipFill>
            <a:blip r:embed="rId2"/>
            <a:stretch>
              <a:fillRect/>
            </a:stretch>
          </p:blipFill>
          <p:spPr>
            <a:xfrm>
              <a:off x="1950720" y="23467"/>
              <a:ext cx="8378645" cy="6823328"/>
            </a:xfrm>
            <a:prstGeom prst="rect">
              <a:avLst/>
            </a:prstGeom>
          </p:spPr>
        </p:pic>
        <p:sp>
          <p:nvSpPr>
            <p:cNvPr id="5" name="TextBox 4">
              <a:extLst>
                <a:ext uri="{FF2B5EF4-FFF2-40B4-BE49-F238E27FC236}">
                  <a16:creationId xmlns:a16="http://schemas.microsoft.com/office/drawing/2014/main" id="{F305995F-ECA9-4057-9338-1F6E35F7147D}"/>
                </a:ext>
              </a:extLst>
            </p:cNvPr>
            <p:cNvSpPr txBox="1"/>
            <p:nvPr/>
          </p:nvSpPr>
          <p:spPr>
            <a:xfrm>
              <a:off x="6898640" y="4287520"/>
              <a:ext cx="1300480" cy="553998"/>
            </a:xfrm>
            <a:prstGeom prst="rect">
              <a:avLst/>
            </a:prstGeom>
            <a:noFill/>
          </p:spPr>
          <p:txBody>
            <a:bodyPr wrap="square" rtlCol="0">
              <a:spAutoFit/>
            </a:bodyPr>
            <a:lstStyle/>
            <a:p>
              <a:r>
                <a:rPr lang="en-US" sz="3000" dirty="0"/>
                <a:t>Gas</a:t>
              </a:r>
            </a:p>
          </p:txBody>
        </p:sp>
        <p:sp>
          <p:nvSpPr>
            <p:cNvPr id="6" name="TextBox 5">
              <a:extLst>
                <a:ext uri="{FF2B5EF4-FFF2-40B4-BE49-F238E27FC236}">
                  <a16:creationId xmlns:a16="http://schemas.microsoft.com/office/drawing/2014/main" id="{DFB684F7-D460-427E-BA6F-A1E0D8C31B81}"/>
                </a:ext>
              </a:extLst>
            </p:cNvPr>
            <p:cNvSpPr txBox="1"/>
            <p:nvPr/>
          </p:nvSpPr>
          <p:spPr>
            <a:xfrm>
              <a:off x="4043680" y="3718560"/>
              <a:ext cx="1300480" cy="553998"/>
            </a:xfrm>
            <a:prstGeom prst="rect">
              <a:avLst/>
            </a:prstGeom>
            <a:noFill/>
          </p:spPr>
          <p:txBody>
            <a:bodyPr wrap="square" rtlCol="0">
              <a:spAutoFit/>
            </a:bodyPr>
            <a:lstStyle/>
            <a:p>
              <a:r>
                <a:rPr lang="en-US" sz="3000" dirty="0"/>
                <a:t>Coal</a:t>
              </a:r>
            </a:p>
          </p:txBody>
        </p:sp>
        <p:sp>
          <p:nvSpPr>
            <p:cNvPr id="7" name="TextBox 6">
              <a:extLst>
                <a:ext uri="{FF2B5EF4-FFF2-40B4-BE49-F238E27FC236}">
                  <a16:creationId xmlns:a16="http://schemas.microsoft.com/office/drawing/2014/main" id="{EC774242-A5E6-4F18-A2B1-B1683A7C2F88}"/>
                </a:ext>
              </a:extLst>
            </p:cNvPr>
            <p:cNvSpPr txBox="1"/>
            <p:nvPr/>
          </p:nvSpPr>
          <p:spPr>
            <a:xfrm>
              <a:off x="4226560" y="2333466"/>
              <a:ext cx="1300480" cy="553998"/>
            </a:xfrm>
            <a:prstGeom prst="rect">
              <a:avLst/>
            </a:prstGeom>
            <a:noFill/>
          </p:spPr>
          <p:txBody>
            <a:bodyPr wrap="square" rtlCol="0">
              <a:spAutoFit/>
            </a:bodyPr>
            <a:lstStyle/>
            <a:p>
              <a:r>
                <a:rPr lang="en-US" sz="3000" dirty="0"/>
                <a:t>Wind</a:t>
              </a:r>
            </a:p>
          </p:txBody>
        </p:sp>
        <p:sp>
          <p:nvSpPr>
            <p:cNvPr id="9" name="TextBox 8">
              <a:extLst>
                <a:ext uri="{FF2B5EF4-FFF2-40B4-BE49-F238E27FC236}">
                  <a16:creationId xmlns:a16="http://schemas.microsoft.com/office/drawing/2014/main" id="{A8E3DDA3-A26F-41F6-B48D-4EB8BCCA0B37}"/>
                </a:ext>
              </a:extLst>
            </p:cNvPr>
            <p:cNvSpPr txBox="1"/>
            <p:nvPr/>
          </p:nvSpPr>
          <p:spPr>
            <a:xfrm>
              <a:off x="5062773" y="1674964"/>
              <a:ext cx="1300480" cy="553998"/>
            </a:xfrm>
            <a:prstGeom prst="rect">
              <a:avLst/>
            </a:prstGeom>
            <a:noFill/>
          </p:spPr>
          <p:txBody>
            <a:bodyPr wrap="square" rtlCol="0">
              <a:spAutoFit/>
            </a:bodyPr>
            <a:lstStyle/>
            <a:p>
              <a:r>
                <a:rPr lang="en-US" sz="3000" dirty="0" err="1">
                  <a:solidFill>
                    <a:schemeClr val="bg1"/>
                  </a:solidFill>
                </a:rPr>
                <a:t>Nuc</a:t>
              </a:r>
              <a:endParaRPr lang="en-US" sz="3000" dirty="0">
                <a:solidFill>
                  <a:schemeClr val="bg1"/>
                </a:solidFill>
              </a:endParaRPr>
            </a:p>
          </p:txBody>
        </p:sp>
      </p:grpSp>
      <p:sp>
        <p:nvSpPr>
          <p:cNvPr id="2" name="Title 1">
            <a:extLst>
              <a:ext uri="{FF2B5EF4-FFF2-40B4-BE49-F238E27FC236}">
                <a16:creationId xmlns:a16="http://schemas.microsoft.com/office/drawing/2014/main" id="{580F1A03-F709-4411-B5EA-977DD54C7171}"/>
              </a:ext>
            </a:extLst>
          </p:cNvPr>
          <p:cNvSpPr>
            <a:spLocks noGrp="1"/>
          </p:cNvSpPr>
          <p:nvPr>
            <p:ph type="title"/>
          </p:nvPr>
        </p:nvSpPr>
        <p:spPr>
          <a:xfrm>
            <a:off x="313413" y="365125"/>
            <a:ext cx="10515600" cy="1325563"/>
          </a:xfrm>
        </p:spPr>
        <p:txBody>
          <a:bodyPr/>
          <a:lstStyle/>
          <a:p>
            <a:r>
              <a:rPr lang="en-US" dirty="0"/>
              <a:t>Winter CDR capacity</a:t>
            </a:r>
          </a:p>
        </p:txBody>
      </p:sp>
      <p:sp>
        <p:nvSpPr>
          <p:cNvPr id="3" name="Content Placeholder 2">
            <a:extLst>
              <a:ext uri="{FF2B5EF4-FFF2-40B4-BE49-F238E27FC236}">
                <a16:creationId xmlns:a16="http://schemas.microsoft.com/office/drawing/2014/main" id="{2D400A58-36C5-43D2-A4D9-5A2D7478D244}"/>
              </a:ext>
            </a:extLst>
          </p:cNvPr>
          <p:cNvSpPr>
            <a:spLocks noGrp="1"/>
          </p:cNvSpPr>
          <p:nvPr>
            <p:ph idx="1"/>
          </p:nvPr>
        </p:nvSpPr>
        <p:spPr>
          <a:xfrm>
            <a:off x="575808" y="1825625"/>
            <a:ext cx="3702659" cy="4090145"/>
          </a:xfrm>
        </p:spPr>
        <p:txBody>
          <a:bodyPr/>
          <a:lstStyle/>
          <a:p>
            <a:pPr marL="0" indent="0">
              <a:buNone/>
            </a:pPr>
            <a:r>
              <a:rPr lang="en-US" dirty="0"/>
              <a:t>2/3 of winter CDR capacity is gas. </a:t>
            </a:r>
          </a:p>
          <a:p>
            <a:pPr marL="0" indent="0">
              <a:buNone/>
            </a:pPr>
            <a:endParaRPr lang="en-US" dirty="0"/>
          </a:p>
          <a:p>
            <a:pPr marL="0" indent="0">
              <a:buNone/>
            </a:pPr>
            <a:r>
              <a:rPr lang="en-US" dirty="0"/>
              <a:t>If gas prices go above ~$300, then most gas units will be priced above the LCAP of $2,000.</a:t>
            </a:r>
          </a:p>
        </p:txBody>
      </p:sp>
    </p:spTree>
    <p:extLst>
      <p:ext uri="{BB962C8B-B14F-4D97-AF65-F5344CB8AC3E}">
        <p14:creationId xmlns:p14="http://schemas.microsoft.com/office/powerpoint/2010/main" val="1789782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D4F2E-8BC4-43B5-9A52-20B3441256C2}"/>
              </a:ext>
            </a:extLst>
          </p:cNvPr>
          <p:cNvSpPr>
            <a:spLocks noGrp="1"/>
          </p:cNvSpPr>
          <p:nvPr>
            <p:ph type="title"/>
          </p:nvPr>
        </p:nvSpPr>
        <p:spPr/>
        <p:txBody>
          <a:bodyPr/>
          <a:lstStyle/>
          <a:p>
            <a:r>
              <a:rPr lang="en-US" dirty="0"/>
              <a:t>Significant generation can be priced below system lambda due to congestion</a:t>
            </a:r>
          </a:p>
        </p:txBody>
      </p:sp>
      <p:sp>
        <p:nvSpPr>
          <p:cNvPr id="3" name="Content Placeholder 2">
            <a:extLst>
              <a:ext uri="{FF2B5EF4-FFF2-40B4-BE49-F238E27FC236}">
                <a16:creationId xmlns:a16="http://schemas.microsoft.com/office/drawing/2014/main" id="{8E9EBD0B-D677-40CE-A598-80B6CAD0C0C5}"/>
              </a:ext>
            </a:extLst>
          </p:cNvPr>
          <p:cNvSpPr>
            <a:spLocks noGrp="1"/>
          </p:cNvSpPr>
          <p:nvPr>
            <p:ph idx="1"/>
          </p:nvPr>
        </p:nvSpPr>
        <p:spPr>
          <a:xfrm>
            <a:off x="116840" y="1825624"/>
            <a:ext cx="5115560" cy="4778375"/>
          </a:xfrm>
        </p:spPr>
        <p:txBody>
          <a:bodyPr>
            <a:normAutofit fontScale="92500" lnSpcReduction="20000"/>
          </a:bodyPr>
          <a:lstStyle/>
          <a:p>
            <a:pPr marL="0" indent="0">
              <a:buNone/>
            </a:pPr>
            <a:r>
              <a:rPr lang="en-US" dirty="0"/>
              <a:t>This is an example from the February event.  </a:t>
            </a:r>
          </a:p>
          <a:p>
            <a:pPr marL="0" indent="0">
              <a:buNone/>
            </a:pPr>
            <a:r>
              <a:rPr lang="en-US" dirty="0"/>
              <a:t>67% of generator buses (483/713) were priced below system lambda ($9,001).  </a:t>
            </a:r>
          </a:p>
          <a:p>
            <a:pPr marL="0" indent="0">
              <a:buNone/>
            </a:pPr>
            <a:r>
              <a:rPr lang="en-US" dirty="0"/>
              <a:t>CAVEAT: I do not know what this congestion pattern would look like if 66% of generation was offered at the cap.  </a:t>
            </a:r>
          </a:p>
          <a:p>
            <a:pPr marL="0" indent="0">
              <a:buNone/>
            </a:pPr>
            <a:r>
              <a:rPr lang="en-US" dirty="0"/>
              <a:t>I assume that some generation would be trapped behind congestion and would still need manual instructions to dispatch.  ERCOT has said that they will investigate and report to CMWG.</a:t>
            </a:r>
          </a:p>
          <a:p>
            <a:pPr marL="0" indent="0">
              <a:buNone/>
            </a:pPr>
            <a:endParaRPr lang="en-US" dirty="0"/>
          </a:p>
        </p:txBody>
      </p:sp>
      <p:pic>
        <p:nvPicPr>
          <p:cNvPr id="4" name="Picture 3">
            <a:extLst>
              <a:ext uri="{FF2B5EF4-FFF2-40B4-BE49-F238E27FC236}">
                <a16:creationId xmlns:a16="http://schemas.microsoft.com/office/drawing/2014/main" id="{740DB5CC-7C09-44F8-B447-66C1264AC3D8}"/>
              </a:ext>
            </a:extLst>
          </p:cNvPr>
          <p:cNvPicPr>
            <a:picLocks noChangeAspect="1"/>
          </p:cNvPicPr>
          <p:nvPr/>
        </p:nvPicPr>
        <p:blipFill>
          <a:blip r:embed="rId2"/>
          <a:stretch>
            <a:fillRect/>
          </a:stretch>
        </p:blipFill>
        <p:spPr>
          <a:xfrm>
            <a:off x="5324475" y="2032953"/>
            <a:ext cx="6867525" cy="4133850"/>
          </a:xfrm>
          <a:prstGeom prst="rect">
            <a:avLst/>
          </a:prstGeom>
        </p:spPr>
      </p:pic>
      <p:cxnSp>
        <p:nvCxnSpPr>
          <p:cNvPr id="6" name="Straight Connector 5">
            <a:extLst>
              <a:ext uri="{FF2B5EF4-FFF2-40B4-BE49-F238E27FC236}">
                <a16:creationId xmlns:a16="http://schemas.microsoft.com/office/drawing/2014/main" id="{C8F9D8BC-FE54-4C61-B92E-7CBDB7F25571}"/>
              </a:ext>
            </a:extLst>
          </p:cNvPr>
          <p:cNvCxnSpPr/>
          <p:nvPr/>
        </p:nvCxnSpPr>
        <p:spPr>
          <a:xfrm>
            <a:off x="5735782" y="3607724"/>
            <a:ext cx="645621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1332462B-A72C-479D-B449-8CDF67EFCB93}"/>
              </a:ext>
            </a:extLst>
          </p:cNvPr>
          <p:cNvCxnSpPr>
            <a:cxnSpLocks/>
          </p:cNvCxnSpPr>
          <p:nvPr/>
        </p:nvCxnSpPr>
        <p:spPr>
          <a:xfrm flipV="1">
            <a:off x="9979602" y="3288664"/>
            <a:ext cx="0" cy="267433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C0BCB292-78AC-4810-BB44-7A1932D10E57}"/>
              </a:ext>
            </a:extLst>
          </p:cNvPr>
          <p:cNvSpPr txBox="1"/>
          <p:nvPr/>
        </p:nvSpPr>
        <p:spPr>
          <a:xfrm>
            <a:off x="8387542" y="3873731"/>
            <a:ext cx="1487978" cy="923330"/>
          </a:xfrm>
          <a:prstGeom prst="rect">
            <a:avLst/>
          </a:prstGeom>
          <a:noFill/>
        </p:spPr>
        <p:txBody>
          <a:bodyPr wrap="square" rtlCol="0">
            <a:spAutoFit/>
          </a:bodyPr>
          <a:lstStyle/>
          <a:p>
            <a:r>
              <a:rPr lang="en-US" dirty="0"/>
              <a:t>477 buses below sys lambda</a:t>
            </a:r>
          </a:p>
        </p:txBody>
      </p:sp>
      <p:sp>
        <p:nvSpPr>
          <p:cNvPr id="10" name="TextBox 9">
            <a:extLst>
              <a:ext uri="{FF2B5EF4-FFF2-40B4-BE49-F238E27FC236}">
                <a16:creationId xmlns:a16="http://schemas.microsoft.com/office/drawing/2014/main" id="{C9A796BF-2420-448A-B0B6-72CBF8CAED03}"/>
              </a:ext>
            </a:extLst>
          </p:cNvPr>
          <p:cNvSpPr txBox="1"/>
          <p:nvPr/>
        </p:nvSpPr>
        <p:spPr>
          <a:xfrm>
            <a:off x="10111048" y="3876503"/>
            <a:ext cx="1487978" cy="646331"/>
          </a:xfrm>
          <a:prstGeom prst="rect">
            <a:avLst/>
          </a:prstGeom>
          <a:noFill/>
        </p:spPr>
        <p:txBody>
          <a:bodyPr wrap="square" rtlCol="0">
            <a:spAutoFit/>
          </a:bodyPr>
          <a:lstStyle/>
          <a:p>
            <a:r>
              <a:rPr lang="en-US" dirty="0"/>
              <a:t>230 buses &gt;= sys lambda</a:t>
            </a:r>
          </a:p>
        </p:txBody>
      </p:sp>
    </p:spTree>
    <p:extLst>
      <p:ext uri="{BB962C8B-B14F-4D97-AF65-F5344CB8AC3E}">
        <p14:creationId xmlns:p14="http://schemas.microsoft.com/office/powerpoint/2010/main" val="1110051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CCBE4-6907-4EA8-A51B-C9E89BF5BB69}"/>
              </a:ext>
            </a:extLst>
          </p:cNvPr>
          <p:cNvSpPr>
            <a:spLocks noGrp="1"/>
          </p:cNvSpPr>
          <p:nvPr>
            <p:ph type="title"/>
          </p:nvPr>
        </p:nvSpPr>
        <p:spPr>
          <a:xfrm>
            <a:off x="249342" y="934948"/>
            <a:ext cx="3618716" cy="5632427"/>
          </a:xfrm>
        </p:spPr>
        <p:txBody>
          <a:bodyPr>
            <a:normAutofit/>
          </a:bodyPr>
          <a:lstStyle/>
          <a:p>
            <a:r>
              <a:rPr lang="en-US" sz="2200" dirty="0"/>
              <a:t>We did observe during the event that there were ESRs offered at the cap who had bus prices slightly below the cap (due to congestion) and couldn’t always be dispatched.</a:t>
            </a:r>
            <a:br>
              <a:rPr lang="en-US" sz="2200" dirty="0"/>
            </a:br>
            <a:br>
              <a:rPr lang="en-US" sz="2200" dirty="0"/>
            </a:br>
            <a:br>
              <a:rPr lang="en-US" sz="2200" dirty="0"/>
            </a:br>
            <a:br>
              <a:rPr lang="en-US" sz="2200" dirty="0"/>
            </a:br>
            <a:r>
              <a:rPr lang="en-US" sz="2200" dirty="0"/>
              <a:t>Does the fact that the offer cap matches the price cap make it effectively impossible to dispatch some generation offered at the cap?</a:t>
            </a:r>
          </a:p>
        </p:txBody>
      </p:sp>
      <p:sp>
        <p:nvSpPr>
          <p:cNvPr id="3" name="Content Placeholder 2">
            <a:extLst>
              <a:ext uri="{FF2B5EF4-FFF2-40B4-BE49-F238E27FC236}">
                <a16:creationId xmlns:a16="http://schemas.microsoft.com/office/drawing/2014/main" id="{E534B9FA-B505-46CC-8326-08467E3C5AD5}"/>
              </a:ext>
            </a:extLst>
          </p:cNvPr>
          <p:cNvSpPr>
            <a:spLocks noGrp="1"/>
          </p:cNvSpPr>
          <p:nvPr>
            <p:ph idx="1"/>
          </p:nvPr>
        </p:nvSpPr>
        <p:spPr>
          <a:xfrm>
            <a:off x="4420134" y="2046186"/>
            <a:ext cx="3367675" cy="2268960"/>
          </a:xfrm>
        </p:spPr>
        <p:txBody>
          <a:bodyPr/>
          <a:lstStyle/>
          <a:p>
            <a:pPr marL="0" indent="0">
              <a:buNone/>
            </a:pPr>
            <a:r>
              <a:rPr lang="en-US" dirty="0"/>
              <a:t>EOCs at the cap 2/15</a:t>
            </a:r>
          </a:p>
        </p:txBody>
      </p:sp>
      <p:graphicFrame>
        <p:nvGraphicFramePr>
          <p:cNvPr id="4" name="Table 3">
            <a:extLst>
              <a:ext uri="{FF2B5EF4-FFF2-40B4-BE49-F238E27FC236}">
                <a16:creationId xmlns:a16="http://schemas.microsoft.com/office/drawing/2014/main" id="{A3B1C22A-7A43-4C6B-B37B-D11DF501D483}"/>
              </a:ext>
            </a:extLst>
          </p:cNvPr>
          <p:cNvGraphicFramePr>
            <a:graphicFrameLocks noGrp="1"/>
          </p:cNvGraphicFramePr>
          <p:nvPr>
            <p:extLst>
              <p:ext uri="{D42A27DB-BD31-4B8C-83A1-F6EECF244321}">
                <p14:modId xmlns:p14="http://schemas.microsoft.com/office/powerpoint/2010/main" val="3277867493"/>
              </p:ext>
            </p:extLst>
          </p:nvPr>
        </p:nvGraphicFramePr>
        <p:xfrm>
          <a:off x="4095855" y="2451565"/>
          <a:ext cx="4087512" cy="5743946"/>
        </p:xfrm>
        <a:graphic>
          <a:graphicData uri="http://schemas.openxmlformats.org/drawingml/2006/table">
            <a:tbl>
              <a:tblPr>
                <a:tableStyleId>{5C22544A-7EE6-4342-B048-85BDC9FD1C3A}</a:tableStyleId>
              </a:tblPr>
              <a:tblGrid>
                <a:gridCol w="454168">
                  <a:extLst>
                    <a:ext uri="{9D8B030D-6E8A-4147-A177-3AD203B41FA5}">
                      <a16:colId xmlns:a16="http://schemas.microsoft.com/office/drawing/2014/main" val="4030038548"/>
                    </a:ext>
                  </a:extLst>
                </a:gridCol>
                <a:gridCol w="454168">
                  <a:extLst>
                    <a:ext uri="{9D8B030D-6E8A-4147-A177-3AD203B41FA5}">
                      <a16:colId xmlns:a16="http://schemas.microsoft.com/office/drawing/2014/main" val="4603734"/>
                    </a:ext>
                  </a:extLst>
                </a:gridCol>
                <a:gridCol w="454168">
                  <a:extLst>
                    <a:ext uri="{9D8B030D-6E8A-4147-A177-3AD203B41FA5}">
                      <a16:colId xmlns:a16="http://schemas.microsoft.com/office/drawing/2014/main" val="2909304954"/>
                    </a:ext>
                  </a:extLst>
                </a:gridCol>
                <a:gridCol w="454168">
                  <a:extLst>
                    <a:ext uri="{9D8B030D-6E8A-4147-A177-3AD203B41FA5}">
                      <a16:colId xmlns:a16="http://schemas.microsoft.com/office/drawing/2014/main" val="951503809"/>
                    </a:ext>
                  </a:extLst>
                </a:gridCol>
                <a:gridCol w="454168">
                  <a:extLst>
                    <a:ext uri="{9D8B030D-6E8A-4147-A177-3AD203B41FA5}">
                      <a16:colId xmlns:a16="http://schemas.microsoft.com/office/drawing/2014/main" val="1060509455"/>
                    </a:ext>
                  </a:extLst>
                </a:gridCol>
                <a:gridCol w="454168">
                  <a:extLst>
                    <a:ext uri="{9D8B030D-6E8A-4147-A177-3AD203B41FA5}">
                      <a16:colId xmlns:a16="http://schemas.microsoft.com/office/drawing/2014/main" val="3842240790"/>
                    </a:ext>
                  </a:extLst>
                </a:gridCol>
                <a:gridCol w="454168">
                  <a:extLst>
                    <a:ext uri="{9D8B030D-6E8A-4147-A177-3AD203B41FA5}">
                      <a16:colId xmlns:a16="http://schemas.microsoft.com/office/drawing/2014/main" val="251866992"/>
                    </a:ext>
                  </a:extLst>
                </a:gridCol>
                <a:gridCol w="454168">
                  <a:extLst>
                    <a:ext uri="{9D8B030D-6E8A-4147-A177-3AD203B41FA5}">
                      <a16:colId xmlns:a16="http://schemas.microsoft.com/office/drawing/2014/main" val="4200602356"/>
                    </a:ext>
                  </a:extLst>
                </a:gridCol>
                <a:gridCol w="454168">
                  <a:extLst>
                    <a:ext uri="{9D8B030D-6E8A-4147-A177-3AD203B41FA5}">
                      <a16:colId xmlns:a16="http://schemas.microsoft.com/office/drawing/2014/main" val="3275816413"/>
                    </a:ext>
                  </a:extLst>
                </a:gridCol>
              </a:tblGrid>
              <a:tr h="800794">
                <a:tc>
                  <a:txBody>
                    <a:bodyPr/>
                    <a:lstStyle/>
                    <a:p>
                      <a:pPr algn="l" fontAlgn="b"/>
                      <a:r>
                        <a:rPr lang="en-US" sz="1000" u="none" strike="noStrike" dirty="0">
                          <a:effectLst/>
                        </a:rPr>
                        <a:t>RESOURCE_TYPE</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dirty="0">
                          <a:effectLst/>
                        </a:rPr>
                        <a:t>SCED1_CURVE_MW2</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SCED1_CURVE_PRICE2</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SCED1_CURVE_MW3</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SCED1_CURVE_PRICE3</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dirty="0">
                          <a:effectLst/>
                        </a:rPr>
                        <a:t>SCED1_CURVE_MW4</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SCED1_CURVE_PRICE4</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SCED1_CURVE_MW5</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SCED1_CURVE_PRICE5</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813883762"/>
                  </a:ext>
                </a:extLst>
              </a:tr>
              <a:tr h="291683">
                <a:tc>
                  <a:txBody>
                    <a:bodyPr/>
                    <a:lstStyle/>
                    <a:p>
                      <a:pPr algn="l" fontAlgn="b"/>
                      <a:r>
                        <a:rPr lang="en-US" sz="1000" u="none" strike="noStrike">
                          <a:effectLst/>
                        </a:rPr>
                        <a:t>PWRSTR</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30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373532834"/>
                  </a:ext>
                </a:extLst>
              </a:tr>
              <a:tr h="291683">
                <a:tc>
                  <a:txBody>
                    <a:bodyPr/>
                    <a:lstStyle/>
                    <a:p>
                      <a:pPr algn="l" fontAlgn="b"/>
                      <a:r>
                        <a:rPr lang="en-US" sz="1000" u="none" strike="noStrike">
                          <a:effectLst/>
                        </a:rPr>
                        <a:t>PWRSTR</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760384011"/>
                  </a:ext>
                </a:extLst>
              </a:tr>
              <a:tr h="291683">
                <a:tc>
                  <a:txBody>
                    <a:bodyPr/>
                    <a:lstStyle/>
                    <a:p>
                      <a:pPr algn="l" fontAlgn="b"/>
                      <a:r>
                        <a:rPr lang="en-US" sz="1000" u="none" strike="noStrike">
                          <a:effectLst/>
                        </a:rPr>
                        <a:t>PWRSTR</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33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522502788"/>
                  </a:ext>
                </a:extLst>
              </a:tr>
              <a:tr h="291683">
                <a:tc>
                  <a:txBody>
                    <a:bodyPr/>
                    <a:lstStyle/>
                    <a:p>
                      <a:pPr algn="l" fontAlgn="b"/>
                      <a:r>
                        <a:rPr lang="en-US" sz="1000" u="none" strike="noStrike">
                          <a:effectLst/>
                        </a:rPr>
                        <a:t>PWRSTR</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8,999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4290131231"/>
                  </a:ext>
                </a:extLst>
              </a:tr>
              <a:tr h="291683">
                <a:tc>
                  <a:txBody>
                    <a:bodyPr/>
                    <a:lstStyle/>
                    <a:p>
                      <a:pPr algn="l" fontAlgn="b"/>
                      <a:r>
                        <a:rPr lang="en-US" sz="1000" u="none" strike="noStrike">
                          <a:effectLst/>
                        </a:rPr>
                        <a:t>PWRSTR</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3613562211"/>
                  </a:ext>
                </a:extLst>
              </a:tr>
              <a:tr h="291683">
                <a:tc>
                  <a:txBody>
                    <a:bodyPr/>
                    <a:lstStyle/>
                    <a:p>
                      <a:pPr algn="l" fontAlgn="b"/>
                      <a:r>
                        <a:rPr lang="en-US" sz="1000" u="none" strike="noStrike">
                          <a:effectLst/>
                        </a:rPr>
                        <a:t>PWRSTR</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1975245580"/>
                  </a:ext>
                </a:extLst>
              </a:tr>
              <a:tr h="291683">
                <a:tc>
                  <a:txBody>
                    <a:bodyPr/>
                    <a:lstStyle/>
                    <a:p>
                      <a:pPr algn="l" fontAlgn="b"/>
                      <a:r>
                        <a:rPr lang="en-US" sz="1000" u="none" strike="noStrike" dirty="0">
                          <a:effectLst/>
                        </a:rPr>
                        <a:t>PWRSTR</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6,500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6,500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1591046233"/>
                  </a:ext>
                </a:extLst>
              </a:tr>
              <a:tr h="291683">
                <a:tc>
                  <a:txBody>
                    <a:bodyPr/>
                    <a:lstStyle/>
                    <a:p>
                      <a:pPr algn="l" fontAlgn="b"/>
                      <a:r>
                        <a:rPr lang="en-US" sz="1000" u="none" strike="noStrike" dirty="0">
                          <a:effectLst/>
                        </a:rPr>
                        <a:t>PWRSTR</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8,999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4146547556"/>
                  </a:ext>
                </a:extLst>
              </a:tr>
              <a:tr h="291683">
                <a:tc>
                  <a:txBody>
                    <a:bodyPr/>
                    <a:lstStyle/>
                    <a:p>
                      <a:pPr algn="l" fontAlgn="b"/>
                      <a:r>
                        <a:rPr lang="en-US" sz="1000" u="none" strike="noStrike" dirty="0">
                          <a:effectLst/>
                        </a:rPr>
                        <a:t>PWRSTR</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8,999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2810483901"/>
                  </a:ext>
                </a:extLst>
              </a:tr>
              <a:tr h="291683">
                <a:tc>
                  <a:txBody>
                    <a:bodyPr/>
                    <a:lstStyle/>
                    <a:p>
                      <a:pPr algn="l" fontAlgn="b"/>
                      <a:r>
                        <a:rPr lang="en-US" sz="1000" u="none" strike="noStrike" dirty="0">
                          <a:effectLst/>
                        </a:rPr>
                        <a:t>PWRSTR</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8,999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511002726"/>
                  </a:ext>
                </a:extLst>
              </a:tr>
              <a:tr h="291683">
                <a:tc>
                  <a:txBody>
                    <a:bodyPr/>
                    <a:lstStyle/>
                    <a:p>
                      <a:pPr algn="l" fontAlgn="b"/>
                      <a:r>
                        <a:rPr lang="en-US" sz="1000" u="none" strike="noStrike" dirty="0">
                          <a:effectLst/>
                        </a:rPr>
                        <a:t>PWRSTR</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8,999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3637065268"/>
                  </a:ext>
                </a:extLst>
              </a:tr>
              <a:tr h="291683">
                <a:tc>
                  <a:txBody>
                    <a:bodyPr/>
                    <a:lstStyle/>
                    <a:p>
                      <a:pPr algn="l" fontAlgn="b"/>
                      <a:r>
                        <a:rPr lang="en-US" sz="1000" u="none" strike="noStrike" dirty="0">
                          <a:effectLst/>
                        </a:rPr>
                        <a:t>PWRSTR</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8,999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349772163"/>
                  </a:ext>
                </a:extLst>
              </a:tr>
              <a:tr h="291683">
                <a:tc>
                  <a:txBody>
                    <a:bodyPr/>
                    <a:lstStyle/>
                    <a:p>
                      <a:pPr algn="l" fontAlgn="b"/>
                      <a:r>
                        <a:rPr lang="en-US" sz="1000" u="none" strike="noStrike">
                          <a:effectLst/>
                        </a:rPr>
                        <a:t>PWRSTR</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8,999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2976596923"/>
                  </a:ext>
                </a:extLst>
              </a:tr>
              <a:tr h="291683">
                <a:tc>
                  <a:txBody>
                    <a:bodyPr/>
                    <a:lstStyle/>
                    <a:p>
                      <a:pPr algn="l" fontAlgn="b"/>
                      <a:r>
                        <a:rPr lang="en-US" sz="1000" u="none" strike="noStrike">
                          <a:effectLst/>
                        </a:rPr>
                        <a:t>PWRSTR</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(250)</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2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2191099132"/>
                  </a:ext>
                </a:extLst>
              </a:tr>
              <a:tr h="291683">
                <a:tc>
                  <a:txBody>
                    <a:bodyPr/>
                    <a:lstStyle/>
                    <a:p>
                      <a:pPr algn="l" fontAlgn="b"/>
                      <a:r>
                        <a:rPr lang="en-US" sz="1000" u="none" strike="noStrike">
                          <a:effectLst/>
                        </a:rPr>
                        <a:t>PWRSTR</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8,999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10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3611267684"/>
                  </a:ext>
                </a:extLst>
              </a:tr>
              <a:tr h="291683">
                <a:tc>
                  <a:txBody>
                    <a:bodyPr/>
                    <a:lstStyle/>
                    <a:p>
                      <a:pPr algn="l" fontAlgn="b"/>
                      <a:r>
                        <a:rPr lang="en-US" sz="1000" u="none" strike="noStrike" dirty="0">
                          <a:effectLst/>
                        </a:rPr>
                        <a:t>PWRSTR</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dirty="0">
                          <a:effectLst/>
                        </a:rPr>
                        <a:t>              1 </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dirty="0">
                          <a:effectLst/>
                        </a:rPr>
                        <a:t>              2 </a:t>
                      </a:r>
                      <a:endParaRPr lang="en-US" sz="1000" b="0" i="0" u="none" strike="noStrike" dirty="0">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9,000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147" marR="4147" marT="4147" marB="0" anchor="b"/>
                </a:tc>
                <a:tc>
                  <a:txBody>
                    <a:bodyPr/>
                    <a:lstStyle/>
                    <a:p>
                      <a:pPr algn="l" fontAlgn="b"/>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4147" marR="4147" marT="4147" marB="0" anchor="b"/>
                </a:tc>
                <a:extLst>
                  <a:ext uri="{0D108BD9-81ED-4DB2-BD59-A6C34878D82A}">
                    <a16:rowId xmlns:a16="http://schemas.microsoft.com/office/drawing/2014/main" val="943038851"/>
                  </a:ext>
                </a:extLst>
              </a:tr>
            </a:tbl>
          </a:graphicData>
        </a:graphic>
      </p:graphicFrame>
      <p:graphicFrame>
        <p:nvGraphicFramePr>
          <p:cNvPr id="5" name="Content Placeholder 3">
            <a:extLst>
              <a:ext uri="{FF2B5EF4-FFF2-40B4-BE49-F238E27FC236}">
                <a16:creationId xmlns:a16="http://schemas.microsoft.com/office/drawing/2014/main" id="{F9391191-5218-4640-9729-07BD3EB7D887}"/>
              </a:ext>
            </a:extLst>
          </p:cNvPr>
          <p:cNvGraphicFramePr>
            <a:graphicFrameLocks/>
          </p:cNvGraphicFramePr>
          <p:nvPr/>
        </p:nvGraphicFramePr>
        <p:xfrm>
          <a:off x="7815061" y="2464709"/>
          <a:ext cx="4376939" cy="3399520"/>
        </p:xfrm>
        <a:graphic>
          <a:graphicData uri="http://schemas.openxmlformats.org/drawingml/2006/table">
            <a:tbl>
              <a:tblPr>
                <a:tableStyleId>{5C22544A-7EE6-4342-B048-85BDC9FD1C3A}</a:tableStyleId>
              </a:tblPr>
              <a:tblGrid>
                <a:gridCol w="1698308">
                  <a:extLst>
                    <a:ext uri="{9D8B030D-6E8A-4147-A177-3AD203B41FA5}">
                      <a16:colId xmlns:a16="http://schemas.microsoft.com/office/drawing/2014/main" val="21710855"/>
                    </a:ext>
                  </a:extLst>
                </a:gridCol>
                <a:gridCol w="690369">
                  <a:extLst>
                    <a:ext uri="{9D8B030D-6E8A-4147-A177-3AD203B41FA5}">
                      <a16:colId xmlns:a16="http://schemas.microsoft.com/office/drawing/2014/main" val="472946782"/>
                    </a:ext>
                  </a:extLst>
                </a:gridCol>
                <a:gridCol w="662754">
                  <a:extLst>
                    <a:ext uri="{9D8B030D-6E8A-4147-A177-3AD203B41FA5}">
                      <a16:colId xmlns:a16="http://schemas.microsoft.com/office/drawing/2014/main" val="1793668732"/>
                    </a:ext>
                  </a:extLst>
                </a:gridCol>
                <a:gridCol w="662754">
                  <a:extLst>
                    <a:ext uri="{9D8B030D-6E8A-4147-A177-3AD203B41FA5}">
                      <a16:colId xmlns:a16="http://schemas.microsoft.com/office/drawing/2014/main" val="2354867951"/>
                    </a:ext>
                  </a:extLst>
                </a:gridCol>
                <a:gridCol w="662754">
                  <a:extLst>
                    <a:ext uri="{9D8B030D-6E8A-4147-A177-3AD203B41FA5}">
                      <a16:colId xmlns:a16="http://schemas.microsoft.com/office/drawing/2014/main" val="1104796049"/>
                    </a:ext>
                  </a:extLst>
                </a:gridCol>
              </a:tblGrid>
              <a:tr h="1004716">
                <a:tc>
                  <a:txBody>
                    <a:bodyPr/>
                    <a:lstStyle/>
                    <a:p>
                      <a:pPr algn="l" fontAlgn="b"/>
                      <a:r>
                        <a:rPr lang="en-US" sz="1100" b="1" u="none" strike="noStrike" dirty="0" err="1">
                          <a:solidFill>
                            <a:schemeClr val="bg1"/>
                          </a:solidFill>
                          <a:effectLst/>
                        </a:rPr>
                        <a:t>LMPsc</a:t>
                      </a:r>
                      <a:endParaRPr lang="en-US" sz="1100" b="1" i="0" u="none" strike="noStrike" dirty="0">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ctr" fontAlgn="ctr"/>
                      <a:r>
                        <a:rPr lang="en-US" sz="1100" b="1" u="none" strike="noStrike">
                          <a:solidFill>
                            <a:schemeClr val="bg1"/>
                          </a:solidFill>
                          <a:effectLst/>
                        </a:rPr>
                        <a:t>System_</a:t>
                      </a:r>
                      <a:br>
                        <a:rPr lang="en-US" sz="1100" b="1" u="none" strike="noStrike">
                          <a:solidFill>
                            <a:schemeClr val="bg1"/>
                          </a:solidFill>
                          <a:effectLst/>
                        </a:rPr>
                      </a:br>
                      <a:r>
                        <a:rPr lang="en-US" sz="1100" b="1" u="none" strike="noStrike">
                          <a:solidFill>
                            <a:schemeClr val="bg1"/>
                          </a:solidFill>
                          <a:effectLst/>
                        </a:rPr>
                        <a:t>lambda</a:t>
                      </a:r>
                      <a:endParaRPr lang="en-US" sz="1100" b="1" i="0" u="none" strike="noStrike">
                        <a:solidFill>
                          <a:schemeClr val="bg1"/>
                        </a:solidFill>
                        <a:effectLst/>
                        <a:latin typeface="Calibri" panose="020F0502020204030204" pitchFamily="34" charset="0"/>
                      </a:endParaRPr>
                    </a:p>
                  </a:txBody>
                  <a:tcPr marL="6350" marR="6350" marT="6350" marB="0" anchor="ctr">
                    <a:solidFill>
                      <a:schemeClr val="tx1"/>
                    </a:solidFill>
                  </a:tcPr>
                </a:tc>
                <a:tc>
                  <a:txBody>
                    <a:bodyPr/>
                    <a:lstStyle/>
                    <a:p>
                      <a:pPr algn="ctr" fontAlgn="ctr"/>
                      <a:r>
                        <a:rPr lang="en-US" sz="1100" b="1" u="none" strike="noStrike">
                          <a:solidFill>
                            <a:schemeClr val="bg1"/>
                          </a:solidFill>
                          <a:effectLst/>
                        </a:rPr>
                        <a:t>Hb_north</a:t>
                      </a:r>
                      <a:endParaRPr lang="en-US" sz="1100" b="1" i="0" u="none" strike="noStrike">
                        <a:solidFill>
                          <a:schemeClr val="bg1"/>
                        </a:solidFill>
                        <a:effectLst/>
                        <a:latin typeface="Calibri" panose="020F0502020204030204" pitchFamily="34" charset="0"/>
                      </a:endParaRPr>
                    </a:p>
                  </a:txBody>
                  <a:tcPr marL="6350" marR="6350" marT="6350" marB="0" anchor="ctr">
                    <a:solidFill>
                      <a:schemeClr val="tx1"/>
                    </a:solidFill>
                  </a:tcPr>
                </a:tc>
                <a:tc>
                  <a:txBody>
                    <a:bodyPr/>
                    <a:lstStyle/>
                    <a:p>
                      <a:pPr algn="ctr" fontAlgn="ctr"/>
                      <a:r>
                        <a:rPr lang="en-US" sz="1100" b="1" i="0" u="none" strike="noStrike" dirty="0">
                          <a:solidFill>
                            <a:schemeClr val="bg1"/>
                          </a:solidFill>
                          <a:effectLst/>
                          <a:latin typeface="Calibri" panose="020F0502020204030204" pitchFamily="34" charset="0"/>
                        </a:rPr>
                        <a:t>ESR 1</a:t>
                      </a:r>
                    </a:p>
                  </a:txBody>
                  <a:tcPr marL="6350" marR="6350" marT="6350" marB="0" anchor="ctr">
                    <a:solidFill>
                      <a:schemeClr val="tx1"/>
                    </a:solidFill>
                  </a:tcPr>
                </a:tc>
                <a:tc>
                  <a:txBody>
                    <a:bodyPr/>
                    <a:lstStyle/>
                    <a:p>
                      <a:pPr algn="ctr" fontAlgn="ctr"/>
                      <a:r>
                        <a:rPr lang="en-US" sz="1100" b="1" u="none" strike="noStrike" dirty="0">
                          <a:solidFill>
                            <a:schemeClr val="bg1"/>
                          </a:solidFill>
                          <a:effectLst/>
                        </a:rPr>
                        <a:t>ESR 2</a:t>
                      </a:r>
                      <a:endParaRPr lang="en-US" sz="1100" b="1" i="0" u="none" strike="noStrike" dirty="0">
                        <a:solidFill>
                          <a:schemeClr val="bg1"/>
                        </a:solidFill>
                        <a:effectLst/>
                        <a:latin typeface="Calibri" panose="020F0502020204030204" pitchFamily="34" charset="0"/>
                      </a:endParaRPr>
                    </a:p>
                  </a:txBody>
                  <a:tcPr marL="6350" marR="6350" marT="6350" marB="0" anchor="ctr">
                    <a:solidFill>
                      <a:schemeClr val="tx1"/>
                    </a:solidFill>
                  </a:tcPr>
                </a:tc>
                <a:extLst>
                  <a:ext uri="{0D108BD9-81ED-4DB2-BD59-A6C34878D82A}">
                    <a16:rowId xmlns:a16="http://schemas.microsoft.com/office/drawing/2014/main" val="2923092543"/>
                  </a:ext>
                </a:extLst>
              </a:tr>
              <a:tr h="199567">
                <a:tc>
                  <a:txBody>
                    <a:bodyPr/>
                    <a:lstStyle/>
                    <a:p>
                      <a:pPr algn="r" fontAlgn="b"/>
                      <a:r>
                        <a:rPr lang="en-US" sz="1100" b="1" u="none" strike="noStrike">
                          <a:solidFill>
                            <a:schemeClr val="bg1"/>
                          </a:solidFill>
                          <a:effectLst/>
                        </a:rPr>
                        <a:t>2/15/21 1:00</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9,001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8,905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8,970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dirty="0">
                          <a:solidFill>
                            <a:schemeClr val="bg1"/>
                          </a:solidFill>
                          <a:effectLst/>
                        </a:rPr>
                        <a:t>       8,968 </a:t>
                      </a:r>
                      <a:endParaRPr lang="en-US" sz="1100" b="1" i="0" u="none" strike="noStrike" dirty="0">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4081823914"/>
                  </a:ext>
                </a:extLst>
              </a:tr>
              <a:tr h="199567">
                <a:tc>
                  <a:txBody>
                    <a:bodyPr/>
                    <a:lstStyle/>
                    <a:p>
                      <a:pPr algn="r" fontAlgn="b"/>
                      <a:r>
                        <a:rPr lang="en-US" sz="1100" b="1" u="none" strike="noStrike">
                          <a:solidFill>
                            <a:schemeClr val="bg1"/>
                          </a:solidFill>
                          <a:effectLst/>
                        </a:rPr>
                        <a:t>2/15/21 1:05</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9,001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8,924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9,023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9,001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2586087263"/>
                  </a:ext>
                </a:extLst>
              </a:tr>
              <a:tr h="199567">
                <a:tc>
                  <a:txBody>
                    <a:bodyPr/>
                    <a:lstStyle/>
                    <a:p>
                      <a:pPr algn="r" fontAlgn="b"/>
                      <a:r>
                        <a:rPr lang="en-US" sz="1100" b="1" u="none" strike="noStrike">
                          <a:solidFill>
                            <a:schemeClr val="bg1"/>
                          </a:solidFill>
                          <a:effectLst/>
                        </a:rPr>
                        <a:t>2/15/21 1:10</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9,001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8,924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9,017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9,003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215159273"/>
                  </a:ext>
                </a:extLst>
              </a:tr>
              <a:tr h="199567">
                <a:tc>
                  <a:txBody>
                    <a:bodyPr/>
                    <a:lstStyle/>
                    <a:p>
                      <a:pPr algn="r" fontAlgn="b"/>
                      <a:r>
                        <a:rPr lang="en-US" sz="1100" b="1" u="none" strike="noStrike">
                          <a:solidFill>
                            <a:schemeClr val="bg1"/>
                          </a:solidFill>
                          <a:effectLst/>
                        </a:rPr>
                        <a:t>2/15/21 1:15</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9,001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8,923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9,016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9,003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1399134760"/>
                  </a:ext>
                </a:extLst>
              </a:tr>
              <a:tr h="199567">
                <a:tc>
                  <a:txBody>
                    <a:bodyPr/>
                    <a:lstStyle/>
                    <a:p>
                      <a:pPr algn="r" fontAlgn="b"/>
                      <a:r>
                        <a:rPr lang="en-US" sz="1100" b="1" u="none" strike="noStrike">
                          <a:solidFill>
                            <a:schemeClr val="bg1"/>
                          </a:solidFill>
                          <a:effectLst/>
                        </a:rPr>
                        <a:t>2/15/21 1:20</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9,001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8,714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8,764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8,737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881975885"/>
                  </a:ext>
                </a:extLst>
              </a:tr>
              <a:tr h="199567">
                <a:tc>
                  <a:txBody>
                    <a:bodyPr/>
                    <a:lstStyle/>
                    <a:p>
                      <a:pPr algn="r" fontAlgn="b"/>
                      <a:r>
                        <a:rPr lang="en-US" sz="1100" b="1" u="none" strike="noStrike">
                          <a:solidFill>
                            <a:schemeClr val="bg1"/>
                          </a:solidFill>
                          <a:effectLst/>
                        </a:rPr>
                        <a:t>2/15/21 1:25</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9,001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dirty="0">
                          <a:solidFill>
                            <a:schemeClr val="bg1"/>
                          </a:solidFill>
                          <a:effectLst/>
                        </a:rPr>
                        <a:t>       8,720 </a:t>
                      </a:r>
                      <a:endParaRPr lang="en-US" sz="1100" b="1" i="0" u="none" strike="noStrike" dirty="0">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8,828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8,810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4266881327"/>
                  </a:ext>
                </a:extLst>
              </a:tr>
              <a:tr h="199567">
                <a:tc>
                  <a:txBody>
                    <a:bodyPr/>
                    <a:lstStyle/>
                    <a:p>
                      <a:pPr algn="r" fontAlgn="b"/>
                      <a:r>
                        <a:rPr lang="en-US" sz="1100" b="1" u="none" strike="noStrike">
                          <a:solidFill>
                            <a:schemeClr val="bg1"/>
                          </a:solidFill>
                          <a:effectLst/>
                        </a:rPr>
                        <a:t>2/15/21 1:30</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4,500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4,182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4,177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4,139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2941344440"/>
                  </a:ext>
                </a:extLst>
              </a:tr>
              <a:tr h="199567">
                <a:tc>
                  <a:txBody>
                    <a:bodyPr/>
                    <a:lstStyle/>
                    <a:p>
                      <a:pPr algn="r" fontAlgn="b"/>
                      <a:r>
                        <a:rPr lang="en-US" sz="1100" b="1" u="none" strike="noStrike">
                          <a:solidFill>
                            <a:schemeClr val="bg1"/>
                          </a:solidFill>
                          <a:effectLst/>
                        </a:rPr>
                        <a:t>2/15/21 1:35</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3,249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2,924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2,919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2,881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662736660"/>
                  </a:ext>
                </a:extLst>
              </a:tr>
              <a:tr h="199567">
                <a:tc>
                  <a:txBody>
                    <a:bodyPr/>
                    <a:lstStyle/>
                    <a:p>
                      <a:pPr algn="r" fontAlgn="b"/>
                      <a:r>
                        <a:rPr lang="en-US" sz="1100" b="1" u="none" strike="noStrike">
                          <a:solidFill>
                            <a:schemeClr val="bg1"/>
                          </a:solidFill>
                          <a:effectLst/>
                        </a:rPr>
                        <a:t>2/15/21 1:40</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4,358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4,087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4,216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4,189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3539612387"/>
                  </a:ext>
                </a:extLst>
              </a:tr>
              <a:tr h="199567">
                <a:tc>
                  <a:txBody>
                    <a:bodyPr/>
                    <a:lstStyle/>
                    <a:p>
                      <a:pPr algn="r" fontAlgn="b"/>
                      <a:r>
                        <a:rPr lang="en-US" sz="1100" b="1" u="none" strike="noStrike">
                          <a:solidFill>
                            <a:schemeClr val="bg1"/>
                          </a:solidFill>
                          <a:effectLst/>
                        </a:rPr>
                        <a:t>2/15/21 1:45</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7,500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5,987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7,228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7,182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2328441477"/>
                  </a:ext>
                </a:extLst>
              </a:tr>
              <a:tr h="199567">
                <a:tc>
                  <a:txBody>
                    <a:bodyPr/>
                    <a:lstStyle/>
                    <a:p>
                      <a:pPr algn="r" fontAlgn="b"/>
                      <a:r>
                        <a:rPr lang="en-US" sz="1100" b="1" u="none" strike="noStrike">
                          <a:solidFill>
                            <a:schemeClr val="bg1"/>
                          </a:solidFill>
                          <a:effectLst/>
                        </a:rPr>
                        <a:t>2/15/21 1:46</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6,061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5,806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5,780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3251915691"/>
                  </a:ext>
                </a:extLst>
              </a:tr>
              <a:tr h="199567">
                <a:tc>
                  <a:txBody>
                    <a:bodyPr/>
                    <a:lstStyle/>
                    <a:p>
                      <a:pPr algn="r" fontAlgn="b"/>
                      <a:r>
                        <a:rPr lang="en-US" sz="1100" b="1" u="none" strike="noStrike">
                          <a:solidFill>
                            <a:schemeClr val="bg1"/>
                          </a:solidFill>
                          <a:effectLst/>
                        </a:rPr>
                        <a:t>2/15/21 1:50</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8,657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8,407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a:solidFill>
                            <a:schemeClr val="bg1"/>
                          </a:solidFill>
                          <a:effectLst/>
                        </a:rPr>
                        <a:t>       8,533 </a:t>
                      </a:r>
                      <a:endParaRPr lang="en-US" sz="1100" b="1" i="0" u="none" strike="noStrike">
                        <a:solidFill>
                          <a:schemeClr val="bg1"/>
                        </a:solidFill>
                        <a:effectLst/>
                        <a:latin typeface="Calibri" panose="020F0502020204030204" pitchFamily="34" charset="0"/>
                      </a:endParaRPr>
                    </a:p>
                  </a:txBody>
                  <a:tcPr marL="6350" marR="6350" marT="6350" marB="0" anchor="b">
                    <a:solidFill>
                      <a:schemeClr val="tx1"/>
                    </a:solidFill>
                  </a:tcPr>
                </a:tc>
                <a:tc>
                  <a:txBody>
                    <a:bodyPr/>
                    <a:lstStyle/>
                    <a:p>
                      <a:pPr algn="l" fontAlgn="b"/>
                      <a:r>
                        <a:rPr lang="en-US" sz="1100" b="1" u="none" strike="noStrike" dirty="0">
                          <a:solidFill>
                            <a:schemeClr val="bg1"/>
                          </a:solidFill>
                          <a:effectLst/>
                        </a:rPr>
                        <a:t>       8,507 </a:t>
                      </a:r>
                      <a:endParaRPr lang="en-US" sz="1100" b="1" i="0" u="none" strike="noStrike" dirty="0">
                        <a:solidFill>
                          <a:schemeClr val="bg1"/>
                        </a:solidFill>
                        <a:effectLst/>
                        <a:latin typeface="Calibri" panose="020F0502020204030204" pitchFamily="34" charset="0"/>
                      </a:endParaRPr>
                    </a:p>
                  </a:txBody>
                  <a:tcPr marL="6350" marR="6350" marT="6350" marB="0" anchor="b">
                    <a:solidFill>
                      <a:schemeClr val="tx1"/>
                    </a:solidFill>
                  </a:tcPr>
                </a:tc>
                <a:extLst>
                  <a:ext uri="{0D108BD9-81ED-4DB2-BD59-A6C34878D82A}">
                    <a16:rowId xmlns:a16="http://schemas.microsoft.com/office/drawing/2014/main" val="318573692"/>
                  </a:ext>
                </a:extLst>
              </a:tr>
            </a:tbl>
          </a:graphicData>
        </a:graphic>
      </p:graphicFrame>
      <p:sp>
        <p:nvSpPr>
          <p:cNvPr id="11" name="Title 1">
            <a:extLst>
              <a:ext uri="{FF2B5EF4-FFF2-40B4-BE49-F238E27FC236}">
                <a16:creationId xmlns:a16="http://schemas.microsoft.com/office/drawing/2014/main" id="{62B7824D-598B-4C9A-B492-1BBC0B080E9F}"/>
              </a:ext>
            </a:extLst>
          </p:cNvPr>
          <p:cNvSpPr txBox="1">
            <a:spLocks/>
          </p:cNvSpPr>
          <p:nvPr/>
        </p:nvSpPr>
        <p:spPr>
          <a:xfrm>
            <a:off x="166255" y="143954"/>
            <a:ext cx="11187545" cy="1161144"/>
          </a:xfrm>
          <a:prstGeom prst="rect">
            <a:avLst/>
          </a:prstGeom>
        </p:spPr>
        <p:txBody>
          <a:bodyPr vert="horz" lIns="91440" tIns="45720" rIns="91440" bIns="45720" rtlCol="0" anchor="ctr">
            <a:normAutofit fontScale="7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t>OWG discussed a problem accessing generation during the Feb event: </a:t>
            </a:r>
          </a:p>
          <a:p>
            <a:r>
              <a:rPr lang="en-US" b="1" dirty="0"/>
              <a:t>De </a:t>
            </a:r>
            <a:r>
              <a:rPr lang="en-US" b="1" dirty="0" err="1"/>
              <a:t>minimus</a:t>
            </a:r>
            <a:r>
              <a:rPr lang="en-US" b="1" dirty="0"/>
              <a:t> congestion near the cap</a:t>
            </a:r>
          </a:p>
        </p:txBody>
      </p:sp>
      <p:sp>
        <p:nvSpPr>
          <p:cNvPr id="12" name="Content Placeholder 2">
            <a:extLst>
              <a:ext uri="{FF2B5EF4-FFF2-40B4-BE49-F238E27FC236}">
                <a16:creationId xmlns:a16="http://schemas.microsoft.com/office/drawing/2014/main" id="{06BFE2CE-1B0D-4348-A580-90FED2D0E1A9}"/>
              </a:ext>
            </a:extLst>
          </p:cNvPr>
          <p:cNvSpPr txBox="1">
            <a:spLocks/>
          </p:cNvSpPr>
          <p:nvPr/>
        </p:nvSpPr>
        <p:spPr>
          <a:xfrm>
            <a:off x="8339886" y="2107829"/>
            <a:ext cx="4376256" cy="46333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dirty="0"/>
              <a:t>Bus prices under the cap 2/15</a:t>
            </a:r>
          </a:p>
        </p:txBody>
      </p:sp>
    </p:spTree>
    <p:extLst>
      <p:ext uri="{BB962C8B-B14F-4D97-AF65-F5344CB8AC3E}">
        <p14:creationId xmlns:p14="http://schemas.microsoft.com/office/powerpoint/2010/main" val="2204405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E6A35-DC8B-48FF-A37D-1E239D926E2B}"/>
              </a:ext>
            </a:extLst>
          </p:cNvPr>
          <p:cNvSpPr>
            <a:spLocks noGrp="1"/>
          </p:cNvSpPr>
          <p:nvPr>
            <p:ph type="title"/>
          </p:nvPr>
        </p:nvSpPr>
        <p:spPr/>
        <p:txBody>
          <a:bodyPr/>
          <a:lstStyle/>
          <a:p>
            <a:r>
              <a:rPr lang="en-US" dirty="0"/>
              <a:t>Changes on top of ERCOT’s 7/20 comments</a:t>
            </a:r>
          </a:p>
        </p:txBody>
      </p:sp>
      <p:sp>
        <p:nvSpPr>
          <p:cNvPr id="3" name="Content Placeholder 2">
            <a:extLst>
              <a:ext uri="{FF2B5EF4-FFF2-40B4-BE49-F238E27FC236}">
                <a16:creationId xmlns:a16="http://schemas.microsoft.com/office/drawing/2014/main" id="{E384FE34-8E73-4972-8E42-2D516D42206B}"/>
              </a:ext>
            </a:extLst>
          </p:cNvPr>
          <p:cNvSpPr>
            <a:spLocks noGrp="1"/>
          </p:cNvSpPr>
          <p:nvPr>
            <p:ph idx="1"/>
          </p:nvPr>
        </p:nvSpPr>
        <p:spPr/>
        <p:txBody>
          <a:bodyPr>
            <a:normAutofit fontScale="77500" lnSpcReduction="20000"/>
          </a:bodyPr>
          <a:lstStyle/>
          <a:p>
            <a:pPr marL="0" indent="0">
              <a:buNone/>
            </a:pPr>
            <a:r>
              <a:rPr lang="en-US" sz="1600" dirty="0"/>
              <a:t>51871: (7) Reimbursement for Operating Losses when the LCAP is in Effect. When the system-wide offer cap is set to the LCAP, ERCOT must reimburse resource entities for any actual marginal costs in excess of the larger of the LCAP or the real-time energy price for the resource. ERCOT must utilize existing settlement processes to the extent possible to verify the resource entity's costs for reimbursement.</a:t>
            </a:r>
          </a:p>
          <a:p>
            <a:pPr marL="0" lvl="0" indent="0">
              <a:buNone/>
            </a:pPr>
            <a:r>
              <a:rPr lang="en-US" dirty="0"/>
              <a:t>6.8.1 (2):  The calculation of operating losses under Section 6.8.2 applies only when the Real-Time Settlement Point Price for the Resource is equal to or exceeds the LCAP </a:t>
            </a:r>
            <a:r>
              <a:rPr lang="en-US" dirty="0">
                <a:highlight>
                  <a:srgbClr val="FFFF00"/>
                </a:highlight>
              </a:rPr>
              <a:t>or when the Resource’s Energy Offer Curve is at the LCAP and the Resource receives a Dispatch Instruction or a Basepoint above its LSL.</a:t>
            </a:r>
            <a:r>
              <a:rPr lang="en-US" dirty="0"/>
              <a:t>  {Yellow highlight is added language.}</a:t>
            </a:r>
          </a:p>
          <a:p>
            <a:pPr marL="0" lvl="0" indent="0">
              <a:buNone/>
            </a:pPr>
            <a:endParaRPr lang="en-US" dirty="0"/>
          </a:p>
          <a:p>
            <a:pPr marL="0" indent="0">
              <a:buNone/>
            </a:pPr>
            <a:r>
              <a:rPr lang="en-US" sz="2600" i="1" dirty="0"/>
              <a:t>PUCT order 51871 language comments: “The addition of (g)(7) is meant to make a resource entity whole when the LCAP prevents it from being able to make offers that are sufficient to cover its costs. As such, (g)(7) only applies when the real-time energy price is at or exceeds the LCAP but is not limited to specific events.”</a:t>
            </a:r>
          </a:p>
          <a:p>
            <a:pPr marL="0" lvl="0" indent="0">
              <a:buNone/>
            </a:pPr>
            <a:endParaRPr lang="en-US" dirty="0"/>
          </a:p>
          <a:p>
            <a:pPr marL="0" indent="0">
              <a:buNone/>
            </a:pPr>
            <a:r>
              <a:rPr lang="en-US" dirty="0"/>
              <a:t>The addition of the yellow language fits within the PUCT order because the entity is not able to be priced on its correct cost curve when ERCOT asks it to move up even if its price is below the cap.  </a:t>
            </a:r>
          </a:p>
        </p:txBody>
      </p:sp>
    </p:spTree>
    <p:extLst>
      <p:ext uri="{BB962C8B-B14F-4D97-AF65-F5344CB8AC3E}">
        <p14:creationId xmlns:p14="http://schemas.microsoft.com/office/powerpoint/2010/main" val="1507425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E6A35-DC8B-48FF-A37D-1E239D926E2B}"/>
              </a:ext>
            </a:extLst>
          </p:cNvPr>
          <p:cNvSpPr>
            <a:spLocks noGrp="1"/>
          </p:cNvSpPr>
          <p:nvPr>
            <p:ph type="title"/>
          </p:nvPr>
        </p:nvSpPr>
        <p:spPr/>
        <p:txBody>
          <a:bodyPr/>
          <a:lstStyle/>
          <a:p>
            <a:r>
              <a:rPr lang="en-US" dirty="0"/>
              <a:t>Cost allocations: comparison to RUC</a:t>
            </a:r>
          </a:p>
        </p:txBody>
      </p:sp>
      <p:sp>
        <p:nvSpPr>
          <p:cNvPr id="3" name="Content Placeholder 2">
            <a:extLst>
              <a:ext uri="{FF2B5EF4-FFF2-40B4-BE49-F238E27FC236}">
                <a16:creationId xmlns:a16="http://schemas.microsoft.com/office/drawing/2014/main" id="{E384FE34-8E73-4972-8E42-2D516D42206B}"/>
              </a:ext>
            </a:extLst>
          </p:cNvPr>
          <p:cNvSpPr>
            <a:spLocks noGrp="1"/>
          </p:cNvSpPr>
          <p:nvPr>
            <p:ph idx="1"/>
          </p:nvPr>
        </p:nvSpPr>
        <p:spPr>
          <a:xfrm>
            <a:off x="286247" y="1606163"/>
            <a:ext cx="11632097" cy="5016073"/>
          </a:xfrm>
        </p:spPr>
        <p:txBody>
          <a:bodyPr>
            <a:normAutofit/>
          </a:bodyPr>
          <a:lstStyle/>
          <a:p>
            <a:pPr marL="0" indent="0">
              <a:buNone/>
            </a:pPr>
            <a:r>
              <a:rPr lang="en-US" sz="2600" b="1" dirty="0"/>
              <a:t>RUC:</a:t>
            </a:r>
          </a:p>
          <a:p>
            <a:pPr marL="0" indent="0">
              <a:buNone/>
            </a:pPr>
            <a:r>
              <a:rPr lang="x-none" sz="2600" dirty="0"/>
              <a:t>RUCCSAMT </a:t>
            </a:r>
            <a:r>
              <a:rPr lang="x-none" sz="2600" i="1" baseline="-25000" dirty="0"/>
              <a:t>ruc, i, q</a:t>
            </a:r>
            <a:r>
              <a:rPr lang="x-none" sz="2600" dirty="0"/>
              <a:t>          = (-1) * Max [(RUCSFRS </a:t>
            </a:r>
            <a:r>
              <a:rPr lang="x-none" sz="2600" i="1" baseline="-25000" dirty="0"/>
              <a:t>ruc, i, q</a:t>
            </a:r>
            <a:r>
              <a:rPr lang="x-none" sz="2600" dirty="0"/>
              <a:t> * RUCMWAMTRUCTOT </a:t>
            </a:r>
            <a:r>
              <a:rPr lang="x-none" sz="2600" i="1" baseline="-25000" dirty="0"/>
              <a:t>ruc, h</a:t>
            </a:r>
            <a:r>
              <a:rPr lang="x-none" sz="2600" dirty="0"/>
              <a:t>), </a:t>
            </a:r>
            <a:br>
              <a:rPr lang="x-none" sz="2600" dirty="0"/>
            </a:br>
            <a:r>
              <a:rPr lang="x-none" sz="2600" dirty="0"/>
              <a:t>(</a:t>
            </a:r>
            <a:r>
              <a:rPr lang="x-none" sz="2600" dirty="0">
                <a:highlight>
                  <a:srgbClr val="FFFF00"/>
                </a:highlight>
              </a:rPr>
              <a:t>2 * </a:t>
            </a:r>
            <a:r>
              <a:rPr lang="x-none" sz="2600" dirty="0"/>
              <a:t>RUCSF </a:t>
            </a:r>
            <a:r>
              <a:rPr lang="x-none" sz="2600" i="1" baseline="-25000" dirty="0"/>
              <a:t>ruc, i, q</a:t>
            </a:r>
            <a:r>
              <a:rPr lang="x-none" sz="2600" dirty="0"/>
              <a:t> * RUCMWAMTRUCTOT </a:t>
            </a:r>
            <a:r>
              <a:rPr lang="x-none" sz="2600" i="1" baseline="-25000" dirty="0"/>
              <a:t>ruc, h</a:t>
            </a:r>
            <a:r>
              <a:rPr lang="x-none" sz="2600" dirty="0"/>
              <a:t> / RUCCAPTOT </a:t>
            </a:r>
            <a:r>
              <a:rPr lang="x-none" sz="2600" i="1" baseline="-25000" dirty="0"/>
              <a:t>ruc, h</a:t>
            </a:r>
            <a:r>
              <a:rPr lang="x-none" sz="2600" dirty="0"/>
              <a:t>)] / 4</a:t>
            </a:r>
            <a:endParaRPr lang="en-US" sz="2600" dirty="0"/>
          </a:p>
          <a:p>
            <a:pPr marL="0" indent="0">
              <a:buNone/>
            </a:pPr>
            <a:endParaRPr lang="en-US" sz="2600" dirty="0"/>
          </a:p>
          <a:p>
            <a:pPr marL="0" indent="0">
              <a:buNone/>
            </a:pPr>
            <a:r>
              <a:rPr lang="en-US" sz="2600" b="1" dirty="0"/>
              <a:t>LCAP:</a:t>
            </a:r>
          </a:p>
          <a:p>
            <a:pPr marL="0" indent="0">
              <a:buNone/>
            </a:pPr>
            <a:r>
              <a:rPr lang="en-US" sz="2600" dirty="0"/>
              <a:t>L</a:t>
            </a:r>
            <a:r>
              <a:rPr lang="x-none" sz="2600" dirty="0"/>
              <a:t>CAPCSAMT </a:t>
            </a:r>
            <a:r>
              <a:rPr lang="x-none" sz="2600" i="1" baseline="-25000" dirty="0"/>
              <a:t>i, q</a:t>
            </a:r>
            <a:r>
              <a:rPr lang="x-none" sz="2600" dirty="0"/>
              <a:t>    =        (-1) * Max [(LCAPSFRS</a:t>
            </a:r>
            <a:r>
              <a:rPr lang="x-none" sz="2600" i="1" baseline="-25000" dirty="0"/>
              <a:t> i, q</a:t>
            </a:r>
            <a:r>
              <a:rPr lang="x-none" sz="2600" dirty="0"/>
              <a:t> * OPLPAMTTOT</a:t>
            </a:r>
            <a:r>
              <a:rPr lang="x-none" sz="2600" i="1" baseline="-25000" dirty="0"/>
              <a:t> i</a:t>
            </a:r>
            <a:r>
              <a:rPr lang="x-none" sz="2600" dirty="0"/>
              <a:t>), </a:t>
            </a:r>
            <a:br>
              <a:rPr lang="x-none" sz="2600" dirty="0"/>
            </a:br>
            <a:r>
              <a:rPr lang="x-none" sz="2600" dirty="0"/>
              <a:t>(</a:t>
            </a:r>
            <a:r>
              <a:rPr lang="en-US" sz="2600" dirty="0">
                <a:highlight>
                  <a:srgbClr val="FFFF00"/>
                </a:highlight>
              </a:rPr>
              <a:t>0.1 * </a:t>
            </a:r>
            <a:r>
              <a:rPr lang="x-none" sz="2600" dirty="0"/>
              <a:t>LCAPSF </a:t>
            </a:r>
            <a:r>
              <a:rPr lang="x-none" sz="2600" i="1" baseline="-25000" dirty="0"/>
              <a:t>i, q</a:t>
            </a:r>
            <a:r>
              <a:rPr lang="x-none" sz="2600" dirty="0"/>
              <a:t> * OPLPAMTTOT</a:t>
            </a:r>
            <a:r>
              <a:rPr lang="x-none" sz="2600" i="1" baseline="-25000" dirty="0"/>
              <a:t> i</a:t>
            </a:r>
            <a:r>
              <a:rPr lang="x-none" sz="2600" dirty="0"/>
              <a:t> / OPLCAPTOT</a:t>
            </a:r>
            <a:r>
              <a:rPr lang="x-none" sz="2600" i="1" baseline="-25000" dirty="0"/>
              <a:t> i</a:t>
            </a:r>
            <a:r>
              <a:rPr lang="x-none" sz="2600" dirty="0"/>
              <a:t>) </a:t>
            </a:r>
            <a:r>
              <a:rPr lang="en-US" sz="2600" dirty="0"/>
              <a:t>/ </a:t>
            </a:r>
            <a:r>
              <a:rPr lang="x-none" sz="2600" dirty="0"/>
              <a:t>4 ] </a:t>
            </a:r>
            <a:endParaRPr lang="en-US" sz="2600" dirty="0"/>
          </a:p>
          <a:p>
            <a:pPr marL="0" indent="0">
              <a:buNone/>
            </a:pPr>
            <a:endParaRPr lang="en-US" sz="2600" dirty="0"/>
          </a:p>
          <a:p>
            <a:pPr marL="0" indent="0">
              <a:buNone/>
            </a:pPr>
            <a:r>
              <a:rPr lang="en-US" sz="1600" dirty="0"/>
              <a:t>6.8.3.1 (1):  To create a better balance between providing incentives to hedge and cost causation principals.  Added a 10% coefficient so that each MWh of short would be required to buy up to 0.1MWh of LCAP gen.  Allocating primarily to LRS would be consistent with cost causation principals as this charge is driven by high fuel costs, unlike RUC, while directly allocating a share of costs to entities that are short creates an incentive to hedge energy.  </a:t>
            </a:r>
          </a:p>
          <a:p>
            <a:pPr marL="0" indent="0">
              <a:buNone/>
            </a:pPr>
            <a:endParaRPr lang="en-US" sz="2600" dirty="0"/>
          </a:p>
          <a:p>
            <a:pPr marL="0" indent="0">
              <a:buNone/>
            </a:pPr>
            <a:endParaRPr lang="en-US" sz="2600" dirty="0"/>
          </a:p>
        </p:txBody>
      </p:sp>
    </p:spTree>
    <p:extLst>
      <p:ext uri="{BB962C8B-B14F-4D97-AF65-F5344CB8AC3E}">
        <p14:creationId xmlns:p14="http://schemas.microsoft.com/office/powerpoint/2010/main" val="752781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539B5-E7EF-4593-BAAD-96F6D02BDE87}"/>
              </a:ext>
            </a:extLst>
          </p:cNvPr>
          <p:cNvSpPr>
            <a:spLocks noGrp="1"/>
          </p:cNvSpPr>
          <p:nvPr>
            <p:ph type="title"/>
          </p:nvPr>
        </p:nvSpPr>
        <p:spPr>
          <a:xfrm>
            <a:off x="838200" y="365125"/>
            <a:ext cx="6042660" cy="2320925"/>
          </a:xfrm>
        </p:spPr>
        <p:txBody>
          <a:bodyPr/>
          <a:lstStyle/>
          <a:p>
            <a:r>
              <a:rPr lang="en-US" dirty="0"/>
              <a:t>How does this change impact the ERCOT example in the </a:t>
            </a:r>
            <a:r>
              <a:rPr lang="en-US" dirty="0" err="1"/>
              <a:t>xls</a:t>
            </a:r>
            <a:r>
              <a:rPr lang="en-US" dirty="0"/>
              <a:t> file</a:t>
            </a:r>
          </a:p>
        </p:txBody>
      </p:sp>
      <p:sp>
        <p:nvSpPr>
          <p:cNvPr id="3" name="Content Placeholder 2">
            <a:extLst>
              <a:ext uri="{FF2B5EF4-FFF2-40B4-BE49-F238E27FC236}">
                <a16:creationId xmlns:a16="http://schemas.microsoft.com/office/drawing/2014/main" id="{62671982-E1F3-4E26-86B8-EE93B70A2FB0}"/>
              </a:ext>
            </a:extLst>
          </p:cNvPr>
          <p:cNvSpPr>
            <a:spLocks noGrp="1"/>
          </p:cNvSpPr>
          <p:nvPr>
            <p:ph idx="1"/>
          </p:nvPr>
        </p:nvSpPr>
        <p:spPr>
          <a:xfrm>
            <a:off x="838200" y="2594609"/>
            <a:ext cx="5257800" cy="3582353"/>
          </a:xfrm>
        </p:spPr>
        <p:txBody>
          <a:bodyPr/>
          <a:lstStyle/>
          <a:p>
            <a:r>
              <a:rPr lang="en-US" dirty="0"/>
              <a:t>This decreases the short-allocated payment from $1,264 to $152.  </a:t>
            </a:r>
          </a:p>
          <a:p>
            <a:r>
              <a:rPr lang="en-US" dirty="0"/>
              <a:t>~20% of the make-whole would be paid by shorts and 80% by uplift LRS</a:t>
            </a:r>
          </a:p>
        </p:txBody>
      </p:sp>
      <p:pic>
        <p:nvPicPr>
          <p:cNvPr id="7" name="Picture 6">
            <a:extLst>
              <a:ext uri="{FF2B5EF4-FFF2-40B4-BE49-F238E27FC236}">
                <a16:creationId xmlns:a16="http://schemas.microsoft.com/office/drawing/2014/main" id="{6786086F-3A4A-4B5F-8E42-4D7521E7894B}"/>
              </a:ext>
            </a:extLst>
          </p:cNvPr>
          <p:cNvPicPr>
            <a:picLocks noChangeAspect="1"/>
          </p:cNvPicPr>
          <p:nvPr/>
        </p:nvPicPr>
        <p:blipFill>
          <a:blip r:embed="rId2"/>
          <a:stretch>
            <a:fillRect/>
          </a:stretch>
        </p:blipFill>
        <p:spPr>
          <a:xfrm>
            <a:off x="7463791" y="7342"/>
            <a:ext cx="3727132" cy="6849864"/>
          </a:xfrm>
          <a:prstGeom prst="rect">
            <a:avLst/>
          </a:prstGeom>
        </p:spPr>
      </p:pic>
    </p:spTree>
    <p:extLst>
      <p:ext uri="{BB962C8B-B14F-4D97-AF65-F5344CB8AC3E}">
        <p14:creationId xmlns:p14="http://schemas.microsoft.com/office/powerpoint/2010/main" val="2590131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1305</TotalTime>
  <Words>1691</Words>
  <Application>Microsoft Office PowerPoint</Application>
  <PresentationFormat>Widescreen</PresentationFormat>
  <Paragraphs>288</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Exelon comments on 1086</vt:lpstr>
      <vt:lpstr>Changes on top of ERCOT’s 7/20 comments</vt:lpstr>
      <vt:lpstr>Changes on top of ERCOT’s 7/20 comments</vt:lpstr>
      <vt:lpstr>Winter CDR capacity</vt:lpstr>
      <vt:lpstr>Significant generation can be priced below system lambda due to congestion</vt:lpstr>
      <vt:lpstr>We did observe during the event that there were ESRs offered at the cap who had bus prices slightly below the cap (due to congestion) and couldn’t always be dispatched.    Does the fact that the offer cap matches the price cap make it effectively impossible to dispatch some generation offered at the cap?</vt:lpstr>
      <vt:lpstr>Changes on top of ERCOT’s 7/20 comments</vt:lpstr>
      <vt:lpstr>Cost allocations: comparison to RUC</vt:lpstr>
      <vt:lpstr>How does this change impact the ERCOT example in the xls file</vt:lpstr>
      <vt:lpstr>Holistic winter, high-fuel-cost  solution is needed</vt:lpstr>
      <vt:lpstr>Incentive problems with RUC (&amp; 1086) during extreme cold (high-NG cost) events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Exelon comments on 1086</dc:title>
  <dc:creator>Simpson, Lori A:(BSC)</dc:creator>
  <cp:lastModifiedBy>Simpson, Lori A:(BSC)</cp:lastModifiedBy>
  <cp:revision>27</cp:revision>
  <dcterms:created xsi:type="dcterms:W3CDTF">2021-07-20T21:34:11Z</dcterms:created>
  <dcterms:modified xsi:type="dcterms:W3CDTF">2021-07-21T19:19:26Z</dcterms:modified>
</cp:coreProperties>
</file>