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51" r:id="rId5"/>
    <p:sldMasterId id="2147483661" r:id="rId6"/>
    <p:sldMasterId id="2147483665" r:id="rId7"/>
  </p:sldMasterIdLst>
  <p:notesMasterIdLst>
    <p:notesMasterId r:id="rId19"/>
  </p:notesMasterIdLst>
  <p:handoutMasterIdLst>
    <p:handoutMasterId r:id="rId20"/>
  </p:handoutMasterIdLst>
  <p:sldIdLst>
    <p:sldId id="1930" r:id="rId8"/>
    <p:sldId id="1933" r:id="rId9"/>
    <p:sldId id="1937" r:id="rId10"/>
    <p:sldId id="1931" r:id="rId11"/>
    <p:sldId id="1932" r:id="rId12"/>
    <p:sldId id="1925" r:id="rId13"/>
    <p:sldId id="1926" r:id="rId14"/>
    <p:sldId id="1927" r:id="rId15"/>
    <p:sldId id="1934" r:id="rId16"/>
    <p:sldId id="1935" r:id="rId17"/>
    <p:sldId id="1936"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FFC1C1"/>
    <a:srgbClr val="FFD100"/>
    <a:srgbClr val="EDE82B"/>
    <a:srgbClr val="F3F0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4" autoAdjust="0"/>
    <p:restoredTop sz="94434" autoAdjust="0"/>
  </p:normalViewPr>
  <p:slideViewPr>
    <p:cSldViewPr showGuides="1">
      <p:cViewPr varScale="1">
        <p:scale>
          <a:sx n="89" d="100"/>
          <a:sy n="89" d="100"/>
        </p:scale>
        <p:origin x="906" y="78"/>
      </p:cViewPr>
      <p:guideLst>
        <p:guide orient="horz" pos="2160"/>
        <p:guide pos="2880"/>
      </p:guideLst>
    </p:cSldViewPr>
  </p:slideViewPr>
  <p:outlineViewPr>
    <p:cViewPr>
      <p:scale>
        <a:sx n="33" d="100"/>
        <a:sy n="33" d="100"/>
      </p:scale>
      <p:origin x="0" y="-4404"/>
    </p:cViewPr>
  </p:outlineViewPr>
  <p:notesTextViewPr>
    <p:cViewPr>
      <p:scale>
        <a:sx n="3" d="2"/>
        <a:sy n="3" d="2"/>
      </p:scale>
      <p:origin x="0" y="0"/>
    </p:cViewPr>
  </p:notesTextViewPr>
  <p:sorterViewPr>
    <p:cViewPr varScale="1">
      <p:scale>
        <a:sx n="1" d="1"/>
        <a:sy n="1" d="1"/>
      </p:scale>
      <p:origin x="0" y="-3540"/>
    </p:cViewPr>
  </p:sorterViewPr>
  <p:notesViewPr>
    <p:cSldViewPr showGuides="1">
      <p:cViewPr varScale="1">
        <p:scale>
          <a:sx n="81" d="100"/>
          <a:sy n="81" d="100"/>
        </p:scale>
        <p:origin x="20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7/20/2021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59988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4527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0908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50361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9"/>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1" y="3"/>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1"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0"/>
            <a:ext cx="707325" cy="253916"/>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1088288671"/>
      </p:ext>
    </p:extLst>
  </p:cSld>
  <p:clrMap bg1="lt1" tx1="dk1" bg2="lt2" tx2="dk2" accent1="accent1" accent2="accent2" accent3="accent3" accent4="accent4" accent5="accent5" accent6="accent6" hlink="hlink" folHlink="folHlink"/>
  <p:sldLayoutIdLst>
    <p:sldLayoutId id="2147483662" r:id="rId1"/>
    <p:sldLayoutId id="2147483663"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488448884"/>
      </p:ext>
    </p:extLst>
  </p:cSld>
  <p:clrMap bg1="lt1" tx1="dk1" bg2="lt2" tx2="dk2" accent1="accent1" accent2="accent2" accent3="accent3" accent4="accent4" accent5="accent5" accent6="accent6" hlink="hlink" folHlink="folHlink"/>
  <p:sldLayoutIdLst>
    <p:sldLayoutId id="2147483666"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62400" y="1676400"/>
            <a:ext cx="4800600" cy="3170099"/>
          </a:xfrm>
          <a:prstGeom prst="rect">
            <a:avLst/>
          </a:prstGeom>
          <a:noFill/>
        </p:spPr>
        <p:txBody>
          <a:bodyPr wrap="square" rtlCol="0">
            <a:spAutoFit/>
          </a:bodyPr>
          <a:lstStyle/>
          <a:p>
            <a:pPr lvl="0"/>
            <a:r>
              <a:rPr lang="en-US" sz="2400" b="1" dirty="0">
                <a:latin typeface="+mj-lt"/>
                <a:ea typeface="+mj-ea"/>
                <a:cs typeface="+mj-cs"/>
              </a:rPr>
              <a:t>NPRR1086: Recovery, Charges, and Settlement for Operating Losses During an LCAP Effective Period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mj-lt"/>
                <a:ea typeface="+mj-ea"/>
                <a:cs typeface="+mj-cs"/>
              </a:rPr>
              <a:t>ERCOT Public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mj-lt"/>
              <a:ea typeface="+mj-ea"/>
              <a:cs typeface="+mj-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mj-lt"/>
                <a:ea typeface="+mj-ea"/>
                <a:cs typeface="+mj-cs"/>
              </a:rPr>
              <a:t>PRS Meeting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mj-lt"/>
                <a:ea typeface="+mj-ea"/>
                <a:cs typeface="+mj-cs"/>
              </a:rPr>
              <a:t>July 21, 2021</a:t>
            </a:r>
          </a:p>
        </p:txBody>
      </p:sp>
    </p:spTree>
    <p:extLst>
      <p:ext uri="{BB962C8B-B14F-4D97-AF65-F5344CB8AC3E}">
        <p14:creationId xmlns:p14="http://schemas.microsoft.com/office/powerpoint/2010/main" val="2648522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Allocation for Example 1</a:t>
            </a:r>
          </a:p>
        </p:txBody>
      </p:sp>
      <p:sp>
        <p:nvSpPr>
          <p:cNvPr id="3" name="Content Placeholder 2"/>
          <p:cNvSpPr>
            <a:spLocks noGrp="1"/>
          </p:cNvSpPr>
          <p:nvPr>
            <p:ph idx="1"/>
          </p:nvPr>
        </p:nvSpPr>
        <p:spPr>
          <a:xfrm>
            <a:off x="304800" y="1219200"/>
            <a:ext cx="8534400" cy="4319832"/>
          </a:xfrm>
        </p:spPr>
        <p:txBody>
          <a:bodyPr/>
          <a:lstStyle/>
          <a:p>
            <a:r>
              <a:rPr lang="en-US" sz="1800" dirty="0"/>
              <a:t>Operating Loss Payment Amount $45,554</a:t>
            </a:r>
          </a:p>
          <a:p>
            <a:r>
              <a:rPr lang="en-US" sz="1800" dirty="0"/>
              <a:t>Operating Loss Capacity Total 35 MWh (sum of RTMGs paid for losses)</a:t>
            </a:r>
          </a:p>
          <a:p>
            <a:endParaRPr lang="en-US" sz="1800" dirty="0"/>
          </a:p>
          <a:p>
            <a:r>
              <a:rPr lang="en-US" sz="1800" dirty="0"/>
              <a:t>LCAP Shortfall amount 40 MW (10MWh for the 15-minute interval)</a:t>
            </a:r>
          </a:p>
          <a:p>
            <a:r>
              <a:rPr lang="en-US" sz="1800" dirty="0"/>
              <a:t>LCAP Shortfall Ratio Share 6.67%</a:t>
            </a:r>
          </a:p>
          <a:p>
            <a:endParaRPr lang="en-US" sz="1800" dirty="0"/>
          </a:p>
          <a:p>
            <a:r>
              <a:rPr lang="en-US" sz="1800" dirty="0"/>
              <a:t>Max(cap short ratio share * loss payments, cap short MWh * loss payments / sum of RTMGs)</a:t>
            </a:r>
          </a:p>
          <a:p>
            <a:endParaRPr lang="en-US" sz="1800" dirty="0"/>
          </a:p>
          <a:p>
            <a:r>
              <a:rPr lang="en-US" sz="1800" dirty="0"/>
              <a:t>Max( 6.67% * -$45,554, 10MWh * -$45,554 / 35 MWh)</a:t>
            </a:r>
          </a:p>
          <a:p>
            <a:r>
              <a:rPr lang="en-US" sz="1800" dirty="0"/>
              <a:t>Max (-$30,369 -$13,015)</a:t>
            </a:r>
          </a:p>
          <a:p>
            <a:endParaRPr lang="en-US" sz="1800" dirty="0"/>
          </a:p>
          <a:p>
            <a:r>
              <a:rPr lang="en-US" sz="1800" dirty="0"/>
              <a:t>$13,015 is uplifted to cap short QSE</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3306671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Allocation for Example 2</a:t>
            </a:r>
          </a:p>
        </p:txBody>
      </p:sp>
      <p:sp>
        <p:nvSpPr>
          <p:cNvPr id="3" name="Content Placeholder 2"/>
          <p:cNvSpPr>
            <a:spLocks noGrp="1"/>
          </p:cNvSpPr>
          <p:nvPr>
            <p:ph idx="1"/>
          </p:nvPr>
        </p:nvSpPr>
        <p:spPr>
          <a:xfrm>
            <a:off x="304800" y="1219200"/>
            <a:ext cx="8534400" cy="4319832"/>
          </a:xfrm>
        </p:spPr>
        <p:txBody>
          <a:bodyPr/>
          <a:lstStyle/>
          <a:p>
            <a:r>
              <a:rPr lang="en-US" sz="1800" dirty="0"/>
              <a:t>Operating Loss Payment Amount $47,402</a:t>
            </a:r>
          </a:p>
          <a:p>
            <a:r>
              <a:rPr lang="en-US" sz="1800" dirty="0"/>
              <a:t>Operating Loss Capacity Total 12.5 MWh (sum of RTMGs paid for losses)</a:t>
            </a:r>
          </a:p>
          <a:p>
            <a:endParaRPr lang="en-US" sz="1800" dirty="0"/>
          </a:p>
          <a:p>
            <a:r>
              <a:rPr lang="en-US" sz="1800" dirty="0"/>
              <a:t>LCAP Shortfall amount 40 MW (10MWh for the 15-minute interval)</a:t>
            </a:r>
          </a:p>
          <a:p>
            <a:r>
              <a:rPr lang="en-US" sz="1800" dirty="0"/>
              <a:t>LCAP Shortfall Ratio Share 6.67%</a:t>
            </a:r>
          </a:p>
          <a:p>
            <a:endParaRPr lang="en-US" sz="1800" dirty="0"/>
          </a:p>
          <a:p>
            <a:r>
              <a:rPr lang="en-US" sz="1800" dirty="0"/>
              <a:t>Max(cap short ratio share * loss payments, cap short MWh * loss payments / sum of RTMGs)</a:t>
            </a:r>
          </a:p>
          <a:p>
            <a:endParaRPr lang="en-US" sz="1800" dirty="0"/>
          </a:p>
          <a:p>
            <a:r>
              <a:rPr lang="en-US" sz="1800" dirty="0"/>
              <a:t>Max( 6.67% * -$47,402, 10 MWh * -$47,402 / 12.5 MWh)</a:t>
            </a:r>
          </a:p>
          <a:p>
            <a:r>
              <a:rPr lang="en-US" sz="1800" dirty="0"/>
              <a:t>Max(-$31,601, -$37,922)</a:t>
            </a:r>
          </a:p>
          <a:p>
            <a:endParaRPr lang="en-US" sz="1800" dirty="0"/>
          </a:p>
          <a:p>
            <a:r>
              <a:rPr lang="en-US" sz="1800" dirty="0"/>
              <a:t>$31,601 is uplifted to cap short QSE.</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47479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8FD66-60D5-4486-A8AD-074B530C5B19}"/>
              </a:ext>
            </a:extLst>
          </p:cNvPr>
          <p:cNvSpPr>
            <a:spLocks noGrp="1"/>
          </p:cNvSpPr>
          <p:nvPr>
            <p:ph type="title"/>
          </p:nvPr>
        </p:nvSpPr>
        <p:spPr>
          <a:xfrm>
            <a:off x="381000" y="243682"/>
            <a:ext cx="8458200" cy="518318"/>
          </a:xfrm>
        </p:spPr>
        <p:txBody>
          <a:bodyPr/>
          <a:lstStyle/>
          <a:p>
            <a:r>
              <a:rPr lang="en-US" sz="2400" dirty="0"/>
              <a:t>PUCT Order in Project 51871</a:t>
            </a:r>
          </a:p>
        </p:txBody>
      </p:sp>
      <p:sp>
        <p:nvSpPr>
          <p:cNvPr id="3" name="Content Placeholder 2">
            <a:extLst>
              <a:ext uri="{FF2B5EF4-FFF2-40B4-BE49-F238E27FC236}">
                <a16:creationId xmlns:a16="http://schemas.microsoft.com/office/drawing/2014/main" id="{5A42623A-9FB1-4F79-BDF7-1F5D2DE87A40}"/>
              </a:ext>
            </a:extLst>
          </p:cNvPr>
          <p:cNvSpPr>
            <a:spLocks noGrp="1"/>
          </p:cNvSpPr>
          <p:nvPr>
            <p:ph idx="1"/>
          </p:nvPr>
        </p:nvSpPr>
        <p:spPr>
          <a:xfrm>
            <a:off x="304800" y="1295400"/>
            <a:ext cx="8534400" cy="4091232"/>
          </a:xfrm>
        </p:spPr>
        <p:txBody>
          <a:bodyPr/>
          <a:lstStyle/>
          <a:p>
            <a:pPr marL="53975" indent="-53975">
              <a:buNone/>
            </a:pPr>
            <a:r>
              <a:rPr lang="en-US" sz="2400" dirty="0"/>
              <a:t>NPRR1086, Recovery, Charges, and Settlement for Operating Losses During an LCAP Effective Period, was filed by ERCOT in order to comply with the changes to substantive rule 25.505, Scarcity Pricing Mechanism, in Project 51871</a:t>
            </a:r>
          </a:p>
        </p:txBody>
      </p:sp>
      <p:sp>
        <p:nvSpPr>
          <p:cNvPr id="4" name="Slide Number Placeholder 3">
            <a:extLst>
              <a:ext uri="{FF2B5EF4-FFF2-40B4-BE49-F238E27FC236}">
                <a16:creationId xmlns:a16="http://schemas.microsoft.com/office/drawing/2014/main" id="{E69864CD-72FD-4A4A-9E6E-C99D178DC66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1085455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8FD66-60D5-4486-A8AD-074B530C5B19}"/>
              </a:ext>
            </a:extLst>
          </p:cNvPr>
          <p:cNvSpPr>
            <a:spLocks noGrp="1"/>
          </p:cNvSpPr>
          <p:nvPr>
            <p:ph type="title"/>
          </p:nvPr>
        </p:nvSpPr>
        <p:spPr>
          <a:xfrm>
            <a:off x="381000" y="243682"/>
            <a:ext cx="8458200" cy="518318"/>
          </a:xfrm>
        </p:spPr>
        <p:txBody>
          <a:bodyPr/>
          <a:lstStyle/>
          <a:p>
            <a:r>
              <a:rPr lang="en-US" sz="2400" dirty="0"/>
              <a:t>NPRR1086 ERCOT Comments (July 20, 2021) </a:t>
            </a:r>
            <a:br>
              <a:rPr lang="en-US" dirty="0"/>
            </a:br>
            <a:endParaRPr lang="en-US" dirty="0"/>
          </a:p>
        </p:txBody>
      </p:sp>
      <p:sp>
        <p:nvSpPr>
          <p:cNvPr id="3" name="Content Placeholder 2">
            <a:extLst>
              <a:ext uri="{FF2B5EF4-FFF2-40B4-BE49-F238E27FC236}">
                <a16:creationId xmlns:a16="http://schemas.microsoft.com/office/drawing/2014/main" id="{5A42623A-9FB1-4F79-BDF7-1F5D2DE87A40}"/>
              </a:ext>
            </a:extLst>
          </p:cNvPr>
          <p:cNvSpPr>
            <a:spLocks noGrp="1"/>
          </p:cNvSpPr>
          <p:nvPr>
            <p:ph idx="1"/>
          </p:nvPr>
        </p:nvSpPr>
        <p:spPr>
          <a:xfrm>
            <a:off x="304800" y="1066800"/>
            <a:ext cx="8534400" cy="4953000"/>
          </a:xfrm>
        </p:spPr>
        <p:txBody>
          <a:bodyPr/>
          <a:lstStyle/>
          <a:p>
            <a:pPr marL="53975" indent="-53975">
              <a:buNone/>
            </a:pPr>
            <a:r>
              <a:rPr lang="en-US" sz="2400" dirty="0"/>
              <a:t>Following some additional discussion and review, ERCOT is recommending the following changes to NPRR1086:</a:t>
            </a:r>
          </a:p>
          <a:p>
            <a:pPr marL="914400" indent="-914400">
              <a:buNone/>
            </a:pPr>
            <a:endParaRPr lang="en-US" sz="1600" dirty="0"/>
          </a:p>
          <a:p>
            <a:r>
              <a:rPr lang="en-US" sz="2000" dirty="0"/>
              <a:t>Added a missing sum function to OPLCAPTOT, in paragraph (1) of Section 6.8.3.1, Charges for Capacity Shortfalls During an LCAP Effective Period.</a:t>
            </a:r>
          </a:p>
          <a:p>
            <a:endParaRPr lang="en-US" sz="2000" dirty="0"/>
          </a:p>
          <a:p>
            <a:r>
              <a:rPr lang="en-US" sz="2000" dirty="0"/>
              <a:t>Clarify under Section 6.8.1, Determination of Operating Losses During an LCAP Effective Period, the following:</a:t>
            </a:r>
          </a:p>
          <a:p>
            <a:pPr lvl="1"/>
            <a:r>
              <a:rPr lang="en-US" sz="1600" dirty="0"/>
              <a:t>Fuel prices may include all variable costs associated with the purchase, transportation, and storage of fuel.</a:t>
            </a:r>
          </a:p>
          <a:p>
            <a:pPr marL="457200" lvl="1" indent="0">
              <a:buNone/>
            </a:pPr>
            <a:endParaRPr lang="en-US" sz="1600" dirty="0"/>
          </a:p>
          <a:p>
            <a:pPr lvl="1"/>
            <a:r>
              <a:rPr lang="en-US" sz="1600" dirty="0"/>
              <a:t>The payment for operating losses applies only when the Real-Time Settlement Point Price for the Resource is equal to or exceeds the Low System-Wide Offer Cap (LCAP) – per PUCT order in Project 51871. </a:t>
            </a:r>
          </a:p>
        </p:txBody>
      </p:sp>
      <p:sp>
        <p:nvSpPr>
          <p:cNvPr id="4" name="Slide Number Placeholder 3">
            <a:extLst>
              <a:ext uri="{FF2B5EF4-FFF2-40B4-BE49-F238E27FC236}">
                <a16:creationId xmlns:a16="http://schemas.microsoft.com/office/drawing/2014/main" id="{E69864CD-72FD-4A4A-9E6E-C99D178DC66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3700581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8FD66-60D5-4486-A8AD-074B530C5B19}"/>
              </a:ext>
            </a:extLst>
          </p:cNvPr>
          <p:cNvSpPr>
            <a:spLocks noGrp="1"/>
          </p:cNvSpPr>
          <p:nvPr>
            <p:ph type="title"/>
          </p:nvPr>
        </p:nvSpPr>
        <p:spPr>
          <a:xfrm>
            <a:off x="381000" y="243682"/>
            <a:ext cx="8458200" cy="518318"/>
          </a:xfrm>
        </p:spPr>
        <p:txBody>
          <a:bodyPr/>
          <a:lstStyle/>
          <a:p>
            <a:r>
              <a:rPr lang="en-US" sz="2400" dirty="0"/>
              <a:t>PUCT Order in Project 51871:  Review of the ERCOT Scarcity pricing Mechanism </a:t>
            </a:r>
            <a:br>
              <a:rPr lang="en-US" dirty="0"/>
            </a:br>
            <a:endParaRPr lang="en-US" dirty="0"/>
          </a:p>
        </p:txBody>
      </p:sp>
      <p:sp>
        <p:nvSpPr>
          <p:cNvPr id="3" name="Content Placeholder 2">
            <a:extLst>
              <a:ext uri="{FF2B5EF4-FFF2-40B4-BE49-F238E27FC236}">
                <a16:creationId xmlns:a16="http://schemas.microsoft.com/office/drawing/2014/main" id="{5A42623A-9FB1-4F79-BDF7-1F5D2DE87A40}"/>
              </a:ext>
            </a:extLst>
          </p:cNvPr>
          <p:cNvSpPr>
            <a:spLocks noGrp="1"/>
          </p:cNvSpPr>
          <p:nvPr>
            <p:ph idx="1"/>
          </p:nvPr>
        </p:nvSpPr>
        <p:spPr>
          <a:xfrm>
            <a:off x="304800" y="1219200"/>
            <a:ext cx="8534400" cy="3352800"/>
          </a:xfrm>
        </p:spPr>
        <p:txBody>
          <a:bodyPr/>
          <a:lstStyle/>
          <a:p>
            <a:endParaRPr lang="en-US" dirty="0"/>
          </a:p>
          <a:p>
            <a:pPr marL="914400" indent="-914400">
              <a:buNone/>
            </a:pPr>
            <a:r>
              <a:rPr lang="en-US" sz="2000" b="1" dirty="0"/>
              <a:t>(g)(7)	Reimbursement for Operating Losses when the LCAP is in Effect </a:t>
            </a:r>
          </a:p>
          <a:p>
            <a:pPr marL="0" indent="0">
              <a:buNone/>
            </a:pPr>
            <a:endParaRPr lang="en-US" sz="1600" dirty="0"/>
          </a:p>
          <a:p>
            <a:pPr marL="0" indent="0">
              <a:buNone/>
            </a:pPr>
            <a:r>
              <a:rPr lang="en-US" sz="2000" dirty="0"/>
              <a:t>	When the system-wide offer cap is set to the LCAP, </a:t>
            </a:r>
            <a:r>
              <a:rPr lang="en-US" sz="2000" b="1" dirty="0"/>
              <a:t>ERCOT must 	reimburse resource entities for any actual marginal costs in 	excess of the larger of the LCAP or the real-time energy price 	for the resource</a:t>
            </a:r>
            <a:r>
              <a:rPr lang="en-US" sz="2000" dirty="0"/>
              <a:t>. ERCOT must utilize existing settlement 	processes to the extent possible to verify the resource entity’s 	costs for reimbursement. </a:t>
            </a:r>
          </a:p>
        </p:txBody>
      </p:sp>
      <p:sp>
        <p:nvSpPr>
          <p:cNvPr id="4" name="Slide Number Placeholder 3">
            <a:extLst>
              <a:ext uri="{FF2B5EF4-FFF2-40B4-BE49-F238E27FC236}">
                <a16:creationId xmlns:a16="http://schemas.microsoft.com/office/drawing/2014/main" id="{E69864CD-72FD-4A4A-9E6E-C99D178DC66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4196836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01687-265A-48A5-A01D-425D38026CFC}"/>
              </a:ext>
            </a:extLst>
          </p:cNvPr>
          <p:cNvSpPr>
            <a:spLocks noGrp="1"/>
          </p:cNvSpPr>
          <p:nvPr>
            <p:ph type="title"/>
          </p:nvPr>
        </p:nvSpPr>
        <p:spPr>
          <a:xfrm>
            <a:off x="381000" y="243682"/>
            <a:ext cx="8458200" cy="899318"/>
          </a:xfrm>
        </p:spPr>
        <p:txBody>
          <a:bodyPr/>
          <a:lstStyle/>
          <a:p>
            <a:r>
              <a:rPr lang="en-US" sz="2400" dirty="0"/>
              <a:t>Calculations of Reimbursement for Operating Losses when the LCAP is in Effect </a:t>
            </a:r>
          </a:p>
        </p:txBody>
      </p:sp>
      <p:sp>
        <p:nvSpPr>
          <p:cNvPr id="3" name="Content Placeholder 2">
            <a:extLst>
              <a:ext uri="{FF2B5EF4-FFF2-40B4-BE49-F238E27FC236}">
                <a16:creationId xmlns:a16="http://schemas.microsoft.com/office/drawing/2014/main" id="{94C36EE8-795D-4E02-BAF2-3E051C7B23E5}"/>
              </a:ext>
            </a:extLst>
          </p:cNvPr>
          <p:cNvSpPr>
            <a:spLocks noGrp="1"/>
          </p:cNvSpPr>
          <p:nvPr>
            <p:ph idx="1"/>
          </p:nvPr>
        </p:nvSpPr>
        <p:spPr>
          <a:xfrm>
            <a:off x="304800" y="1447800"/>
            <a:ext cx="8534400" cy="4648200"/>
          </a:xfrm>
        </p:spPr>
        <p:txBody>
          <a:bodyPr/>
          <a:lstStyle/>
          <a:p>
            <a:pPr marL="0" indent="0">
              <a:buNone/>
            </a:pPr>
            <a:r>
              <a:rPr lang="en-US" sz="2000" dirty="0"/>
              <a:t>Payment for operating losses during an LCAP Effective Period is calculated as follows:  </a:t>
            </a:r>
          </a:p>
          <a:p>
            <a:pPr marL="0" indent="0">
              <a:buNone/>
            </a:pPr>
            <a:endParaRPr lang="en-US" sz="2000" dirty="0"/>
          </a:p>
          <a:p>
            <a:pPr marL="0" indent="0">
              <a:buNone/>
            </a:pPr>
            <a:r>
              <a:rPr lang="en-US" sz="2000" b="1" dirty="0"/>
              <a:t>OPLPAMT </a:t>
            </a:r>
            <a:r>
              <a:rPr lang="en-US" altLang="en-US" sz="2000" b="1" baseline="-30000" dirty="0">
                <a:latin typeface="Arial" panose="020B0604020202020204" pitchFamily="34" charset="0"/>
                <a:ea typeface="Times New Roman" panose="02020603050405020304" pitchFamily="18" charset="0"/>
              </a:rPr>
              <a:t>i</a:t>
            </a:r>
            <a:r>
              <a:rPr lang="en-US" sz="2000" b="1" dirty="0"/>
              <a:t>  =  (-1) * (OPL + ADJOPL)</a:t>
            </a:r>
          </a:p>
          <a:p>
            <a:pPr marL="0" indent="0">
              <a:buNone/>
            </a:pPr>
            <a:endParaRPr lang="en-US" sz="2000" dirty="0"/>
          </a:p>
          <a:p>
            <a:pPr marL="0" indent="0">
              <a:buNone/>
            </a:pPr>
            <a:r>
              <a:rPr lang="en-US" sz="2000" u="sng" dirty="0"/>
              <a:t>For the Generation Resource</a:t>
            </a:r>
            <a:endParaRPr lang="en-US" sz="2000" dirty="0"/>
          </a:p>
          <a:p>
            <a:pPr marL="0" indent="0">
              <a:buNone/>
            </a:pPr>
            <a:endParaRPr lang="en-US" sz="2000" dirty="0"/>
          </a:p>
          <a:p>
            <a:pPr marL="0" indent="0">
              <a:buNone/>
            </a:pPr>
            <a:r>
              <a:rPr lang="en-US" sz="2000" b="1" dirty="0"/>
              <a:t>OPL </a:t>
            </a:r>
            <a:r>
              <a:rPr lang="en-US" altLang="en-US" sz="2000" b="1" baseline="-30000" dirty="0">
                <a:latin typeface="Arial" panose="020B0604020202020204" pitchFamily="34" charset="0"/>
                <a:ea typeface="Times New Roman" panose="02020603050405020304" pitchFamily="18" charset="0"/>
              </a:rPr>
              <a:t>i</a:t>
            </a:r>
            <a:r>
              <a:rPr lang="en-US" sz="2000" b="1" dirty="0"/>
              <a:t>  = Max(0, (AMC -  Max(LCAP, RTSPP)) * Min(RTMG, MEP))  </a:t>
            </a:r>
          </a:p>
          <a:p>
            <a:pPr marL="0" indent="0">
              <a:buNone/>
            </a:pPr>
            <a:endParaRPr lang="en-US" sz="2000" dirty="0"/>
          </a:p>
          <a:p>
            <a:pPr marL="0" indent="0">
              <a:buNone/>
            </a:pPr>
            <a:r>
              <a:rPr lang="en-US" sz="2000" dirty="0"/>
              <a:t> AMC =  AHR * WAFP  + ROM  </a:t>
            </a:r>
          </a:p>
          <a:p>
            <a:pPr marL="0" indent="0">
              <a:buNone/>
            </a:pPr>
            <a:r>
              <a:rPr lang="en-US" sz="2000" dirty="0"/>
              <a:t> </a:t>
            </a:r>
          </a:p>
          <a:p>
            <a:pPr marL="0" indent="0">
              <a:buNone/>
            </a:pPr>
            <a:r>
              <a:rPr lang="en-US" sz="2000" dirty="0"/>
              <a:t> MEP =  AMF / AHR</a:t>
            </a:r>
            <a:r>
              <a:rPr lang="es-ES" sz="2000" dirty="0"/>
              <a:t> </a:t>
            </a:r>
            <a:endParaRPr lang="en-US" sz="2000" dirty="0"/>
          </a:p>
        </p:txBody>
      </p:sp>
      <p:sp>
        <p:nvSpPr>
          <p:cNvPr id="4" name="Slide Number Placeholder 3">
            <a:extLst>
              <a:ext uri="{FF2B5EF4-FFF2-40B4-BE49-F238E27FC236}">
                <a16:creationId xmlns:a16="http://schemas.microsoft.com/office/drawing/2014/main" id="{547361C0-80D7-4815-8D1B-F151D4D4E3A9}"/>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a:solidFill>
                <a:prstClr val="black">
                  <a:tint val="75000"/>
                </a:prstClr>
              </a:solidFill>
            </a:endParaRPr>
          </a:p>
        </p:txBody>
      </p:sp>
      <p:sp>
        <p:nvSpPr>
          <p:cNvPr id="5" name="TextBox 4">
            <a:extLst>
              <a:ext uri="{FF2B5EF4-FFF2-40B4-BE49-F238E27FC236}">
                <a16:creationId xmlns:a16="http://schemas.microsoft.com/office/drawing/2014/main" id="{BD723A90-ACBE-4EC6-8379-1F2E4C20CD4A}"/>
              </a:ext>
            </a:extLst>
          </p:cNvPr>
          <p:cNvSpPr txBox="1"/>
          <p:nvPr/>
        </p:nvSpPr>
        <p:spPr>
          <a:xfrm>
            <a:off x="5029200" y="4711005"/>
            <a:ext cx="3505200" cy="1384995"/>
          </a:xfrm>
          <a:prstGeom prst="rect">
            <a:avLst/>
          </a:prstGeom>
          <a:noFill/>
          <a:ln>
            <a:solidFill>
              <a:schemeClr val="tx1"/>
            </a:solidFill>
            <a:prstDash val="solid"/>
          </a:ln>
        </p:spPr>
        <p:txBody>
          <a:bodyPr wrap="square" rtlCol="0">
            <a:spAutoFit/>
          </a:bodyPr>
          <a:lstStyle/>
          <a:p>
            <a:r>
              <a:rPr lang="en-US" sz="1200" dirty="0"/>
              <a:t>AMC = actual marginal cost ($/MWh)</a:t>
            </a:r>
          </a:p>
          <a:p>
            <a:r>
              <a:rPr lang="en-US" sz="1200" dirty="0"/>
              <a:t>AHR = average heat rate (MMBtu/MWh)</a:t>
            </a:r>
          </a:p>
          <a:p>
            <a:r>
              <a:rPr lang="en-US" sz="1200" dirty="0"/>
              <a:t>WAFP = weighted average fuel price ($/MMBtu)</a:t>
            </a:r>
          </a:p>
          <a:p>
            <a:r>
              <a:rPr lang="en-US" sz="1200" dirty="0"/>
              <a:t>ROM = variable O&amp;M ($/MWh)</a:t>
            </a:r>
          </a:p>
          <a:p>
            <a:r>
              <a:rPr lang="en-US" sz="1200" dirty="0"/>
              <a:t>MEP = marginal energy production (MWh)</a:t>
            </a:r>
          </a:p>
          <a:p>
            <a:r>
              <a:rPr lang="en-US" sz="1200" dirty="0"/>
              <a:t>AMF = actual marginal fuel (MMBtu)</a:t>
            </a:r>
          </a:p>
          <a:p>
            <a:r>
              <a:rPr lang="en-US" sz="1200" dirty="0"/>
              <a:t>RTMG = Real-Time metered generation (MWh)</a:t>
            </a:r>
          </a:p>
        </p:txBody>
      </p:sp>
      <p:sp>
        <p:nvSpPr>
          <p:cNvPr id="6" name="TextBox 5">
            <a:extLst>
              <a:ext uri="{FF2B5EF4-FFF2-40B4-BE49-F238E27FC236}">
                <a16:creationId xmlns:a16="http://schemas.microsoft.com/office/drawing/2014/main" id="{45AF3ABF-0F37-4C05-89BB-4128BC216337}"/>
              </a:ext>
            </a:extLst>
          </p:cNvPr>
          <p:cNvSpPr txBox="1"/>
          <p:nvPr/>
        </p:nvSpPr>
        <p:spPr>
          <a:xfrm>
            <a:off x="5105400" y="2667000"/>
            <a:ext cx="3429000" cy="830997"/>
          </a:xfrm>
          <a:prstGeom prst="rect">
            <a:avLst/>
          </a:prstGeom>
          <a:noFill/>
          <a:ln>
            <a:solidFill>
              <a:schemeClr val="tx1"/>
            </a:solidFill>
            <a:prstDash val="solid"/>
          </a:ln>
        </p:spPr>
        <p:txBody>
          <a:bodyPr wrap="square" rtlCol="0">
            <a:spAutoFit/>
          </a:bodyPr>
          <a:lstStyle/>
          <a:p>
            <a:r>
              <a:rPr lang="en-US" sz="1200" dirty="0"/>
              <a:t>OPLAMT = operating losses payment ($)</a:t>
            </a:r>
          </a:p>
          <a:p>
            <a:r>
              <a:rPr lang="en-US" sz="1200" dirty="0"/>
              <a:t>OPL = operating losses ($)</a:t>
            </a:r>
          </a:p>
          <a:p>
            <a:r>
              <a:rPr lang="en-US" sz="1200" dirty="0"/>
              <a:t>ADJOPL = operating losses adjustment ($)</a:t>
            </a:r>
          </a:p>
          <a:p>
            <a:r>
              <a:rPr lang="en-US" sz="1200" dirty="0"/>
              <a:t> i = 15-minute Settlement Interval</a:t>
            </a:r>
          </a:p>
        </p:txBody>
      </p:sp>
    </p:spTree>
    <p:extLst>
      <p:ext uri="{BB962C8B-B14F-4D97-AF65-F5344CB8AC3E}">
        <p14:creationId xmlns:p14="http://schemas.microsoft.com/office/powerpoint/2010/main" val="2805214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pPr marL="1203325" indent="-1203325"/>
            <a:r>
              <a:rPr lang="en-US" sz="1700" dirty="0"/>
              <a:t>Example 1: Fuel purchased to operate Resource at HSL and dispatched to HSL</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pic>
        <p:nvPicPr>
          <p:cNvPr id="10" name="Picture 9">
            <a:extLst>
              <a:ext uri="{FF2B5EF4-FFF2-40B4-BE49-F238E27FC236}">
                <a16:creationId xmlns:a16="http://schemas.microsoft.com/office/drawing/2014/main" id="{F2DAF05F-792D-4AC0-B77E-A2F318A5AC1B}"/>
              </a:ext>
            </a:extLst>
          </p:cNvPr>
          <p:cNvPicPr>
            <a:picLocks noChangeAspect="1"/>
          </p:cNvPicPr>
          <p:nvPr/>
        </p:nvPicPr>
        <p:blipFill>
          <a:blip r:embed="rId2"/>
          <a:stretch>
            <a:fillRect/>
          </a:stretch>
        </p:blipFill>
        <p:spPr>
          <a:xfrm>
            <a:off x="2590800" y="1371600"/>
            <a:ext cx="3019425" cy="3495213"/>
          </a:xfrm>
          <a:prstGeom prst="rect">
            <a:avLst/>
          </a:prstGeom>
        </p:spPr>
      </p:pic>
      <p:sp>
        <p:nvSpPr>
          <p:cNvPr id="11" name="TextBox 10">
            <a:extLst>
              <a:ext uri="{FF2B5EF4-FFF2-40B4-BE49-F238E27FC236}">
                <a16:creationId xmlns:a16="http://schemas.microsoft.com/office/drawing/2014/main" id="{86C218E1-2AA9-4378-9360-7FF7D953A937}"/>
              </a:ext>
            </a:extLst>
          </p:cNvPr>
          <p:cNvSpPr txBox="1"/>
          <p:nvPr/>
        </p:nvSpPr>
        <p:spPr>
          <a:xfrm>
            <a:off x="457200" y="5433214"/>
            <a:ext cx="8305800" cy="584775"/>
          </a:xfrm>
          <a:prstGeom prst="rect">
            <a:avLst/>
          </a:prstGeom>
          <a:noFill/>
        </p:spPr>
        <p:txBody>
          <a:bodyPr wrap="square" rtlCol="0">
            <a:spAutoFit/>
          </a:bodyPr>
          <a:lstStyle/>
          <a:p>
            <a:r>
              <a:rPr lang="en-US" sz="1600" dirty="0"/>
              <a:t>For the calculation of the actual marginal cost (AMC) and the marginal energy production (MEP), ERCOT will use the appropriate average heat rate (AHR). </a:t>
            </a:r>
          </a:p>
        </p:txBody>
      </p:sp>
      <p:sp>
        <p:nvSpPr>
          <p:cNvPr id="12" name="TextBox 11">
            <a:extLst>
              <a:ext uri="{FF2B5EF4-FFF2-40B4-BE49-F238E27FC236}">
                <a16:creationId xmlns:a16="http://schemas.microsoft.com/office/drawing/2014/main" id="{2EE40701-547B-411C-8EA4-DCEE10BCD2B4}"/>
              </a:ext>
            </a:extLst>
          </p:cNvPr>
          <p:cNvSpPr txBox="1"/>
          <p:nvPr/>
        </p:nvSpPr>
        <p:spPr>
          <a:xfrm>
            <a:off x="457200" y="926068"/>
            <a:ext cx="8187030" cy="338554"/>
          </a:xfrm>
          <a:prstGeom prst="rect">
            <a:avLst/>
          </a:prstGeom>
          <a:noFill/>
        </p:spPr>
        <p:txBody>
          <a:bodyPr wrap="square" rtlCol="0">
            <a:spAutoFit/>
          </a:bodyPr>
          <a:lstStyle/>
          <a:p>
            <a:r>
              <a:rPr lang="en-US" sz="1600" dirty="0"/>
              <a:t>Input/Output (I/O) data required for calculation of the operating losses (OPL):</a:t>
            </a:r>
          </a:p>
        </p:txBody>
      </p:sp>
      <p:sp>
        <p:nvSpPr>
          <p:cNvPr id="14" name="TextBox 13">
            <a:extLst>
              <a:ext uri="{FF2B5EF4-FFF2-40B4-BE49-F238E27FC236}">
                <a16:creationId xmlns:a16="http://schemas.microsoft.com/office/drawing/2014/main" id="{3EA0C951-F87E-42CA-845E-8469B9BA767B}"/>
              </a:ext>
            </a:extLst>
          </p:cNvPr>
          <p:cNvSpPr txBox="1"/>
          <p:nvPr/>
        </p:nvSpPr>
        <p:spPr>
          <a:xfrm>
            <a:off x="914400" y="4999462"/>
            <a:ext cx="5798190" cy="307777"/>
          </a:xfrm>
          <a:prstGeom prst="rect">
            <a:avLst/>
          </a:prstGeom>
          <a:noFill/>
        </p:spPr>
        <p:txBody>
          <a:bodyPr wrap="none" rtlCol="0">
            <a:spAutoFit/>
          </a:bodyPr>
          <a:lstStyle/>
          <a:p>
            <a:r>
              <a:rPr lang="en-US" sz="1400" b="1" dirty="0"/>
              <a:t>OPL </a:t>
            </a:r>
            <a:r>
              <a:rPr lang="en-US" altLang="en-US" sz="1400" b="1" baseline="-30000" dirty="0" err="1">
                <a:latin typeface="Arial" panose="020B0604020202020204" pitchFamily="34" charset="0"/>
                <a:ea typeface="Times New Roman" panose="02020603050405020304" pitchFamily="18" charset="0"/>
              </a:rPr>
              <a:t>i</a:t>
            </a:r>
            <a:r>
              <a:rPr lang="en-US" sz="1400" b="1" i="1" baseline="-25000" dirty="0"/>
              <a:t>  </a:t>
            </a:r>
            <a:r>
              <a:rPr lang="en-US" sz="1400" b="1" dirty="0"/>
              <a:t>= Max[0 , (AMC -  Max(LCAP , RTSPP )) * Min(RTMG , MEP</a:t>
            </a:r>
            <a:r>
              <a:rPr lang="en-US" sz="1400" b="1" i="1" baseline="-25000" dirty="0"/>
              <a:t> </a:t>
            </a:r>
            <a:r>
              <a:rPr lang="en-US" sz="1400" b="1" dirty="0"/>
              <a:t>)] </a:t>
            </a:r>
          </a:p>
        </p:txBody>
      </p:sp>
      <p:sp>
        <p:nvSpPr>
          <p:cNvPr id="9" name="TextBox 8">
            <a:extLst>
              <a:ext uri="{FF2B5EF4-FFF2-40B4-BE49-F238E27FC236}">
                <a16:creationId xmlns:a16="http://schemas.microsoft.com/office/drawing/2014/main" id="{A7117A9D-FDE3-4E0B-8172-AF74AE7AB596}"/>
              </a:ext>
            </a:extLst>
          </p:cNvPr>
          <p:cNvSpPr txBox="1"/>
          <p:nvPr/>
        </p:nvSpPr>
        <p:spPr>
          <a:xfrm>
            <a:off x="6031523" y="2294745"/>
            <a:ext cx="2743200" cy="1015663"/>
          </a:xfrm>
          <a:prstGeom prst="rect">
            <a:avLst/>
          </a:prstGeom>
          <a:noFill/>
          <a:ln>
            <a:solidFill>
              <a:schemeClr val="tx1"/>
            </a:solidFill>
            <a:prstDash val="solid"/>
          </a:ln>
        </p:spPr>
        <p:txBody>
          <a:bodyPr wrap="square" rtlCol="0">
            <a:spAutoFit/>
          </a:bodyPr>
          <a:lstStyle/>
          <a:p>
            <a:r>
              <a:rPr lang="en-US" sz="1200" dirty="0"/>
              <a:t>I/O = (a + bx + cx^2 + dx^3)</a:t>
            </a:r>
          </a:p>
          <a:p>
            <a:endParaRPr lang="en-US" sz="1200" dirty="0"/>
          </a:p>
          <a:p>
            <a:r>
              <a:rPr lang="en-US" sz="1200" dirty="0"/>
              <a:t>AHR = (I/O) / x</a:t>
            </a:r>
          </a:p>
          <a:p>
            <a:endParaRPr lang="en-US" sz="1200" dirty="0"/>
          </a:p>
          <a:p>
            <a:r>
              <a:rPr lang="en-US" sz="1200" dirty="0"/>
              <a:t>x = output level (MW) </a:t>
            </a:r>
          </a:p>
        </p:txBody>
      </p:sp>
    </p:spTree>
    <p:extLst>
      <p:ext uri="{BB962C8B-B14F-4D97-AF65-F5344CB8AC3E}">
        <p14:creationId xmlns:p14="http://schemas.microsoft.com/office/powerpoint/2010/main" val="1928318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pPr marL="1257300" indent="-1257300"/>
            <a:r>
              <a:rPr lang="en-US" sz="1700" dirty="0"/>
              <a:t>Example 1:  Fuel purchased to operate Resource at HSL and dispatched to HSL (cont’d)</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a:extLst>
              <a:ext uri="{FF2B5EF4-FFF2-40B4-BE49-F238E27FC236}">
                <a16:creationId xmlns:a16="http://schemas.microsoft.com/office/drawing/2014/main" id="{CC22709E-7D9F-4C7D-A9C3-03045FC68CA4}"/>
              </a:ext>
            </a:extLst>
          </p:cNvPr>
          <p:cNvSpPr txBox="1"/>
          <p:nvPr/>
        </p:nvSpPr>
        <p:spPr>
          <a:xfrm>
            <a:off x="2133600" y="5710586"/>
            <a:ext cx="6496715" cy="738664"/>
          </a:xfrm>
          <a:prstGeom prst="rect">
            <a:avLst/>
          </a:prstGeom>
          <a:noFill/>
        </p:spPr>
        <p:txBody>
          <a:bodyPr wrap="none" rtlCol="0">
            <a:spAutoFit/>
          </a:bodyPr>
          <a:lstStyle/>
          <a:p>
            <a:r>
              <a:rPr lang="en-US" sz="1200" dirty="0"/>
              <a:t>Resource recovers fuel costs in both scenarios:</a:t>
            </a:r>
          </a:p>
          <a:p>
            <a:pPr marL="285750" indent="-168275">
              <a:lnSpc>
                <a:spcPct val="150000"/>
              </a:lnSpc>
              <a:buFont typeface="Arial" panose="020B0604020202020204" pitchFamily="34" charset="0"/>
              <a:buChar char="•"/>
            </a:pPr>
            <a:r>
              <a:rPr lang="en-US" sz="1200" dirty="0"/>
              <a:t>Prior to LCAP PUCT order through clearing prices</a:t>
            </a:r>
          </a:p>
          <a:p>
            <a:pPr marL="285750" indent="-168275">
              <a:buFont typeface="Arial" panose="020B0604020202020204" pitchFamily="34" charset="0"/>
              <a:buChar char="•"/>
            </a:pPr>
            <a:r>
              <a:rPr lang="en-US" sz="1200" dirty="0"/>
              <a:t>After LCAP PUCT order through a mix of clearing prices and operating losses (OPLAMT)</a:t>
            </a:r>
          </a:p>
        </p:txBody>
      </p:sp>
      <p:pic>
        <p:nvPicPr>
          <p:cNvPr id="7" name="Picture 6">
            <a:extLst>
              <a:ext uri="{FF2B5EF4-FFF2-40B4-BE49-F238E27FC236}">
                <a16:creationId xmlns:a16="http://schemas.microsoft.com/office/drawing/2014/main" id="{1CCF7C41-BB42-4134-8940-6F8C5FA78824}"/>
              </a:ext>
            </a:extLst>
          </p:cNvPr>
          <p:cNvPicPr>
            <a:picLocks noChangeAspect="1"/>
          </p:cNvPicPr>
          <p:nvPr/>
        </p:nvPicPr>
        <p:blipFill>
          <a:blip r:embed="rId2"/>
          <a:stretch>
            <a:fillRect/>
          </a:stretch>
        </p:blipFill>
        <p:spPr>
          <a:xfrm>
            <a:off x="381000" y="901556"/>
            <a:ext cx="7696200" cy="4727255"/>
          </a:xfrm>
          <a:prstGeom prst="rect">
            <a:avLst/>
          </a:prstGeom>
        </p:spPr>
      </p:pic>
    </p:spTree>
    <p:extLst>
      <p:ext uri="{BB962C8B-B14F-4D97-AF65-F5344CB8AC3E}">
        <p14:creationId xmlns:p14="http://schemas.microsoft.com/office/powerpoint/2010/main" val="298584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pPr marL="1203325" indent="-1203325"/>
            <a:r>
              <a:rPr lang="en-US" sz="1700" dirty="0"/>
              <a:t>Example 2: Fuel purchased to operate Resource at HSL but SCED keeps the unit at LSL</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pic>
        <p:nvPicPr>
          <p:cNvPr id="6" name="Picture 5">
            <a:extLst>
              <a:ext uri="{FF2B5EF4-FFF2-40B4-BE49-F238E27FC236}">
                <a16:creationId xmlns:a16="http://schemas.microsoft.com/office/drawing/2014/main" id="{3D564583-4F81-4567-A4C5-9941F5E6F9A5}"/>
              </a:ext>
            </a:extLst>
          </p:cNvPr>
          <p:cNvPicPr>
            <a:picLocks noChangeAspect="1"/>
          </p:cNvPicPr>
          <p:nvPr/>
        </p:nvPicPr>
        <p:blipFill>
          <a:blip r:embed="rId2"/>
          <a:stretch>
            <a:fillRect/>
          </a:stretch>
        </p:blipFill>
        <p:spPr>
          <a:xfrm>
            <a:off x="207855" y="1295400"/>
            <a:ext cx="8892117" cy="4190003"/>
          </a:xfrm>
          <a:prstGeom prst="rect">
            <a:avLst/>
          </a:prstGeom>
        </p:spPr>
      </p:pic>
    </p:spTree>
    <p:extLst>
      <p:ext uri="{BB962C8B-B14F-4D97-AF65-F5344CB8AC3E}">
        <p14:creationId xmlns:p14="http://schemas.microsoft.com/office/powerpoint/2010/main" val="1634237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Capacity Short Uplift examples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a:solidFill>
                <a:prstClr val="black">
                  <a:tint val="75000"/>
                </a:prstClr>
              </a:solidFill>
            </a:endParaRPr>
          </a:p>
        </p:txBody>
      </p:sp>
      <p:pic>
        <p:nvPicPr>
          <p:cNvPr id="5" name="Picture 4"/>
          <p:cNvPicPr>
            <a:picLocks noChangeAspect="1"/>
          </p:cNvPicPr>
          <p:nvPr/>
        </p:nvPicPr>
        <p:blipFill rotWithShape="1">
          <a:blip r:embed="rId2"/>
          <a:srcRect l="36092" t="37778" r="12546" b="49555"/>
          <a:stretch/>
        </p:blipFill>
        <p:spPr>
          <a:xfrm>
            <a:off x="290274" y="1104019"/>
            <a:ext cx="8532401" cy="1752600"/>
          </a:xfrm>
          <a:prstGeom prst="rect">
            <a:avLst/>
          </a:prstGeom>
        </p:spPr>
      </p:pic>
      <p:sp>
        <p:nvSpPr>
          <p:cNvPr id="6" name="Rectangle 5"/>
          <p:cNvSpPr/>
          <p:nvPr/>
        </p:nvSpPr>
        <p:spPr>
          <a:xfrm>
            <a:off x="1143000" y="3122438"/>
            <a:ext cx="7426457" cy="1200329"/>
          </a:xfrm>
          <a:prstGeom prst="rect">
            <a:avLst/>
          </a:prstGeom>
        </p:spPr>
        <p:txBody>
          <a:bodyPr wrap="none">
            <a:spAutoFit/>
          </a:bodyPr>
          <a:lstStyle/>
          <a:p>
            <a:r>
              <a:rPr lang="en-US" dirty="0"/>
              <a:t>LCAPSFRS (%) = LCAP Shortfall Ratio Share</a:t>
            </a:r>
          </a:p>
          <a:p>
            <a:r>
              <a:rPr lang="en-US" dirty="0"/>
              <a:t>OPLPAMTTOT ($) = Total Operating Losses Payment </a:t>
            </a:r>
          </a:p>
          <a:p>
            <a:r>
              <a:rPr lang="en-US" dirty="0"/>
              <a:t>LCAPSF (MW) = LCAP Shortfall</a:t>
            </a:r>
          </a:p>
          <a:p>
            <a:r>
              <a:rPr lang="en-US" dirty="0"/>
              <a:t>OPLCAPTOT (MWh) = Operating Loss Capacity Total (sum of RTMGs)</a:t>
            </a:r>
          </a:p>
        </p:txBody>
      </p:sp>
      <p:sp>
        <p:nvSpPr>
          <p:cNvPr id="7" name="Rectangle 6"/>
          <p:cNvSpPr/>
          <p:nvPr/>
        </p:nvSpPr>
        <p:spPr>
          <a:xfrm>
            <a:off x="381000" y="4953000"/>
            <a:ext cx="7924800" cy="923330"/>
          </a:xfrm>
          <a:prstGeom prst="rect">
            <a:avLst/>
          </a:prstGeom>
        </p:spPr>
        <p:txBody>
          <a:bodyPr wrap="square">
            <a:spAutoFit/>
          </a:bodyPr>
          <a:lstStyle/>
          <a:p>
            <a:r>
              <a:rPr lang="en-US" dirty="0"/>
              <a:t>OPLPAMTTOT is a negative number (payment from ERCOT) so a “max” is used in the formula to allocate the lesser of the two possible uplift amounts to the QSE.</a:t>
            </a:r>
          </a:p>
        </p:txBody>
      </p:sp>
    </p:spTree>
    <p:extLst>
      <p:ext uri="{BB962C8B-B14F-4D97-AF65-F5344CB8AC3E}">
        <p14:creationId xmlns:p14="http://schemas.microsoft.com/office/powerpoint/2010/main" val="295572589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www.w3.org/XML/1998/namespace"/>
    <ds:schemaRef ds:uri="c34af464-7aa1-4edd-9be4-83dffc1cb926"/>
    <ds:schemaRef ds:uri="http://purl.org/dc/elements/1.1/"/>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13923</TotalTime>
  <Words>910</Words>
  <Application>Microsoft Office PowerPoint</Application>
  <PresentationFormat>On-screen Show (4:3)</PresentationFormat>
  <Paragraphs>103</Paragraphs>
  <Slides>11</Slides>
  <Notes>1</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11</vt:i4>
      </vt:variant>
    </vt:vector>
  </HeadingPairs>
  <TitlesOfParts>
    <vt:vector size="17" baseType="lpstr">
      <vt:lpstr>Arial</vt:lpstr>
      <vt:lpstr>Calibri</vt:lpstr>
      <vt:lpstr>1_Custom Design</vt:lpstr>
      <vt:lpstr>Custom Design</vt:lpstr>
      <vt:lpstr>1_Office Theme</vt:lpstr>
      <vt:lpstr>2_Custom Design</vt:lpstr>
      <vt:lpstr>PowerPoint Presentation</vt:lpstr>
      <vt:lpstr>PUCT Order in Project 51871</vt:lpstr>
      <vt:lpstr>NPRR1086 ERCOT Comments (July 20, 2021)  </vt:lpstr>
      <vt:lpstr>PUCT Order in Project 51871:  Review of the ERCOT Scarcity pricing Mechanism  </vt:lpstr>
      <vt:lpstr>Calculations of Reimbursement for Operating Losses when the LCAP is in Effect </vt:lpstr>
      <vt:lpstr>Example 1: Fuel purchased to operate Resource at HSL and dispatched to HSL</vt:lpstr>
      <vt:lpstr>Example 1:  Fuel purchased to operate Resource at HSL and dispatched to HSL (cont’d)</vt:lpstr>
      <vt:lpstr>Example 2: Fuel purchased to operate Resource at HSL but SCED keeps the unit at LSL</vt:lpstr>
      <vt:lpstr>Capacity Short Uplift examples</vt:lpstr>
      <vt:lpstr>Allocation for Example 1</vt:lpstr>
      <vt:lpstr>Allocation for Example 2</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djm</cp:lastModifiedBy>
  <cp:revision>1104</cp:revision>
  <cp:lastPrinted>2019-07-11T15:19:40Z</cp:lastPrinted>
  <dcterms:created xsi:type="dcterms:W3CDTF">2016-01-21T15:20:31Z</dcterms:created>
  <dcterms:modified xsi:type="dcterms:W3CDTF">2021-07-20T16:20:42Z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