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9"/>
  </p:notesMasterIdLst>
  <p:handoutMasterIdLst>
    <p:handoutMasterId r:id="rId30"/>
  </p:handoutMasterIdLst>
  <p:sldIdLst>
    <p:sldId id="260" r:id="rId6"/>
    <p:sldId id="283" r:id="rId7"/>
    <p:sldId id="269" r:id="rId8"/>
    <p:sldId id="284" r:id="rId9"/>
    <p:sldId id="271" r:id="rId10"/>
    <p:sldId id="272" r:id="rId11"/>
    <p:sldId id="285" r:id="rId12"/>
    <p:sldId id="270" r:id="rId13"/>
    <p:sldId id="286" r:id="rId14"/>
    <p:sldId id="267" r:id="rId15"/>
    <p:sldId id="268" r:id="rId16"/>
    <p:sldId id="287" r:id="rId17"/>
    <p:sldId id="274" r:id="rId18"/>
    <p:sldId id="273" r:id="rId19"/>
    <p:sldId id="289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342E26A-DCA3-4915-9689-804460BFEA9E}">
          <p14:sldIdLst>
            <p14:sldId id="260"/>
            <p14:sldId id="283"/>
            <p14:sldId id="269"/>
            <p14:sldId id="284"/>
            <p14:sldId id="271"/>
            <p14:sldId id="272"/>
            <p14:sldId id="285"/>
            <p14:sldId id="270"/>
            <p14:sldId id="286"/>
            <p14:sldId id="267"/>
            <p14:sldId id="268"/>
            <p14:sldId id="287"/>
            <p14:sldId id="274"/>
            <p14:sldId id="273"/>
            <p14:sldId id="289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0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81600" y="2971800"/>
            <a:ext cx="56460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July 2021 NDSWG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to Chronic Congestion File – NPRR1064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NPRR1064 was Board-approved in June which changed the definition of Chronic Congestion (3.20) from “active or binding” to </a:t>
            </a:r>
            <a:r>
              <a:rPr lang="en-US" u="sng" dirty="0"/>
              <a:t>just “binding”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“Binding”, for the most part, means that generation was moved to resolve the base case or post-contingency overload</a:t>
            </a:r>
          </a:p>
          <a:p>
            <a:pPr lvl="1"/>
            <a:r>
              <a:rPr lang="en-US" dirty="0"/>
              <a:t>This change can (likely will) reduce the number of elements needing ratings and impedance verifications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E8D3BBD-84F8-4F7E-B0AE-C062E69CE1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3" y="3865356"/>
            <a:ext cx="11366030" cy="146864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E2D6DC4-540E-4151-9B27-CFEFECCCECA7}"/>
              </a:ext>
            </a:extLst>
          </p:cNvPr>
          <p:cNvSpPr/>
          <p:nvPr/>
        </p:nvSpPr>
        <p:spPr>
          <a:xfrm>
            <a:off x="4438650" y="4563856"/>
            <a:ext cx="900545" cy="304800"/>
          </a:xfrm>
          <a:prstGeom prst="rect">
            <a:avLst/>
          </a:prstGeom>
          <a:solidFill>
            <a:srgbClr val="FFFF00">
              <a:alpha val="41176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0DD36-8121-4343-AEB0-E1FB47696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to Chronic Congestion File – “3” Month Lookback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9301E-BAAB-4110-BBB7-038DB2506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1447799"/>
          </a:xfrm>
        </p:spPr>
        <p:txBody>
          <a:bodyPr/>
          <a:lstStyle/>
          <a:p>
            <a:r>
              <a:rPr lang="en-US" dirty="0"/>
              <a:t>Two new columns have been added to the verification Excel file</a:t>
            </a:r>
          </a:p>
          <a:p>
            <a:pPr lvl="1"/>
            <a:r>
              <a:rPr lang="en-US" dirty="0"/>
              <a:t>Chronic Element One Month Prior</a:t>
            </a:r>
          </a:p>
          <a:p>
            <a:pPr lvl="1"/>
            <a:r>
              <a:rPr lang="en-US" dirty="0"/>
              <a:t>Chronic Element Two Months Prior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8C2EE7-193A-4254-9BCB-52948618B6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C7339C-E629-4B85-90C8-1DAB750367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190" y="2509952"/>
            <a:ext cx="8847619" cy="183809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18F1FB6-EC05-4FAF-9C83-EBED35B6D128}"/>
              </a:ext>
            </a:extLst>
          </p:cNvPr>
          <p:cNvSpPr txBox="1">
            <a:spLocks/>
          </p:cNvSpPr>
          <p:nvPr/>
        </p:nvSpPr>
        <p:spPr>
          <a:xfrm>
            <a:off x="508000" y="4399084"/>
            <a:ext cx="11455400" cy="14477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Example – For reports sent out in </a:t>
            </a:r>
            <a:r>
              <a:rPr lang="en-US" sz="2400" u="sng" dirty="0"/>
              <a:t>July</a:t>
            </a:r>
          </a:p>
          <a:p>
            <a:pPr lvl="1"/>
            <a:r>
              <a:rPr lang="en-US" sz="2000" dirty="0"/>
              <a:t>Each row of the report is chronically congested elements found in </a:t>
            </a:r>
            <a:r>
              <a:rPr lang="en-US" sz="2000" u="sng" dirty="0"/>
              <a:t>June</a:t>
            </a:r>
          </a:p>
          <a:p>
            <a:pPr lvl="1"/>
            <a:r>
              <a:rPr lang="en-US" sz="2000" dirty="0"/>
              <a:t>The “Chronic Element One Month Prior” column corresponds to </a:t>
            </a:r>
            <a:r>
              <a:rPr lang="en-US" sz="2000" u="sng" dirty="0"/>
              <a:t>May</a:t>
            </a:r>
            <a:r>
              <a:rPr lang="en-US" sz="2000" dirty="0"/>
              <a:t> congestion</a:t>
            </a:r>
          </a:p>
          <a:p>
            <a:pPr lvl="1"/>
            <a:r>
              <a:rPr lang="en-US" sz="2000" dirty="0"/>
              <a:t>The “Chronic Element Two Months Prior” column corresponds to </a:t>
            </a:r>
            <a:r>
              <a:rPr lang="en-US" sz="2000" u="sng" dirty="0"/>
              <a:t>April</a:t>
            </a:r>
            <a:r>
              <a:rPr lang="en-US" sz="2000" dirty="0"/>
              <a:t> congestion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74533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72B284E-60FE-4B06-8779-A1B8FF143C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ICCP Handbook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8C6CD059-D204-4C7C-8D6E-23E3CFCE33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BC9308-000F-4EF2-BF82-B11DDC3A25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24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32E54-90D1-458A-9398-B72F15A05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Update references to Handbook to properly reflect that is should be use as a guide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Handbook to identify candidate language to add to a new binding document.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4F753A1-79BD-469C-B80D-C7A5BB5A8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886" y="2987621"/>
            <a:ext cx="2293937" cy="28357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63FB6B1-5BF5-4BFA-AF83-E5A7C2293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Attempt – Identify Binding Language in ICCP Handbook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7A2B40-6BC9-4700-AEEE-53369CB4E7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B008D5-5B4B-4A17-89AB-8E202A6F762F}"/>
              </a:ext>
            </a:extLst>
          </p:cNvPr>
          <p:cNvSpPr/>
          <p:nvPr/>
        </p:nvSpPr>
        <p:spPr>
          <a:xfrm>
            <a:off x="8458201" y="2751672"/>
            <a:ext cx="2819400" cy="3496728"/>
          </a:xfrm>
          <a:prstGeom prst="rect">
            <a:avLst/>
          </a:prstGeom>
          <a:solidFill>
            <a:srgbClr val="FFFF00">
              <a:alpha val="7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DD7889-B23C-47EC-A42B-8C1999F6D4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2971800"/>
            <a:ext cx="2306735" cy="285154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C9E1C98-8C36-4626-A765-6803B9865CB7}"/>
              </a:ext>
            </a:extLst>
          </p:cNvPr>
          <p:cNvSpPr/>
          <p:nvPr/>
        </p:nvSpPr>
        <p:spPr>
          <a:xfrm>
            <a:off x="5124451" y="3371476"/>
            <a:ext cx="1989186" cy="1778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131B25C-BB88-4746-9FBC-34FBB559B57B}"/>
              </a:ext>
            </a:extLst>
          </p:cNvPr>
          <p:cNvSpPr txBox="1"/>
          <p:nvPr/>
        </p:nvSpPr>
        <p:spPr>
          <a:xfrm>
            <a:off x="1522460" y="5754047"/>
            <a:ext cx="1395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Binding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260793A-CA8E-4D26-8ED3-9C48DB9B0FF9}"/>
              </a:ext>
            </a:extLst>
          </p:cNvPr>
          <p:cNvSpPr txBox="1"/>
          <p:nvPr/>
        </p:nvSpPr>
        <p:spPr>
          <a:xfrm>
            <a:off x="5241973" y="5770477"/>
            <a:ext cx="1871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Non-Binding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6BAE3DD-14A0-4400-B726-0E9E7B9646CD}"/>
              </a:ext>
            </a:extLst>
          </p:cNvPr>
          <p:cNvSpPr txBox="1"/>
          <p:nvPr/>
        </p:nvSpPr>
        <p:spPr>
          <a:xfrm>
            <a:off x="9204373" y="5754047"/>
            <a:ext cx="1395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Binding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0DC4150-5C63-421D-A7B4-FA5EC41446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13005" y="3078262"/>
            <a:ext cx="2178148" cy="2708864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F3A1336-01F6-4AD8-80EF-62C7DCF0110A}"/>
              </a:ext>
            </a:extLst>
          </p:cNvPr>
          <p:cNvCxnSpPr>
            <a:cxnSpLocks/>
          </p:cNvCxnSpPr>
          <p:nvPr/>
        </p:nvCxnSpPr>
        <p:spPr>
          <a:xfrm>
            <a:off x="7113636" y="3460416"/>
            <a:ext cx="1762125" cy="46461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558DCE3-3DAC-4D38-8998-56C3C14BF96F}"/>
              </a:ext>
            </a:extLst>
          </p:cNvPr>
          <p:cNvCxnSpPr>
            <a:cxnSpLocks/>
            <a:endCxn id="21" idx="1"/>
          </p:cNvCxnSpPr>
          <p:nvPr/>
        </p:nvCxnSpPr>
        <p:spPr>
          <a:xfrm>
            <a:off x="7113636" y="4251604"/>
            <a:ext cx="1699369" cy="18109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7EB982B4-40F3-436C-83EE-02B80D69F38D}"/>
              </a:ext>
            </a:extLst>
          </p:cNvPr>
          <p:cNvSpPr/>
          <p:nvPr/>
        </p:nvSpPr>
        <p:spPr>
          <a:xfrm>
            <a:off x="5124451" y="4160637"/>
            <a:ext cx="1989186" cy="1778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F42A15D-3B00-4266-9092-BF5A6F08C7D8}"/>
              </a:ext>
            </a:extLst>
          </p:cNvPr>
          <p:cNvSpPr/>
          <p:nvPr/>
        </p:nvSpPr>
        <p:spPr>
          <a:xfrm>
            <a:off x="5124451" y="4734563"/>
            <a:ext cx="1989186" cy="1778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C4B2B95-37AD-4803-B206-FC804EC53A22}"/>
              </a:ext>
            </a:extLst>
          </p:cNvPr>
          <p:cNvSpPr/>
          <p:nvPr/>
        </p:nvSpPr>
        <p:spPr>
          <a:xfrm>
            <a:off x="5124451" y="5333054"/>
            <a:ext cx="1989186" cy="1778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8C42FF5-6096-4AFD-9F1D-96C9A331E8F2}"/>
              </a:ext>
            </a:extLst>
          </p:cNvPr>
          <p:cNvCxnSpPr>
            <a:cxnSpLocks/>
          </p:cNvCxnSpPr>
          <p:nvPr/>
        </p:nvCxnSpPr>
        <p:spPr>
          <a:xfrm flipV="1">
            <a:off x="7113636" y="4803633"/>
            <a:ext cx="1699369" cy="5275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AE77B3A-9A1E-4110-BA82-08EF13B93C1A}"/>
              </a:ext>
            </a:extLst>
          </p:cNvPr>
          <p:cNvCxnSpPr>
            <a:cxnSpLocks/>
          </p:cNvCxnSpPr>
          <p:nvPr/>
        </p:nvCxnSpPr>
        <p:spPr>
          <a:xfrm flipV="1">
            <a:off x="7123236" y="5333054"/>
            <a:ext cx="1689769" cy="12754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B6721DFD-4148-4445-9DC2-2820BD619717}"/>
              </a:ext>
            </a:extLst>
          </p:cNvPr>
          <p:cNvSpPr/>
          <p:nvPr/>
        </p:nvSpPr>
        <p:spPr>
          <a:xfrm>
            <a:off x="1525048" y="4166325"/>
            <a:ext cx="1080992" cy="110070"/>
          </a:xfrm>
          <a:prstGeom prst="rect">
            <a:avLst/>
          </a:prstGeom>
          <a:solidFill>
            <a:srgbClr val="FFFF00">
              <a:alpha val="5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E85C6D0-8A48-4636-ACE8-8C0D7E460494}"/>
              </a:ext>
            </a:extLst>
          </p:cNvPr>
          <p:cNvSpPr/>
          <p:nvPr/>
        </p:nvSpPr>
        <p:spPr>
          <a:xfrm>
            <a:off x="1555528" y="4850116"/>
            <a:ext cx="1080992" cy="110070"/>
          </a:xfrm>
          <a:prstGeom prst="rect">
            <a:avLst/>
          </a:prstGeom>
          <a:solidFill>
            <a:srgbClr val="FFFF00">
              <a:alpha val="5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73DDA5-A453-4836-89AD-5BF7C287840E}"/>
              </a:ext>
            </a:extLst>
          </p:cNvPr>
          <p:cNvSpPr txBox="1"/>
          <p:nvPr/>
        </p:nvSpPr>
        <p:spPr>
          <a:xfrm>
            <a:off x="615633" y="4152419"/>
            <a:ext cx="742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7735215-E271-4943-ABD8-DDF14374214A}"/>
              </a:ext>
            </a:extLst>
          </p:cNvPr>
          <p:cNvSpPr txBox="1"/>
          <p:nvPr/>
        </p:nvSpPr>
        <p:spPr>
          <a:xfrm>
            <a:off x="7623333" y="5853537"/>
            <a:ext cx="742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03568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DC2E9-EEC8-466F-902C-68675F14D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NDSWG Book Club – ICCP Handbook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7ACE4-5DC7-4E14-B7CF-B1407FA8D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838201"/>
            <a:ext cx="11379200" cy="5204622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/>
              <a:t>ERCOT proposes a phased review of the ICCP Handbook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000" dirty="0"/>
              <a:t>Sections 1 and 2 (discuss findings during August NDSWG meeting)</a:t>
            </a:r>
          </a:p>
          <a:p>
            <a:pPr lvl="1"/>
            <a:r>
              <a:rPr lang="en-US" sz="1800" i="1" dirty="0"/>
              <a:t>Equipment, equipment interconnections, connection procedures and physical layer protocols necessary to physically connect a Market Participant’s systems to ERCOT’s systems.</a:t>
            </a:r>
          </a:p>
          <a:p>
            <a:r>
              <a:rPr lang="en-US" sz="2000" dirty="0"/>
              <a:t>Sections 3 and 5 (discuss in September meeting)</a:t>
            </a:r>
          </a:p>
          <a:p>
            <a:pPr lvl="1"/>
            <a:r>
              <a:rPr lang="en-US" sz="1800" i="1" dirty="0"/>
              <a:t>ICCP parameters, standards, and conventions required for every Market Participant to successfully communicate with ERCOT.</a:t>
            </a:r>
          </a:p>
          <a:p>
            <a:r>
              <a:rPr lang="en-US" sz="2000" dirty="0"/>
              <a:t>Sections 4, 6, and Appendix (discuss in October meeting)</a:t>
            </a:r>
          </a:p>
          <a:p>
            <a:pPr lvl="1"/>
            <a:r>
              <a:rPr lang="en-US" sz="1800" i="1" dirty="0"/>
              <a:t>ICCP parameters and data exchange requirements for each type of Market Participant (QSE or TSP) to reliably exchange operational data with ERCOT on a day to day basis.</a:t>
            </a:r>
          </a:p>
          <a:p>
            <a:pPr lvl="1"/>
            <a:endParaRPr lang="en-US" sz="2000" i="1" dirty="0"/>
          </a:p>
          <a:p>
            <a:pPr marL="57150" indent="0" algn="ctr">
              <a:buNone/>
            </a:pPr>
            <a:r>
              <a:rPr lang="en-US" sz="3200" dirty="0"/>
              <a:t>Goal is to identify any language that should become binding/required for ERCOT or MPs.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39B54-FD9F-4BF4-A6DF-A024C2872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B2E6922-6370-48C7-A919-CB4685D4C0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ECEII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08B31C9-FA71-4818-81BD-0087FCF1AC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3D14BC-7B4A-42B7-BAA0-DDF259257A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77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4E251-9B30-474E-84F5-9E03F5347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ECEII Changes – Moving More Files to ECEII Location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DC54D0-120E-472A-ABDD-064201D623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020E03-B330-4F33-AAFF-49727D4B26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047530"/>
            <a:ext cx="4977484" cy="322807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57CC0F1-62E5-47F2-A3A0-CA7166BDD3C0}"/>
              </a:ext>
            </a:extLst>
          </p:cNvPr>
          <p:cNvSpPr/>
          <p:nvPr/>
        </p:nvSpPr>
        <p:spPr>
          <a:xfrm>
            <a:off x="2168776" y="4315129"/>
            <a:ext cx="5029200" cy="4572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3824203-3ADA-473E-B65F-8D24AF106CD4}"/>
              </a:ext>
            </a:extLst>
          </p:cNvPr>
          <p:cNvSpPr txBox="1">
            <a:spLocks/>
          </p:cNvSpPr>
          <p:nvPr/>
        </p:nvSpPr>
        <p:spPr>
          <a:xfrm>
            <a:off x="7391400" y="4084100"/>
            <a:ext cx="3524738" cy="115451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u="sng" dirty="0"/>
              <a:t>NOMCR_XML_POSTINGS</a:t>
            </a:r>
            <a:r>
              <a:rPr lang="en-US" sz="2000" dirty="0"/>
              <a:t> folder will be moved to ECEII locations</a:t>
            </a:r>
          </a:p>
        </p:txBody>
      </p:sp>
    </p:spTree>
    <p:extLst>
      <p:ext uri="{BB962C8B-B14F-4D97-AF65-F5344CB8AC3E}">
        <p14:creationId xmlns:p14="http://schemas.microsoft.com/office/powerpoint/2010/main" val="10635914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BA149CC-5E84-4479-A25C-533E5722B4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C0B8727B-5831-4B36-848E-B1644C19E3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73DDC5-4E46-4F7B-9C73-6F2CA9E735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60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DB89D-F61F-40E5-AD29-A81090FC27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Review ICCP Handbook for Binding Language</a:t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532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801095"/>
            <a:ext cx="11379200" cy="5241727"/>
          </a:xfrm>
        </p:spPr>
        <p:txBody>
          <a:bodyPr/>
          <a:lstStyle/>
          <a:p>
            <a:r>
              <a:rPr lang="en-US" dirty="0"/>
              <a:t>At the April and May 2019 ROS meetings, it was requested that NDSWG review the  the ICCP Handbook</a:t>
            </a:r>
          </a:p>
          <a:p>
            <a:pPr lvl="1"/>
            <a:r>
              <a:rPr lang="en-US" dirty="0"/>
              <a:t>Determine what is binding/non-binding</a:t>
            </a:r>
          </a:p>
          <a:p>
            <a:pPr lvl="1"/>
            <a:r>
              <a:rPr lang="en-US" dirty="0"/>
              <a:t>Determine the proper repository for the binding language</a:t>
            </a:r>
          </a:p>
          <a:p>
            <a:pPr lvl="1"/>
            <a:r>
              <a:rPr lang="en-US" dirty="0"/>
              <a:t>Update references to ICCP Handbook to new repository</a:t>
            </a:r>
          </a:p>
          <a:p>
            <a:pPr lvl="1"/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9FC125C-79DD-4D19-BC83-7683450FA6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7090" y="3165108"/>
            <a:ext cx="8997820" cy="125385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6127B87-3286-4625-9039-055FE5C776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7090" y="4598770"/>
            <a:ext cx="8997820" cy="152743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35406A1C-9152-44F9-B98D-7AD880EB63E9}"/>
              </a:ext>
            </a:extLst>
          </p:cNvPr>
          <p:cNvSpPr txBox="1">
            <a:spLocks/>
          </p:cNvSpPr>
          <p:nvPr/>
        </p:nvSpPr>
        <p:spPr>
          <a:xfrm>
            <a:off x="304800" y="3154718"/>
            <a:ext cx="1292290" cy="34428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/>
              <a:t>April Notes</a:t>
            </a:r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05BDCCE3-A83D-4A68-BF00-06DA87187963}"/>
              </a:ext>
            </a:extLst>
          </p:cNvPr>
          <p:cNvSpPr txBox="1">
            <a:spLocks/>
          </p:cNvSpPr>
          <p:nvPr/>
        </p:nvSpPr>
        <p:spPr>
          <a:xfrm>
            <a:off x="304800" y="4598770"/>
            <a:ext cx="1292290" cy="34428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/>
              <a:t>May Notes</a:t>
            </a:r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6DA97C-5510-4D30-BF27-C0D4B2FC7CCA}"/>
              </a:ext>
            </a:extLst>
          </p:cNvPr>
          <p:cNvSpPr/>
          <p:nvPr/>
        </p:nvSpPr>
        <p:spPr>
          <a:xfrm>
            <a:off x="3429000" y="5598391"/>
            <a:ext cx="7086600" cy="207818"/>
          </a:xfrm>
          <a:prstGeom prst="rect">
            <a:avLst/>
          </a:prstGeom>
          <a:solidFill>
            <a:srgbClr val="00AEC7">
              <a:alpha val="4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8482C8-3ABB-4BAD-A61A-D9303BE85362}"/>
              </a:ext>
            </a:extLst>
          </p:cNvPr>
          <p:cNvSpPr/>
          <p:nvPr/>
        </p:nvSpPr>
        <p:spPr>
          <a:xfrm>
            <a:off x="1657350" y="5845304"/>
            <a:ext cx="3124200" cy="207818"/>
          </a:xfrm>
          <a:prstGeom prst="rect">
            <a:avLst/>
          </a:prstGeom>
          <a:solidFill>
            <a:srgbClr val="00AEC7">
              <a:alpha val="4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434C53F-4204-4FAE-BA9C-C4C3927D7E1C}"/>
              </a:ext>
            </a:extLst>
          </p:cNvPr>
          <p:cNvSpPr/>
          <p:nvPr/>
        </p:nvSpPr>
        <p:spPr>
          <a:xfrm>
            <a:off x="3429000" y="3672885"/>
            <a:ext cx="1828800" cy="207818"/>
          </a:xfrm>
          <a:prstGeom prst="rect">
            <a:avLst/>
          </a:prstGeom>
          <a:solidFill>
            <a:srgbClr val="00AEC7">
              <a:alpha val="4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78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FFFDE-C816-49B7-918A-5A2E4308E7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NMMS User Audit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AF06C9-7075-46DE-BA1B-45550835DB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42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66A76-AAB2-419C-BF41-E098C3759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9FC2F-35ED-439D-A846-9645297E0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219200"/>
            <a:ext cx="11379200" cy="482362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ERCOT Nodal ICCP Communication Handbook may have language that should be binding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At least one binding document, the Nodal Operating Guides, refers to the non-binding Handbook in a “binding fashion” (e.g. “must”)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B7786F-B744-47A2-A4E3-48F52E2E76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7678D1-2ED9-4688-8A30-8F0DF8493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2951" y="3429000"/>
            <a:ext cx="7446097" cy="2613822"/>
          </a:xfrm>
          <a:prstGeom prst="rect">
            <a:avLst/>
          </a:prstGeom>
          <a:solidFill>
            <a:srgbClr val="00AEC7"/>
          </a:solidFill>
          <a:ln>
            <a:solidFill>
              <a:srgbClr val="00AEC7"/>
            </a:solidFill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4AF9607-9575-4FDD-AB22-8C9C0EAD5F7F}"/>
              </a:ext>
            </a:extLst>
          </p:cNvPr>
          <p:cNvSpPr/>
          <p:nvPr/>
        </p:nvSpPr>
        <p:spPr>
          <a:xfrm>
            <a:off x="4419600" y="4507311"/>
            <a:ext cx="457200" cy="228600"/>
          </a:xfrm>
          <a:prstGeom prst="rect">
            <a:avLst/>
          </a:prstGeom>
          <a:solidFill>
            <a:srgbClr val="00AEC7">
              <a:alpha val="4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F6C1A5-9CD2-4A57-B067-DF62C19777B7}"/>
              </a:ext>
            </a:extLst>
          </p:cNvPr>
          <p:cNvSpPr/>
          <p:nvPr/>
        </p:nvSpPr>
        <p:spPr>
          <a:xfrm>
            <a:off x="5943600" y="4709535"/>
            <a:ext cx="3733800" cy="228600"/>
          </a:xfrm>
          <a:prstGeom prst="rect">
            <a:avLst/>
          </a:prstGeom>
          <a:solidFill>
            <a:srgbClr val="00AEC7">
              <a:alpha val="4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B7B0DED9-C29B-464D-B0F4-99FC8A752661}"/>
              </a:ext>
            </a:extLst>
          </p:cNvPr>
          <p:cNvSpPr txBox="1">
            <a:spLocks/>
          </p:cNvSpPr>
          <p:nvPr/>
        </p:nvSpPr>
        <p:spPr>
          <a:xfrm>
            <a:off x="744416" y="3344570"/>
            <a:ext cx="1676400" cy="54163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/>
              <a:t>Nodal Operating Guides</a:t>
            </a:r>
          </a:p>
          <a:p>
            <a:pPr marL="457200" lvl="1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592546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729644B9-810B-4055-A7E2-2D755F05344C}"/>
              </a:ext>
            </a:extLst>
          </p:cNvPr>
          <p:cNvSpPr/>
          <p:nvPr/>
        </p:nvSpPr>
        <p:spPr>
          <a:xfrm>
            <a:off x="8458201" y="2523072"/>
            <a:ext cx="2819400" cy="3496728"/>
          </a:xfrm>
          <a:prstGeom prst="rect">
            <a:avLst/>
          </a:prstGeom>
          <a:solidFill>
            <a:srgbClr val="FFFF00">
              <a:alpha val="7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436F42-346E-4996-8C27-D45B705E7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Attempt #1 – Pull NOG-Referenced Language Into New* Doc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D5617-5246-48B5-841C-BACBF802E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151473"/>
            <a:ext cx="11379200" cy="137159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ERCOT’s initial attempt was to pull all sections of the ICCP Handbook referenced by the Nodal Operating Guides into a new binding document.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F720FD-A0B7-4FD9-81AF-CDB83A28AC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8796FB-382D-40E1-92F1-F45154ECF5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743200"/>
            <a:ext cx="2306735" cy="285154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0C85F9E-B87B-4B8D-A4E3-C5F51D34E9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2743200"/>
            <a:ext cx="2306735" cy="285154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01CB19-1DB1-4A55-AA00-BF7E2D01A4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63000" y="2846514"/>
            <a:ext cx="2209800" cy="274822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5216647-B158-4931-A5B6-B8B97F668CA4}"/>
              </a:ext>
            </a:extLst>
          </p:cNvPr>
          <p:cNvSpPr/>
          <p:nvPr/>
        </p:nvSpPr>
        <p:spPr>
          <a:xfrm>
            <a:off x="1195387" y="3899295"/>
            <a:ext cx="2057400" cy="3047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A6A542-F5F8-4D23-8D37-E826ADF46812}"/>
              </a:ext>
            </a:extLst>
          </p:cNvPr>
          <p:cNvSpPr/>
          <p:nvPr/>
        </p:nvSpPr>
        <p:spPr>
          <a:xfrm>
            <a:off x="1195387" y="4504131"/>
            <a:ext cx="2057400" cy="3047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C760699-FE82-48B9-8DAB-024BD6F83DE5}"/>
              </a:ext>
            </a:extLst>
          </p:cNvPr>
          <p:cNvSpPr/>
          <p:nvPr/>
        </p:nvSpPr>
        <p:spPr>
          <a:xfrm>
            <a:off x="5124450" y="3108721"/>
            <a:ext cx="2105025" cy="6286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94ADD06-26CC-436A-8757-945B2AD10A05}"/>
              </a:ext>
            </a:extLst>
          </p:cNvPr>
          <p:cNvCxnSpPr>
            <a:stCxn id="9" idx="3"/>
          </p:cNvCxnSpPr>
          <p:nvPr/>
        </p:nvCxnSpPr>
        <p:spPr>
          <a:xfrm flipV="1">
            <a:off x="3252787" y="3413520"/>
            <a:ext cx="1871663" cy="6381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2DC716E7-F38F-4F26-AEC0-8E6D1D237D43}"/>
              </a:ext>
            </a:extLst>
          </p:cNvPr>
          <p:cNvSpPr/>
          <p:nvPr/>
        </p:nvSpPr>
        <p:spPr>
          <a:xfrm>
            <a:off x="5114924" y="4337445"/>
            <a:ext cx="2105025" cy="51954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C909F35-EEE7-4C84-A8CD-5036699E1D52}"/>
              </a:ext>
            </a:extLst>
          </p:cNvPr>
          <p:cNvCxnSpPr>
            <a:cxnSpLocks/>
          </p:cNvCxnSpPr>
          <p:nvPr/>
        </p:nvCxnSpPr>
        <p:spPr>
          <a:xfrm flipV="1">
            <a:off x="3252787" y="4651769"/>
            <a:ext cx="1871663" cy="1905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7B1997C-BB64-40B2-8B01-CE2FEE9A22B3}"/>
              </a:ext>
            </a:extLst>
          </p:cNvPr>
          <p:cNvCxnSpPr>
            <a:cxnSpLocks/>
          </p:cNvCxnSpPr>
          <p:nvPr/>
        </p:nvCxnSpPr>
        <p:spPr>
          <a:xfrm>
            <a:off x="7229475" y="3482309"/>
            <a:ext cx="1762125" cy="46461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D21FE88-BDCD-4416-9EB1-65018FAAF3FE}"/>
              </a:ext>
            </a:extLst>
          </p:cNvPr>
          <p:cNvCxnSpPr>
            <a:cxnSpLocks/>
          </p:cNvCxnSpPr>
          <p:nvPr/>
        </p:nvCxnSpPr>
        <p:spPr>
          <a:xfrm>
            <a:off x="7219949" y="4642246"/>
            <a:ext cx="1619251" cy="2307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7DE4E44-D8AB-4F80-A7AB-2DBCF710D5B2}"/>
              </a:ext>
            </a:extLst>
          </p:cNvPr>
          <p:cNvSpPr txBox="1"/>
          <p:nvPr/>
        </p:nvSpPr>
        <p:spPr>
          <a:xfrm>
            <a:off x="1522460" y="5525447"/>
            <a:ext cx="1395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Binding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26A1E9A-D7C5-4F28-91B9-4E5A38774B20}"/>
              </a:ext>
            </a:extLst>
          </p:cNvPr>
          <p:cNvSpPr txBox="1"/>
          <p:nvPr/>
        </p:nvSpPr>
        <p:spPr>
          <a:xfrm>
            <a:off x="5241973" y="5541877"/>
            <a:ext cx="1871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Non-Binding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D1DC69B-91A6-40F0-A6D3-AD616872376A}"/>
              </a:ext>
            </a:extLst>
          </p:cNvPr>
          <p:cNvSpPr txBox="1"/>
          <p:nvPr/>
        </p:nvSpPr>
        <p:spPr>
          <a:xfrm>
            <a:off x="9204373" y="5525447"/>
            <a:ext cx="1395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Binding</a:t>
            </a:r>
          </a:p>
        </p:txBody>
      </p:sp>
    </p:spTree>
    <p:extLst>
      <p:ext uri="{BB962C8B-B14F-4D97-AF65-F5344CB8AC3E}">
        <p14:creationId xmlns:p14="http://schemas.microsoft.com/office/powerpoint/2010/main" val="16004359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54F54-7AA2-485E-B246-14692EBD3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Attempt #1 – Sample ICCP Sections Referenced by NOG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E9139-F8C6-446E-AAAF-279DE529D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3200" y="864729"/>
            <a:ext cx="2794000" cy="609599"/>
          </a:xfrm>
        </p:spPr>
        <p:txBody>
          <a:bodyPr/>
          <a:lstStyle/>
          <a:p>
            <a:pPr marL="0" indent="0" algn="r">
              <a:buNone/>
            </a:pPr>
            <a:r>
              <a:rPr lang="en-US" dirty="0"/>
              <a:t>Quality Codes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F581C-09D3-41E3-96BB-CD70BB965E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2E23BC-FF92-4686-9648-03292BF15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8191" y="762000"/>
            <a:ext cx="6007409" cy="2457576"/>
          </a:xfrm>
          <a:prstGeom prst="rect">
            <a:avLst/>
          </a:prstGeom>
          <a:ln>
            <a:solidFill>
              <a:srgbClr val="00AEC7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FCCADAD-674C-4CE2-A60C-B099EEE972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425034"/>
            <a:ext cx="7848600" cy="2832792"/>
          </a:xfrm>
          <a:prstGeom prst="rect">
            <a:avLst/>
          </a:prstGeom>
          <a:ln>
            <a:solidFill>
              <a:srgbClr val="00AEC7"/>
            </a:solidFill>
          </a:ln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75E7280-2D8F-4CAE-A6AD-7CC23A9130BA}"/>
              </a:ext>
            </a:extLst>
          </p:cNvPr>
          <p:cNvSpPr txBox="1">
            <a:spLocks/>
          </p:cNvSpPr>
          <p:nvPr/>
        </p:nvSpPr>
        <p:spPr>
          <a:xfrm>
            <a:off x="8686800" y="5457826"/>
            <a:ext cx="2794000" cy="6095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Data Exchange Tables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62C334-46A3-4FB7-8788-75AD9B9B5397}"/>
              </a:ext>
            </a:extLst>
          </p:cNvPr>
          <p:cNvSpPr txBox="1"/>
          <p:nvPr/>
        </p:nvSpPr>
        <p:spPr>
          <a:xfrm>
            <a:off x="1593696" y="1971738"/>
            <a:ext cx="279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Not all systems send every quality code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3F786D-F7E6-4D0A-8398-9877C8E89851}"/>
              </a:ext>
            </a:extLst>
          </p:cNvPr>
          <p:cNvSpPr txBox="1"/>
          <p:nvPr/>
        </p:nvSpPr>
        <p:spPr>
          <a:xfrm>
            <a:off x="8763000" y="4487487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Object name syntax is a suggestion and not a rule</a:t>
            </a:r>
          </a:p>
        </p:txBody>
      </p:sp>
    </p:spTree>
    <p:extLst>
      <p:ext uri="{BB962C8B-B14F-4D97-AF65-F5344CB8AC3E}">
        <p14:creationId xmlns:p14="http://schemas.microsoft.com/office/powerpoint/2010/main" val="10666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32E54-90D1-458A-9398-B72F15A05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Update references to Handbook to properly reflect that is should be use as a guide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Handbook to identify candidate language to add to a new binding document.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4F753A1-79BD-469C-B80D-C7A5BB5A8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886" y="2987621"/>
            <a:ext cx="2293937" cy="28357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63FB6B1-5BF5-4BFA-AF83-E5A7C2293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Attempt – Identify Binding Language in ICCP Handbook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7A2B40-6BC9-4700-AEEE-53369CB4E7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B008D5-5B4B-4A17-89AB-8E202A6F762F}"/>
              </a:ext>
            </a:extLst>
          </p:cNvPr>
          <p:cNvSpPr/>
          <p:nvPr/>
        </p:nvSpPr>
        <p:spPr>
          <a:xfrm>
            <a:off x="8458201" y="2751672"/>
            <a:ext cx="2819400" cy="3496728"/>
          </a:xfrm>
          <a:prstGeom prst="rect">
            <a:avLst/>
          </a:prstGeom>
          <a:solidFill>
            <a:srgbClr val="FFFF00">
              <a:alpha val="7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DD7889-B23C-47EC-A42B-8C1999F6D4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2971800"/>
            <a:ext cx="2306735" cy="285154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C9E1C98-8C36-4626-A765-6803B9865CB7}"/>
              </a:ext>
            </a:extLst>
          </p:cNvPr>
          <p:cNvSpPr/>
          <p:nvPr/>
        </p:nvSpPr>
        <p:spPr>
          <a:xfrm>
            <a:off x="5124451" y="3371476"/>
            <a:ext cx="1989186" cy="1778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131B25C-BB88-4746-9FBC-34FBB559B57B}"/>
              </a:ext>
            </a:extLst>
          </p:cNvPr>
          <p:cNvSpPr txBox="1"/>
          <p:nvPr/>
        </p:nvSpPr>
        <p:spPr>
          <a:xfrm>
            <a:off x="1522460" y="5754047"/>
            <a:ext cx="1395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Binding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260793A-CA8E-4D26-8ED3-9C48DB9B0FF9}"/>
              </a:ext>
            </a:extLst>
          </p:cNvPr>
          <p:cNvSpPr txBox="1"/>
          <p:nvPr/>
        </p:nvSpPr>
        <p:spPr>
          <a:xfrm>
            <a:off x="5241973" y="5770477"/>
            <a:ext cx="1871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Non-Binding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6BAE3DD-14A0-4400-B726-0E9E7B9646CD}"/>
              </a:ext>
            </a:extLst>
          </p:cNvPr>
          <p:cNvSpPr txBox="1"/>
          <p:nvPr/>
        </p:nvSpPr>
        <p:spPr>
          <a:xfrm>
            <a:off x="9204373" y="5754047"/>
            <a:ext cx="1395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Binding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0DC4150-5C63-421D-A7B4-FA5EC41446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13005" y="3078262"/>
            <a:ext cx="2178148" cy="2708864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F3A1336-01F6-4AD8-80EF-62C7DCF0110A}"/>
              </a:ext>
            </a:extLst>
          </p:cNvPr>
          <p:cNvCxnSpPr>
            <a:cxnSpLocks/>
          </p:cNvCxnSpPr>
          <p:nvPr/>
        </p:nvCxnSpPr>
        <p:spPr>
          <a:xfrm>
            <a:off x="7113636" y="3460416"/>
            <a:ext cx="1762125" cy="46461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558DCE3-3DAC-4D38-8998-56C3C14BF96F}"/>
              </a:ext>
            </a:extLst>
          </p:cNvPr>
          <p:cNvCxnSpPr>
            <a:cxnSpLocks/>
            <a:endCxn id="21" idx="1"/>
          </p:cNvCxnSpPr>
          <p:nvPr/>
        </p:nvCxnSpPr>
        <p:spPr>
          <a:xfrm>
            <a:off x="7113636" y="4251604"/>
            <a:ext cx="1699369" cy="18109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7EB982B4-40F3-436C-83EE-02B80D69F38D}"/>
              </a:ext>
            </a:extLst>
          </p:cNvPr>
          <p:cNvSpPr/>
          <p:nvPr/>
        </p:nvSpPr>
        <p:spPr>
          <a:xfrm>
            <a:off x="5124451" y="4160637"/>
            <a:ext cx="1989186" cy="1778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F42A15D-3B00-4266-9092-BF5A6F08C7D8}"/>
              </a:ext>
            </a:extLst>
          </p:cNvPr>
          <p:cNvSpPr/>
          <p:nvPr/>
        </p:nvSpPr>
        <p:spPr>
          <a:xfrm>
            <a:off x="5124451" y="4734563"/>
            <a:ext cx="1989186" cy="1778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C4B2B95-37AD-4803-B206-FC804EC53A22}"/>
              </a:ext>
            </a:extLst>
          </p:cNvPr>
          <p:cNvSpPr/>
          <p:nvPr/>
        </p:nvSpPr>
        <p:spPr>
          <a:xfrm>
            <a:off x="5124451" y="5333054"/>
            <a:ext cx="1989186" cy="1778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8C42FF5-6096-4AFD-9F1D-96C9A331E8F2}"/>
              </a:ext>
            </a:extLst>
          </p:cNvPr>
          <p:cNvCxnSpPr>
            <a:cxnSpLocks/>
          </p:cNvCxnSpPr>
          <p:nvPr/>
        </p:nvCxnSpPr>
        <p:spPr>
          <a:xfrm flipV="1">
            <a:off x="7113636" y="4803633"/>
            <a:ext cx="1699369" cy="5275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AE77B3A-9A1E-4110-BA82-08EF13B93C1A}"/>
              </a:ext>
            </a:extLst>
          </p:cNvPr>
          <p:cNvCxnSpPr>
            <a:cxnSpLocks/>
          </p:cNvCxnSpPr>
          <p:nvPr/>
        </p:nvCxnSpPr>
        <p:spPr>
          <a:xfrm flipV="1">
            <a:off x="7123236" y="5333054"/>
            <a:ext cx="1689769" cy="12754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B6721DFD-4148-4445-9DC2-2820BD619717}"/>
              </a:ext>
            </a:extLst>
          </p:cNvPr>
          <p:cNvSpPr/>
          <p:nvPr/>
        </p:nvSpPr>
        <p:spPr>
          <a:xfrm>
            <a:off x="1525048" y="4166325"/>
            <a:ext cx="1080992" cy="110070"/>
          </a:xfrm>
          <a:prstGeom prst="rect">
            <a:avLst/>
          </a:prstGeom>
          <a:solidFill>
            <a:srgbClr val="FFFF00">
              <a:alpha val="5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E85C6D0-8A48-4636-ACE8-8C0D7E460494}"/>
              </a:ext>
            </a:extLst>
          </p:cNvPr>
          <p:cNvSpPr/>
          <p:nvPr/>
        </p:nvSpPr>
        <p:spPr>
          <a:xfrm>
            <a:off x="1555528" y="4850116"/>
            <a:ext cx="1080992" cy="110070"/>
          </a:xfrm>
          <a:prstGeom prst="rect">
            <a:avLst/>
          </a:prstGeom>
          <a:solidFill>
            <a:srgbClr val="FFFF00">
              <a:alpha val="5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942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260CA-359F-4F1D-B2CE-69696781D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Biannual External User Audit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2F976-4604-4E3A-B39B-27C2F4692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dirty="0"/>
              <a:t>ERCOT has initiated the required review of NMMS active users.  If no response is received, </a:t>
            </a:r>
            <a:r>
              <a:rPr lang="en-US" sz="3200" u="sng" dirty="0"/>
              <a:t>you will lose write permission to NMMS</a:t>
            </a:r>
            <a:endParaRPr lang="en-US" u="sng" dirty="0"/>
          </a:p>
          <a:p>
            <a:pPr lvl="1"/>
            <a:endParaRPr lang="en-US" u="sng" dirty="0"/>
          </a:p>
          <a:p>
            <a:r>
              <a:rPr lang="en-US" dirty="0"/>
              <a:t>Process: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Emails sent to each company’s USA to verify their active users</a:t>
            </a:r>
          </a:p>
          <a:p>
            <a:pPr marL="1314450" lvl="2" indent="-514350"/>
            <a:r>
              <a:rPr lang="en-US" dirty="0"/>
              <a:t>Initial emails sent on </a:t>
            </a:r>
            <a:r>
              <a:rPr lang="en-US" u="sng" dirty="0"/>
              <a:t>7/13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If no response is received after 2 weeks a follow up email will be sent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If no further response is received the NMMS user(s) will be set to read-only permissions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B1CB9E-35BF-4D1C-8014-59DC8996DF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343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1F2A6D8-6E62-4B87-9F45-B9B1EAD987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Validation Rules in Modeling Guidelines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0AA16B9-3F4E-43A9-8430-307CA72544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C731F7-3033-4C8A-9B03-A49E2F3A93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04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F4310-4FE5-444D-B9E9-1411065CC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Validation Rules in Modeling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30C1C-98BD-4DD7-98C3-A22C93079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dirty="0"/>
              <a:t>ERCOT proposes removing validation rules from the Modeling Guidelines document</a:t>
            </a:r>
          </a:p>
          <a:p>
            <a:endParaRPr lang="en-US" dirty="0"/>
          </a:p>
          <a:p>
            <a:r>
              <a:rPr lang="en-US" dirty="0"/>
              <a:t>Validation rules/concepts can currently be found in the appendix sections</a:t>
            </a:r>
          </a:p>
          <a:p>
            <a:r>
              <a:rPr lang="en-US" dirty="0"/>
              <a:t>Maintenance of these sections is cumbersome and trails the actual implementation of the rule by weeks</a:t>
            </a:r>
          </a:p>
          <a:p>
            <a:r>
              <a:rPr lang="en-US" dirty="0"/>
              <a:t>The format is not easy to consume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3600" dirty="0"/>
              <a:t>Does anyone use this section?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F1F979-1ECF-44CE-A347-467FDA884F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7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AC61D-4759-4A62-B2B5-FE9CACE0E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Validation Rules in Modeling Guidelines - 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C4B943-635F-4BA1-9468-92A14EB3C2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50166B4-3496-4CD2-B06B-BDF898E4D7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929" y="4830725"/>
            <a:ext cx="10767276" cy="119249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3E64D09-4D21-4781-AAE0-E685009A09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662" y="920981"/>
            <a:ext cx="6552628" cy="320805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25465F-7337-442F-AFE1-85F432EFEC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9991" y="2218916"/>
            <a:ext cx="6720409" cy="242016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9250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1D443BD-7F64-48F9-ACA7-080571F0A6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Contact List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A16B8AE-3CA1-4267-9B92-E47A0EDC9A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D62279-E7D9-481B-B43F-2179E6DF81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74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58002-3412-4B5F-9A00-88211C2C9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Contact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64FB7-110C-48B8-883A-E199EF8DD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195754"/>
            <a:ext cx="11379200" cy="1828799"/>
          </a:xfrm>
        </p:spPr>
        <p:txBody>
          <a:bodyPr/>
          <a:lstStyle/>
          <a:p>
            <a:r>
              <a:rPr lang="en-US" dirty="0"/>
              <a:t>Request for updated contacts sent to NDSWG exploder list on 6/23</a:t>
            </a:r>
          </a:p>
          <a:p>
            <a:r>
              <a:rPr lang="en-US" dirty="0"/>
              <a:t>Substantial response </a:t>
            </a:r>
          </a:p>
          <a:p>
            <a:r>
              <a:rPr lang="en-US" dirty="0"/>
              <a:t>TSPs have been reached out to directly if not on the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6D63B3-1CF2-4941-AB78-2E9D040A82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0DFF93-6DE6-4752-915A-80D5548ADAE4}"/>
              </a:ext>
            </a:extLst>
          </p:cNvPr>
          <p:cNvSpPr txBox="1"/>
          <p:nvPr/>
        </p:nvSpPr>
        <p:spPr>
          <a:xfrm>
            <a:off x="1905000" y="3200400"/>
            <a:ext cx="8382000" cy="49244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tx2"/>
                </a:solidFill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2"/>
                </a:solidFill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2"/>
                </a:solidFill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2"/>
                </a:solidFill>
              </a:defRPr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pPr marL="0" indent="0" algn="ctr">
              <a:buNone/>
            </a:pPr>
            <a:r>
              <a:rPr lang="en-US" sz="6000" dirty="0"/>
              <a:t>How do we want to share this list?</a:t>
            </a:r>
          </a:p>
        </p:txBody>
      </p:sp>
    </p:spTree>
    <p:extLst>
      <p:ext uri="{BB962C8B-B14F-4D97-AF65-F5344CB8AC3E}">
        <p14:creationId xmlns:p14="http://schemas.microsoft.com/office/powerpoint/2010/main" val="3424320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422BF92-0F65-4520-AD8A-00C0F9573C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Chronic Congestion Updates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5972D8AD-E0B5-4701-9C1E-AC73BE5638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9E034F-1329-4394-AC0D-E50C87DC59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6644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</TotalTime>
  <Words>786</Words>
  <Application>Microsoft Office PowerPoint</Application>
  <PresentationFormat>Widescreen</PresentationFormat>
  <Paragraphs>115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1_Custom Design</vt:lpstr>
      <vt:lpstr>Office Theme</vt:lpstr>
      <vt:lpstr>PowerPoint Presentation</vt:lpstr>
      <vt:lpstr>NMMS User Audit</vt:lpstr>
      <vt:lpstr>Biannual External User Audit</vt:lpstr>
      <vt:lpstr>Validation Rules in Modeling Guidelines</vt:lpstr>
      <vt:lpstr>Validation Rules in Modeling Guidelines</vt:lpstr>
      <vt:lpstr>Validation Rules in Modeling Guidelines - Examples</vt:lpstr>
      <vt:lpstr>Contact List</vt:lpstr>
      <vt:lpstr>Modeling Contact List</vt:lpstr>
      <vt:lpstr>Chronic Congestion Updates</vt:lpstr>
      <vt:lpstr>Update to Chronic Congestion File – NPRR1064</vt:lpstr>
      <vt:lpstr>Update to Chronic Congestion File – “3” Month Lookback</vt:lpstr>
      <vt:lpstr>ICCP Handbook</vt:lpstr>
      <vt:lpstr>Current Attempt – Identify Binding Language in ICCP Handbook</vt:lpstr>
      <vt:lpstr>NDSWG Book Club – ICCP Handbook</vt:lpstr>
      <vt:lpstr>ECEII</vt:lpstr>
      <vt:lpstr>Additional ECEII Changes – Moving More Files to ECEII Location</vt:lpstr>
      <vt:lpstr>Appendix</vt:lpstr>
      <vt:lpstr>Review ICCP Handbook for Binding Language </vt:lpstr>
      <vt:lpstr>Background</vt:lpstr>
      <vt:lpstr>Main Issues</vt:lpstr>
      <vt:lpstr>Attempt #1 – Pull NOG-Referenced Language Into New* Doc</vt:lpstr>
      <vt:lpstr>Attempt #1 – Sample ICCP Sections Referenced by NOG</vt:lpstr>
      <vt:lpstr>Current Attempt – Identify Binding Language in ICCP Handbook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46</cp:revision>
  <cp:lastPrinted>2016-01-21T20:53:15Z</cp:lastPrinted>
  <dcterms:created xsi:type="dcterms:W3CDTF">2016-01-21T15:20:31Z</dcterms:created>
  <dcterms:modified xsi:type="dcterms:W3CDTF">2021-07-20T14:22:26Z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