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30"/>
  </p:notesMasterIdLst>
  <p:handoutMasterIdLst>
    <p:handoutMasterId r:id="rId31"/>
  </p:handoutMasterIdLst>
  <p:sldIdLst>
    <p:sldId id="260" r:id="rId7"/>
    <p:sldId id="330" r:id="rId8"/>
    <p:sldId id="338" r:id="rId9"/>
    <p:sldId id="337" r:id="rId10"/>
    <p:sldId id="348" r:id="rId11"/>
    <p:sldId id="305" r:id="rId12"/>
    <p:sldId id="314" r:id="rId13"/>
    <p:sldId id="295" r:id="rId14"/>
    <p:sldId id="347" r:id="rId15"/>
    <p:sldId id="341" r:id="rId16"/>
    <p:sldId id="342" r:id="rId17"/>
    <p:sldId id="343" r:id="rId18"/>
    <p:sldId id="344" r:id="rId19"/>
    <p:sldId id="345" r:id="rId20"/>
    <p:sldId id="346" r:id="rId21"/>
    <p:sldId id="349" r:id="rId22"/>
    <p:sldId id="261" r:id="rId23"/>
    <p:sldId id="328" r:id="rId24"/>
    <p:sldId id="329" r:id="rId25"/>
    <p:sldId id="327" r:id="rId26"/>
    <p:sldId id="324" r:id="rId27"/>
    <p:sldId id="340" r:id="rId28"/>
    <p:sldId id="322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49" autoAdjust="0"/>
    <p:restoredTop sz="94660" autoAdjust="0"/>
  </p:normalViewPr>
  <p:slideViewPr>
    <p:cSldViewPr showGuides="1">
      <p:cViewPr varScale="1">
        <p:scale>
          <a:sx n="125" d="100"/>
          <a:sy n="125" d="100"/>
        </p:scale>
        <p:origin x="96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383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337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479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3988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406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Jul 21, 2021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</a:t>
            </a:r>
            <a:r>
              <a:rPr lang="en-US" sz="1800" dirty="0" smtClean="0">
                <a:cs typeface="Times New Roman" panose="02020603050405020304" pitchFamily="18" charset="0"/>
              </a:rPr>
              <a:t>Settlements May 2020 </a:t>
            </a:r>
            <a:r>
              <a:rPr lang="en-US" sz="1800" dirty="0" smtClean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800" dirty="0" smtClean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cs typeface="Times New Roman" panose="02020603050405020304" pitchFamily="18" charset="0"/>
              </a:rPr>
              <a:t>May 202</a:t>
            </a:r>
            <a:r>
              <a:rPr lang="en-US" sz="1800" dirty="0" smtClean="0"/>
              <a:t>1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396943"/>
            <a:ext cx="5547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*TPEA generally exceeds invoice exposure</a:t>
            </a:r>
          </a:p>
          <a:p>
            <a:r>
              <a:rPr lang="en-US" sz="1200" dirty="0" smtClean="0">
                <a:solidFill>
                  <a:srgbClr val="5B6770"/>
                </a:solidFill>
              </a:rPr>
              <a:t>*During the 2021 winter event, invoice </a:t>
            </a:r>
            <a:r>
              <a:rPr lang="en-US" sz="1200" dirty="0">
                <a:solidFill>
                  <a:srgbClr val="5B6770"/>
                </a:solidFill>
              </a:rPr>
              <a:t>e</a:t>
            </a:r>
            <a:r>
              <a:rPr lang="en-US" sz="1200" dirty="0" smtClean="0">
                <a:solidFill>
                  <a:srgbClr val="5B6770"/>
                </a:solidFill>
              </a:rPr>
              <a:t>xposure was slightly higher than TPEA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066800"/>
            <a:ext cx="6279424" cy="373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</a:t>
            </a:r>
            <a:r>
              <a:rPr lang="en-US" sz="1800" dirty="0" smtClean="0">
                <a:cs typeface="Times New Roman" panose="02020603050405020304" pitchFamily="18" charset="0"/>
              </a:rPr>
              <a:t>Settlements </a:t>
            </a:r>
            <a:r>
              <a:rPr lang="en-US" sz="1800" dirty="0">
                <a:cs typeface="Times New Roman" panose="02020603050405020304" pitchFamily="18" charset="0"/>
              </a:rPr>
              <a:t>May 2020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May 202</a:t>
            </a:r>
            <a:r>
              <a:rPr lang="en-US" sz="1800" dirty="0"/>
              <a:t>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029200"/>
            <a:ext cx="5035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*During </a:t>
            </a:r>
            <a:r>
              <a:rPr lang="en-US" sz="1200" dirty="0">
                <a:solidFill>
                  <a:srgbClr val="5B6770"/>
                </a:solidFill>
              </a:rPr>
              <a:t>the 2021 </a:t>
            </a:r>
            <a:r>
              <a:rPr lang="en-US" sz="1200" dirty="0" smtClean="0">
                <a:solidFill>
                  <a:srgbClr val="5B6770"/>
                </a:solidFill>
              </a:rPr>
              <a:t>winter event</a:t>
            </a:r>
            <a:r>
              <a:rPr lang="en-US" sz="1200" dirty="0">
                <a:solidFill>
                  <a:srgbClr val="5B6770"/>
                </a:solidFill>
              </a:rPr>
              <a:t>, </a:t>
            </a:r>
            <a:r>
              <a:rPr lang="en-US" sz="1200" dirty="0" smtClean="0">
                <a:solidFill>
                  <a:srgbClr val="5B6770"/>
                </a:solidFill>
              </a:rPr>
              <a:t>invoice </a:t>
            </a:r>
            <a:r>
              <a:rPr lang="en-US" sz="1200" dirty="0">
                <a:solidFill>
                  <a:srgbClr val="5B6770"/>
                </a:solidFill>
              </a:rPr>
              <a:t>e</a:t>
            </a:r>
            <a:r>
              <a:rPr lang="en-US" sz="1200" dirty="0" smtClean="0">
                <a:solidFill>
                  <a:srgbClr val="5B6770"/>
                </a:solidFill>
              </a:rPr>
              <a:t>xposure </a:t>
            </a:r>
            <a:r>
              <a:rPr lang="en-US" sz="1200" dirty="0">
                <a:solidFill>
                  <a:srgbClr val="5B6770"/>
                </a:solidFill>
              </a:rPr>
              <a:t>was </a:t>
            </a:r>
            <a:r>
              <a:rPr lang="en-US" sz="1200" dirty="0" smtClean="0">
                <a:solidFill>
                  <a:srgbClr val="5B6770"/>
                </a:solidFill>
              </a:rPr>
              <a:t>higher </a:t>
            </a:r>
            <a:r>
              <a:rPr lang="en-US" sz="1200" dirty="0">
                <a:solidFill>
                  <a:srgbClr val="5B6770"/>
                </a:solidFill>
              </a:rPr>
              <a:t>than TPEA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914400"/>
            <a:ext cx="7011008" cy="3779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40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</a:t>
            </a:r>
            <a:r>
              <a:rPr lang="en-US" sz="1800" dirty="0" smtClean="0">
                <a:cs typeface="Times New Roman" panose="02020603050405020304" pitchFamily="18" charset="0"/>
              </a:rPr>
              <a:t>Settlements </a:t>
            </a:r>
            <a:r>
              <a:rPr lang="en-US" sz="1800" dirty="0">
                <a:cs typeface="Times New Roman" panose="02020603050405020304" pitchFamily="18" charset="0"/>
              </a:rPr>
              <a:t>May 2020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May 202</a:t>
            </a:r>
            <a:r>
              <a:rPr lang="en-US" sz="1800" dirty="0"/>
              <a:t>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398568"/>
            <a:ext cx="58636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*TPEA closely approximates invoice exposure except during the </a:t>
            </a:r>
            <a:r>
              <a:rPr lang="en-US" sz="1200" dirty="0">
                <a:solidFill>
                  <a:srgbClr val="5B6770"/>
                </a:solidFill>
              </a:rPr>
              <a:t>w</a:t>
            </a:r>
            <a:r>
              <a:rPr lang="en-US" sz="1200" dirty="0" smtClean="0">
                <a:solidFill>
                  <a:srgbClr val="5B6770"/>
                </a:solidFill>
              </a:rPr>
              <a:t>inter 2021 event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673" y="1143000"/>
            <a:ext cx="7149889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</a:t>
            </a:r>
            <a:r>
              <a:rPr lang="en-US" sz="1800" dirty="0" smtClean="0">
                <a:cs typeface="Times New Roman" panose="02020603050405020304" pitchFamily="18" charset="0"/>
              </a:rPr>
              <a:t>Settlements </a:t>
            </a:r>
            <a:r>
              <a:rPr lang="en-US" sz="1800" dirty="0">
                <a:cs typeface="Times New Roman" panose="02020603050405020304" pitchFamily="18" charset="0"/>
              </a:rPr>
              <a:t>May 2020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May 202</a:t>
            </a:r>
            <a:r>
              <a:rPr lang="en-US" sz="1800" dirty="0"/>
              <a:t>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213265"/>
            <a:ext cx="57867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*TPEA generally exceeds invoice </a:t>
            </a:r>
            <a:r>
              <a:rPr lang="en-US" sz="1200" dirty="0">
                <a:solidFill>
                  <a:srgbClr val="5B6770"/>
                </a:solidFill>
              </a:rPr>
              <a:t>exposure except during the 2021 winter event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568" y="1219200"/>
            <a:ext cx="6998306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Coverage of </a:t>
            </a:r>
            <a:r>
              <a:rPr lang="en-US" sz="1600" dirty="0" smtClean="0">
                <a:cs typeface="Times New Roman" panose="02020603050405020304" pitchFamily="18" charset="0"/>
              </a:rPr>
              <a:t>Settlements </a:t>
            </a:r>
            <a:r>
              <a:rPr lang="en-US" sz="1600" dirty="0">
                <a:cs typeface="Times New Roman" panose="02020603050405020304" pitchFamily="18" charset="0"/>
              </a:rPr>
              <a:t>May 2020 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May 202</a:t>
            </a:r>
            <a:r>
              <a:rPr lang="en-US" sz="1600" dirty="0"/>
              <a:t>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3221" y="4886446"/>
            <a:ext cx="3392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*TPES mostly exceeds actual/invoice exposure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219200"/>
            <a:ext cx="6840305" cy="2914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Coverage of </a:t>
            </a:r>
            <a:r>
              <a:rPr lang="en-US" sz="1600" dirty="0" smtClean="0">
                <a:cs typeface="Times New Roman" panose="02020603050405020304" pitchFamily="18" charset="0"/>
              </a:rPr>
              <a:t>Settlements </a:t>
            </a:r>
            <a:r>
              <a:rPr lang="en-US" sz="1600" dirty="0">
                <a:cs typeface="Times New Roman" panose="02020603050405020304" pitchFamily="18" charset="0"/>
              </a:rPr>
              <a:t>May 2020 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May 202</a:t>
            </a:r>
            <a:r>
              <a:rPr lang="en-US" sz="1600" dirty="0"/>
              <a:t>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410200"/>
            <a:ext cx="6230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*TPEA closely approximates actual/invoice exposure except during the 2021 winter event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563" y="685800"/>
            <a:ext cx="7773074" cy="4578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5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 smtClean="0">
                <a:cs typeface="Times New Roman" panose="02020603050405020304" pitchFamily="18" charset="0"/>
              </a:rPr>
              <a:t>ICE Daily Average Future Prices Jul 2021 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cs typeface="Times New Roman" panose="02020603050405020304" pitchFamily="18" charset="0"/>
              </a:rPr>
              <a:t>Sep </a:t>
            </a:r>
            <a:r>
              <a:rPr lang="en-US" sz="1600" dirty="0">
                <a:cs typeface="Times New Roman" panose="02020603050405020304" pitchFamily="18" charset="0"/>
              </a:rPr>
              <a:t>202</a:t>
            </a:r>
            <a:r>
              <a:rPr lang="en-US" sz="1600" dirty="0"/>
              <a:t>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990600"/>
            <a:ext cx="7699915" cy="4133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6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</a:t>
            </a:r>
            <a:r>
              <a:rPr lang="en-US" sz="1800" dirty="0" smtClean="0"/>
              <a:t>Market Segment*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6700" y="5715000"/>
            <a:ext cx="83439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</a:t>
            </a:r>
            <a:r>
              <a:rPr lang="en-US" sz="1200" dirty="0" smtClean="0">
                <a:solidFill>
                  <a:srgbClr val="5B6770"/>
                </a:solidFill>
              </a:rPr>
              <a:t>Excess </a:t>
            </a:r>
            <a:r>
              <a:rPr lang="en-US" sz="1200" dirty="0">
                <a:solidFill>
                  <a:srgbClr val="5B6770"/>
                </a:solidFill>
              </a:rPr>
              <a:t>collateral doesn’t include Unsecured Credit </a:t>
            </a:r>
            <a:r>
              <a:rPr lang="en-US" sz="1200" dirty="0" smtClean="0">
                <a:solidFill>
                  <a:srgbClr val="5B6770"/>
                </a:solidFill>
              </a:rPr>
              <a:t>Limit and is defined as Collateral in excess of TPE</a:t>
            </a:r>
            <a:endParaRPr lang="en-US" sz="1200" dirty="0">
              <a:solidFill>
                <a:srgbClr val="5B677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9080" y="5991999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to remove data skew </a:t>
            </a:r>
          </a:p>
          <a:p>
            <a:pPr>
              <a:spcAft>
                <a:spcPts val="600"/>
              </a:spcAft>
            </a:pPr>
            <a:r>
              <a:rPr lang="en-US" sz="10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 </a:t>
            </a: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663681"/>
            <a:ext cx="7527189" cy="153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075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Rating </a:t>
            </a:r>
            <a:r>
              <a:rPr lang="en-US" sz="1800" dirty="0" smtClean="0"/>
              <a:t>Group*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*</a:t>
            </a: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Short pay entities are excluded from the above calculations to remove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621670"/>
            <a:ext cx="7527189" cy="235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526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May</a:t>
            </a:r>
            <a:r>
              <a:rPr lang="en-US" sz="1800" dirty="0" smtClean="0">
                <a:cs typeface="Times New Roman" panose="02020603050405020304" pitchFamily="18" charset="0"/>
              </a:rPr>
              <a:t> 2021- </a:t>
            </a:r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June 2021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5182"/>
            <a:ext cx="8534400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increased from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$ 594.12 million in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May to $ 610.6 million in June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TPE increased mainly due to </a:t>
            </a:r>
          </a:p>
          <a:p>
            <a:pPr lvl="2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higher Forward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djustment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F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actors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on 06/15/2021 and </a:t>
            </a:r>
            <a:endParaRPr lang="en-US" sz="1400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lvl="2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higher Real-Time prices 06/13/2021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 and higher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Day-Ahead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prices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on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06/15/2021 </a:t>
            </a:r>
            <a:endParaRPr lang="en-US" sz="1400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Average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increased from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$1,230.5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million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to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$1,791.3 million 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increase in Discretionary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C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ollateral is largely due to increase in Secured Collateral.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Short pay entities are excluded from the above calculations to remove data skew </a:t>
            </a:r>
            <a:endParaRPr lang="en-US" sz="1400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  <a:endParaRPr lang="en-US" sz="1400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TPE by Rating and </a:t>
            </a:r>
            <a:r>
              <a:rPr lang="en-US" sz="1800" dirty="0" smtClean="0"/>
              <a:t>Category*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to remove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099" y="1386682"/>
            <a:ext cx="8624701" cy="2789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1487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</a:t>
            </a:r>
            <a:r>
              <a:rPr lang="en-US" sz="1800" dirty="0" smtClean="0"/>
              <a:t>Excess Collateral </a:t>
            </a:r>
            <a:r>
              <a:rPr lang="en-US" sz="1800" dirty="0"/>
              <a:t>by Rating and </a:t>
            </a:r>
            <a:r>
              <a:rPr lang="en-US" sz="1800" dirty="0" smtClean="0"/>
              <a:t>Category*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18180" y="5791200"/>
            <a:ext cx="83439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</a:t>
            </a:r>
            <a:r>
              <a:rPr lang="en-US" sz="12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Excess </a:t>
            </a: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collateral doesn’t include Unsecured Credit Limit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to remove data skew </a:t>
            </a:r>
          </a:p>
          <a:p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24782"/>
            <a:ext cx="8517864" cy="304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8317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</a:t>
            </a:r>
            <a:r>
              <a:rPr lang="en-US" sz="1800" dirty="0" smtClean="0">
                <a:cs typeface="Times New Roman" panose="02020603050405020304" pitchFamily="18" charset="0"/>
              </a:rPr>
              <a:t>Coverage </a:t>
            </a:r>
            <a:r>
              <a:rPr lang="en-US" sz="1800" dirty="0">
                <a:cs typeface="Times New Roman" panose="02020603050405020304" pitchFamily="18" charset="0"/>
              </a:rPr>
              <a:t>of </a:t>
            </a:r>
            <a:r>
              <a:rPr lang="en-US" sz="1800" dirty="0" smtClean="0">
                <a:cs typeface="Times New Roman" panose="02020603050405020304" pitchFamily="18" charset="0"/>
              </a:rPr>
              <a:t>Settlements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534400" cy="5181600"/>
          </a:xfrm>
        </p:spPr>
        <p:txBody>
          <a:bodyPr/>
          <a:lstStyle/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rgbClr val="5B6770"/>
                </a:solidFill>
              </a:rPr>
              <a:t>TPEA covers </a:t>
            </a:r>
            <a:r>
              <a:rPr lang="en-US" sz="1400" dirty="0">
                <a:solidFill>
                  <a:srgbClr val="5B6770"/>
                </a:solidFill>
              </a:rPr>
              <a:t>S</a:t>
            </a:r>
            <a:r>
              <a:rPr lang="en-US" sz="1400" dirty="0" smtClean="0">
                <a:solidFill>
                  <a:srgbClr val="5B6770"/>
                </a:solidFill>
              </a:rPr>
              <a:t>ettlement/Invoice exposure and estimated Real-Time and Day- Ahead completed but not settled activity (RTLCNS and UDAA)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rgbClr val="5B6770"/>
                </a:solidFill>
              </a:rPr>
              <a:t>The analysis was performed for the period, May 2020 -</a:t>
            </a:r>
            <a:r>
              <a:rPr lang="en-US" sz="14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smtClean="0">
                <a:solidFill>
                  <a:srgbClr val="5B6770"/>
                </a:solidFill>
              </a:rPr>
              <a:t>May 2021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rgbClr val="5B6770"/>
                </a:solidFill>
              </a:rPr>
              <a:t>Only Settlement invoices due to ERCOT are considered in the calculation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rgbClr val="5B6770"/>
                </a:solidFill>
              </a:rPr>
              <a:t>M1 values as of May 28, 2020 were used for the period Feb 2020- May 2020 and M1 values effective as of each day were used since Jun 2020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400" dirty="0">
              <a:solidFill>
                <a:srgbClr val="5B6770"/>
              </a:solidFill>
            </a:endParaRPr>
          </a:p>
          <a:p>
            <a:pPr marL="457200" lvl="1" indent="0" algn="just">
              <a:spcAft>
                <a:spcPts val="600"/>
              </a:spcAft>
              <a:buNone/>
            </a:pPr>
            <a:r>
              <a:rPr lang="en-US" sz="1400" b="1" u="sng" dirty="0" smtClean="0">
                <a:solidFill>
                  <a:srgbClr val="5B6770"/>
                </a:solidFill>
              </a:rPr>
              <a:t>Example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rgbClr val="5B6770"/>
                </a:solidFill>
              </a:rPr>
              <a:t>For business date 2/1/2020, if a Counter-Party has M1 value of 20, then all the charge invoices till 2/21/2020 including RTLCNS and UDAA as of 2/1/2020 is summed up to arrive at “Invoice Exposure”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rgbClr val="5B6770"/>
              </a:solidFill>
              <a:latin typeface="+mj-lt"/>
            </a:endParaRPr>
          </a:p>
          <a:p>
            <a:pPr marL="457200" lvl="1" indent="0" algn="just">
              <a:spcAft>
                <a:spcPts val="600"/>
              </a:spcAft>
              <a:buNone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rgbClr val="5B6770"/>
              </a:solidFill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13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and Forward Adjustment Factors </a:t>
            </a:r>
            <a:r>
              <a:rPr lang="en-US" sz="1600" dirty="0" smtClean="0">
                <a:cs typeface="Times New Roman" panose="02020603050405020304" pitchFamily="18" charset="0"/>
              </a:rPr>
              <a:t>June </a:t>
            </a:r>
            <a:r>
              <a:rPr lang="en-US" sz="1600" dirty="0">
                <a:cs typeface="Times New Roman" panose="02020603050405020304" pitchFamily="18" charset="0"/>
              </a:rPr>
              <a:t>2020- </a:t>
            </a:r>
            <a:r>
              <a:rPr lang="en-US" sz="1600" dirty="0" smtClean="0">
                <a:cs typeface="Times New Roman" panose="02020603050405020304" pitchFamily="18" charset="0"/>
              </a:rPr>
              <a:t>June </a:t>
            </a:r>
            <a:r>
              <a:rPr lang="en-US" sz="1600" dirty="0">
                <a:cs typeface="Times New Roman" panose="02020603050405020304" pitchFamily="18" charset="0"/>
              </a:rPr>
              <a:t>2021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*Short </a:t>
            </a: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pay entities are excluded from the above calculations to remove data skew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054" y="1066800"/>
            <a:ext cx="7962066" cy="3773751"/>
          </a:xfrm>
          <a:prstGeom prst="rect">
            <a:avLst/>
          </a:prstGeom>
        </p:spPr>
      </p:pic>
      <p:sp>
        <p:nvSpPr>
          <p:cNvPr id="8" name="TextBox 2"/>
          <p:cNvSpPr txBox="1"/>
          <p:nvPr/>
        </p:nvSpPr>
        <p:spPr>
          <a:xfrm>
            <a:off x="5867400" y="2842154"/>
            <a:ext cx="457200" cy="180975"/>
          </a:xfrm>
          <a:prstGeom prst="rect">
            <a:avLst/>
          </a:prstGeom>
          <a:solidFill>
            <a:sysClr val="window" lastClr="FFFFFF"/>
          </a:solidFill>
          <a:ln w="9525" cmpd="sng">
            <a:solidFill>
              <a:sysClr val="window" lastClr="FFFFFF">
                <a:shade val="50000"/>
              </a:sysClr>
            </a:solidFill>
          </a:ln>
          <a:effectLst/>
        </p:spPr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RFAF</a:t>
            </a:r>
          </a:p>
        </p:txBody>
      </p:sp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 smtClean="0">
                <a:cs typeface="Times New Roman" panose="02020603050405020304" pitchFamily="18" charset="0"/>
              </a:rPr>
              <a:t>TPE/Real-Time </a:t>
            </a:r>
            <a:r>
              <a:rPr lang="en-US" sz="1600" dirty="0">
                <a:cs typeface="Times New Roman" panose="02020603050405020304" pitchFamily="18" charset="0"/>
              </a:rPr>
              <a:t>&amp; Day-Ahead Daily Average Settlement Point Prices for HB_NORTH June 2020- June 2021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*Short </a:t>
            </a: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pay entities are excluded from the above calculations to remove data skew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970" y="1356202"/>
            <a:ext cx="7974259" cy="3633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 smtClean="0">
                <a:cs typeface="Times New Roman" panose="02020603050405020304" pitchFamily="18" charset="0"/>
              </a:rPr>
              <a:t>TPE/Real-Time </a:t>
            </a:r>
            <a:r>
              <a:rPr lang="en-US" sz="1600" dirty="0">
                <a:cs typeface="Times New Roman" panose="02020603050405020304" pitchFamily="18" charset="0"/>
              </a:rPr>
              <a:t>&amp; Day-Ahead Daily Average Settlement Point Prices for HB_NORTH </a:t>
            </a:r>
            <a:r>
              <a:rPr lang="en-US" sz="1600" dirty="0" smtClean="0">
                <a:cs typeface="Times New Roman" panose="02020603050405020304" pitchFamily="18" charset="0"/>
              </a:rPr>
              <a:t>May 2021- </a:t>
            </a:r>
            <a:r>
              <a:rPr lang="en-US" sz="1600" dirty="0">
                <a:cs typeface="Times New Roman" panose="02020603050405020304" pitchFamily="18" charset="0"/>
              </a:rPr>
              <a:t>June 2021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*Short </a:t>
            </a: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pay entities are excluded from the above calculations to remove data skew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066800"/>
            <a:ext cx="6565961" cy="410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24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Available Credit by Type Compared to Total Potential Exposure (TPE</a:t>
            </a:r>
            <a:r>
              <a:rPr lang="en-US" sz="1600" dirty="0" smtClean="0"/>
              <a:t>) </a:t>
            </a:r>
            <a:r>
              <a:rPr lang="en-US" sz="1600" dirty="0">
                <a:cs typeface="Times New Roman" panose="02020603050405020304" pitchFamily="18" charset="0"/>
              </a:rPr>
              <a:t>June 2020- June 2021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10054" y="5715000"/>
            <a:ext cx="8334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 Numbers are as of month-end except for Max TPE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066800"/>
            <a:ext cx="8305800" cy="361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Discretionary Collateral </a:t>
            </a:r>
            <a:r>
              <a:rPr lang="en-US" sz="1800" dirty="0">
                <a:cs typeface="Times New Roman" panose="02020603050405020304" pitchFamily="18" charset="0"/>
              </a:rPr>
              <a:t>May 2021 </a:t>
            </a:r>
            <a:r>
              <a:rPr lang="en-US" sz="1800" dirty="0" smtClean="0">
                <a:cs typeface="Times New Roman" panose="02020603050405020304" pitchFamily="18" charset="0"/>
              </a:rPr>
              <a:t>- June 2021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7700" y="5410200"/>
            <a:ext cx="7924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*Discretionary </a:t>
            </a: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collateral doesn’t include Unsecured Credit Limit or parent guarantees</a:t>
            </a:r>
          </a:p>
          <a:p>
            <a:r>
              <a:rPr lang="en-US" sz="12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*Short </a:t>
            </a: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pay entities are excluded from the above calculations to remove data skew </a:t>
            </a:r>
          </a:p>
          <a:p>
            <a:endParaRPr lang="en-US" sz="1400" dirty="0" smtClean="0"/>
          </a:p>
          <a:p>
            <a:endParaRPr 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066800"/>
            <a:ext cx="6968332" cy="404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Discretionary Collateral by Market Segment- June 2021*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4860" y="894535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Load and Generation entities accounted for the largest portion of </a:t>
            </a:r>
            <a:r>
              <a:rPr lang="en-US" sz="1400" dirty="0"/>
              <a:t>d</a:t>
            </a:r>
            <a:r>
              <a:rPr lang="en-US" sz="1400" dirty="0" smtClean="0"/>
              <a:t>iscretionary collateral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to remove data skew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938" y="1331794"/>
            <a:ext cx="7334124" cy="419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Discretionary Collateral by Market Segment </a:t>
            </a:r>
            <a:r>
              <a:rPr lang="en-US" sz="1800" dirty="0">
                <a:cs typeface="Times New Roman" panose="02020603050405020304" pitchFamily="18" charset="0"/>
              </a:rPr>
              <a:t>June </a:t>
            </a:r>
            <a:r>
              <a:rPr lang="en-US" sz="1800" dirty="0" smtClean="0">
                <a:cs typeface="Times New Roman" panose="02020603050405020304" pitchFamily="18" charset="0"/>
              </a:rPr>
              <a:t>2019- </a:t>
            </a:r>
            <a:r>
              <a:rPr lang="en-US" sz="1800" dirty="0">
                <a:cs typeface="Times New Roman" panose="02020603050405020304" pitchFamily="18" charset="0"/>
              </a:rPr>
              <a:t>June 2021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</a:t>
            </a:r>
            <a:r>
              <a:rPr lang="en-US" sz="12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from March 2021 to </a:t>
            </a: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remove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070" y="1185477"/>
            <a:ext cx="8593672" cy="4377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133616</TotalTime>
  <Words>741</Words>
  <Application>Microsoft Office PowerPoint</Application>
  <PresentationFormat>On-screen Show (4:3)</PresentationFormat>
  <Paragraphs>122</Paragraphs>
  <Slides>23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Times New Roman</vt:lpstr>
      <vt:lpstr>Wingdings</vt:lpstr>
      <vt:lpstr>1_Custom Design</vt:lpstr>
      <vt:lpstr>Office Theme</vt:lpstr>
      <vt:lpstr>Custom Design</vt:lpstr>
      <vt:lpstr>PowerPoint Presentation</vt:lpstr>
      <vt:lpstr>Monthly Highlights May 2021- June 2021</vt:lpstr>
      <vt:lpstr>TPE and Forward Adjustment Factors June 2020- June 2021</vt:lpstr>
      <vt:lpstr>TPE/Real-Time &amp; Day-Ahead Daily Average Settlement Point Prices for HB_NORTH June 2020- June 2021</vt:lpstr>
      <vt:lpstr>TPE/Real-Time &amp; Day-Ahead Daily Average Settlement Point Prices for HB_NORTH May 2021- June 2021</vt:lpstr>
      <vt:lpstr>Available Credit by Type Compared to Total Potential Exposure (TPE) June 2020- June 2021</vt:lpstr>
      <vt:lpstr>Discretionary Collateral May 2021 - June 2021</vt:lpstr>
      <vt:lpstr>TPE and Discretionary Collateral by Market Segment- June 2021*</vt:lpstr>
      <vt:lpstr>Discretionary Collateral by Market Segment June 2019- June 2021</vt:lpstr>
      <vt:lpstr>TPE Coverage of Settlements May 2020 - May 2021</vt:lpstr>
      <vt:lpstr>TPE Coverage of Settlements May 2020 - May 2021</vt:lpstr>
      <vt:lpstr>TPE Coverage of Settlements May 2020 - May 2021</vt:lpstr>
      <vt:lpstr>TPE Coverage of Settlements May 2020 - May 2021</vt:lpstr>
      <vt:lpstr>TPE Coverage of Settlements May 2020 - May 2021</vt:lpstr>
      <vt:lpstr>TPE Coverage of Settlements May 2020 - May 2021</vt:lpstr>
      <vt:lpstr>ICE Daily Average Future Prices Jul 2021 - Sep 2021</vt:lpstr>
      <vt:lpstr>PowerPoint Presentation</vt:lpstr>
      <vt:lpstr>Summary of Distribution by Market Segment*</vt:lpstr>
      <vt:lpstr>Summary of Distribution by Rating Group* </vt:lpstr>
      <vt:lpstr>Distribution of TPE by Rating and Category*</vt:lpstr>
      <vt:lpstr>Distribution of Excess Collateral by Rating and Category*</vt:lpstr>
      <vt:lpstr>TPE Coverage of Settlements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787</cp:revision>
  <cp:lastPrinted>2019-06-18T19:02:16Z</cp:lastPrinted>
  <dcterms:created xsi:type="dcterms:W3CDTF">2016-01-21T15:20:31Z</dcterms:created>
  <dcterms:modified xsi:type="dcterms:W3CDTF">2021-07-20T14:58:14Z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