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330" r:id="rId8"/>
    <p:sldId id="338" r:id="rId9"/>
    <p:sldId id="337" r:id="rId10"/>
    <p:sldId id="348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349" r:id="rId22"/>
    <p:sldId id="261" r:id="rId23"/>
    <p:sldId id="328" r:id="rId24"/>
    <p:sldId id="329" r:id="rId25"/>
    <p:sldId id="327" r:id="rId26"/>
    <p:sldId id="324" r:id="rId27"/>
    <p:sldId id="340" r:id="rId28"/>
    <p:sldId id="32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5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660" autoAdjust="0"/>
  </p:normalViewPr>
  <p:slideViewPr>
    <p:cSldViewPr showGuides="1">
      <p:cViewPr varScale="1">
        <p:scale>
          <a:sx n="125" d="100"/>
          <a:sy n="125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Jun 16, 2021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Apr 2020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Apr 202</a:t>
            </a: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554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generally exceeds invoice exposure</a:t>
            </a:r>
          </a:p>
          <a:p>
            <a:r>
              <a:rPr lang="en-US" sz="1200" dirty="0" smtClean="0">
                <a:solidFill>
                  <a:srgbClr val="5B6770"/>
                </a:solidFill>
              </a:rPr>
              <a:t>*During the 2021 winter event, invoice </a:t>
            </a:r>
            <a:r>
              <a:rPr lang="en-US" sz="1200" dirty="0">
                <a:solidFill>
                  <a:srgbClr val="5B6770"/>
                </a:solidFill>
              </a:rPr>
              <a:t>e</a:t>
            </a:r>
            <a:r>
              <a:rPr lang="en-US" sz="1200" dirty="0" smtClean="0">
                <a:solidFill>
                  <a:srgbClr val="5B6770"/>
                </a:solidFill>
              </a:rPr>
              <a:t>xposure was slightly higher than TPEA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8053514" cy="40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Apr </a:t>
            </a:r>
            <a:r>
              <a:rPr lang="en-US" sz="1800" dirty="0">
                <a:cs typeface="Times New Roman" panose="02020603050405020304" pitchFamily="18" charset="0"/>
              </a:rPr>
              <a:t>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>
                <a:cs typeface="Times New Roman" panose="02020603050405020304" pitchFamily="18" charset="0"/>
              </a:rPr>
              <a:t>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5035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*During </a:t>
            </a:r>
            <a:r>
              <a:rPr lang="en-US" sz="1200" dirty="0">
                <a:solidFill>
                  <a:srgbClr val="5B6770"/>
                </a:solidFill>
              </a:rPr>
              <a:t>the 2021 </a:t>
            </a:r>
            <a:r>
              <a:rPr lang="en-US" sz="1200" dirty="0" smtClean="0">
                <a:solidFill>
                  <a:srgbClr val="5B6770"/>
                </a:solidFill>
              </a:rPr>
              <a:t>winter event</a:t>
            </a:r>
            <a:r>
              <a:rPr lang="en-US" sz="1200" dirty="0">
                <a:solidFill>
                  <a:srgbClr val="5B6770"/>
                </a:solidFill>
              </a:rPr>
              <a:t>, </a:t>
            </a:r>
            <a:r>
              <a:rPr lang="en-US" sz="1200" dirty="0" smtClean="0">
                <a:solidFill>
                  <a:srgbClr val="5B6770"/>
                </a:solidFill>
              </a:rPr>
              <a:t>invoice </a:t>
            </a:r>
            <a:r>
              <a:rPr lang="en-US" sz="1200" dirty="0">
                <a:solidFill>
                  <a:srgbClr val="5B6770"/>
                </a:solidFill>
              </a:rPr>
              <a:t>e</a:t>
            </a:r>
            <a:r>
              <a:rPr lang="en-US" sz="1200" dirty="0" smtClean="0">
                <a:solidFill>
                  <a:srgbClr val="5B6770"/>
                </a:solidFill>
              </a:rPr>
              <a:t>xposure </a:t>
            </a:r>
            <a:r>
              <a:rPr lang="en-US" sz="1200" dirty="0">
                <a:solidFill>
                  <a:srgbClr val="5B6770"/>
                </a:solidFill>
              </a:rPr>
              <a:t>was </a:t>
            </a:r>
            <a:r>
              <a:rPr lang="en-US" sz="1200" dirty="0" smtClean="0">
                <a:solidFill>
                  <a:srgbClr val="5B6770"/>
                </a:solidFill>
              </a:rPr>
              <a:t>higher </a:t>
            </a:r>
            <a:r>
              <a:rPr lang="en-US" sz="1200" dirty="0">
                <a:solidFill>
                  <a:srgbClr val="5B6770"/>
                </a:solidFill>
              </a:rPr>
              <a:t>than TPEA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6937849" cy="3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Apr </a:t>
            </a:r>
            <a:r>
              <a:rPr lang="en-US" sz="1800" dirty="0">
                <a:cs typeface="Times New Roman" panose="02020603050405020304" pitchFamily="18" charset="0"/>
              </a:rPr>
              <a:t>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>
                <a:cs typeface="Times New Roman" panose="02020603050405020304" pitchFamily="18" charset="0"/>
              </a:rPr>
              <a:t>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5863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closely approximates invoice exposure except during the </a:t>
            </a:r>
            <a:r>
              <a:rPr lang="en-US" sz="1200" dirty="0">
                <a:solidFill>
                  <a:srgbClr val="5B6770"/>
                </a:solidFill>
              </a:rPr>
              <a:t>w</a:t>
            </a:r>
            <a:r>
              <a:rPr lang="en-US" sz="1200" dirty="0" smtClean="0">
                <a:solidFill>
                  <a:srgbClr val="5B6770"/>
                </a:solidFill>
              </a:rPr>
              <a:t>inter 2021 event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882811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Apr </a:t>
            </a:r>
            <a:r>
              <a:rPr lang="en-US" sz="1800" dirty="0">
                <a:cs typeface="Times New Roman" panose="02020603050405020304" pitchFamily="18" charset="0"/>
              </a:rPr>
              <a:t>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>
                <a:cs typeface="Times New Roman" panose="02020603050405020304" pitchFamily="18" charset="0"/>
              </a:rPr>
              <a:t>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5786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generally exceeds invoice </a:t>
            </a:r>
            <a:r>
              <a:rPr lang="en-US" sz="1200" dirty="0">
                <a:solidFill>
                  <a:srgbClr val="5B6770"/>
                </a:solidFill>
              </a:rPr>
              <a:t>exposure except during the 2021 winter event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19200"/>
            <a:ext cx="8016935" cy="29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Apr </a:t>
            </a:r>
            <a:r>
              <a:rPr lang="en-US" sz="1600" dirty="0">
                <a:cs typeface="Times New Roman" panose="02020603050405020304" pitchFamily="18" charset="0"/>
              </a:rPr>
              <a:t>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392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*TPES mostly exceeds actual/invoice exposure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01" y="1295400"/>
            <a:ext cx="8083997" cy="2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Apr </a:t>
            </a:r>
            <a:r>
              <a:rPr lang="en-US" sz="1600" dirty="0">
                <a:cs typeface="Times New Roman" panose="02020603050405020304" pitchFamily="18" charset="0"/>
              </a:rPr>
              <a:t>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23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*TPEA closely approximates actual/invoice exposure except during the 2021 winter event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59" y="914400"/>
            <a:ext cx="7584081" cy="40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ICE Daily Average Future Prices Jun 2021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Sep </a:t>
            </a:r>
            <a:r>
              <a:rPr lang="en-US" sz="1600" dirty="0">
                <a:cs typeface="Times New Roman" panose="02020603050405020304" pitchFamily="18" charset="0"/>
              </a:rPr>
              <a:t>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02" y="1066800"/>
            <a:ext cx="8047697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</a:t>
            </a:r>
            <a:r>
              <a:rPr lang="en-US" sz="1200" dirty="0" smtClean="0">
                <a:solidFill>
                  <a:srgbClr val="5B6770"/>
                </a:solidFill>
              </a:rPr>
              <a:t>Excess </a:t>
            </a:r>
            <a:r>
              <a:rPr lang="en-US" sz="1200" dirty="0">
                <a:solidFill>
                  <a:srgbClr val="5B6770"/>
                </a:solidFill>
              </a:rPr>
              <a:t>collateral doesn’t include Unsecured Credit </a:t>
            </a:r>
            <a:r>
              <a:rPr lang="en-US" sz="1200" dirty="0" smtClean="0">
                <a:solidFill>
                  <a:srgbClr val="5B6770"/>
                </a:solidFill>
              </a:rPr>
              <a:t>Limit and is defined as Collateral in excess of TPE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07431"/>
              </p:ext>
            </p:extLst>
          </p:nvPr>
        </p:nvGraphicFramePr>
        <p:xfrm>
          <a:off x="749300" y="1525181"/>
          <a:ext cx="7378699" cy="1487805"/>
        </p:xfrm>
        <a:graphic>
          <a:graphicData uri="http://schemas.openxmlformats.org/drawingml/2006/table">
            <a:tbl>
              <a:tblPr/>
              <a:tblGrid>
                <a:gridCol w="1403194"/>
                <a:gridCol w="744552"/>
                <a:gridCol w="639551"/>
                <a:gridCol w="553641"/>
                <a:gridCol w="811371"/>
                <a:gridCol w="610914"/>
                <a:gridCol w="610914"/>
                <a:gridCol w="735006"/>
                <a:gridCol w="610914"/>
                <a:gridCol w="658642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</a:t>
            </a:r>
            <a:r>
              <a:rPr lang="en-US" sz="1800" dirty="0" smtClean="0"/>
              <a:t>Group*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6682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Apr 2021-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May 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$ 550.8 million in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April to $ 594.12 million in May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the removal of 15% haircut adjustment to TPE on April 20, 2021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$1,508.7 million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$1,230.5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CRR Locked ACL.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Number of auction lock days were higher in May compared to April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8624701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Excess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86682"/>
            <a:ext cx="8517864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TPEA covers </a:t>
            </a:r>
            <a:r>
              <a:rPr lang="en-US" sz="1400" dirty="0">
                <a:solidFill>
                  <a:srgbClr val="5B6770"/>
                </a:solidFill>
              </a:rPr>
              <a:t>S</a:t>
            </a:r>
            <a:r>
              <a:rPr lang="en-US" sz="1400" dirty="0" smtClean="0">
                <a:solidFill>
                  <a:srgbClr val="5B6770"/>
                </a:solidFill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The analysis was performed for the period, Apr 2020 -</a:t>
            </a:r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Apr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M1 values as of May 28, 2020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5B6770"/>
              </a:solidFill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</a:t>
            </a:r>
            <a:r>
              <a:rPr lang="en-US" sz="1600" dirty="0" smtClean="0">
                <a:cs typeface="Times New Roman" panose="02020603050405020304" pitchFamily="18" charset="0"/>
              </a:rPr>
              <a:t>May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May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57" y="1066800"/>
            <a:ext cx="7242676" cy="37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</a:t>
            </a:r>
            <a:r>
              <a:rPr lang="en-US" sz="1600" dirty="0" smtClean="0">
                <a:cs typeface="Times New Roman" panose="02020603050405020304" pitchFamily="18" charset="0"/>
              </a:rPr>
              <a:t>May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May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7181710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</a:t>
            </a:r>
            <a:r>
              <a:rPr lang="en-US" sz="1600" dirty="0" smtClean="0">
                <a:cs typeface="Times New Roman" panose="02020603050405020304" pitchFamily="18" charset="0"/>
              </a:rPr>
              <a:t>Apr 2021- May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95400"/>
            <a:ext cx="6992718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</a:t>
            </a:r>
            <a:r>
              <a:rPr lang="en-US" sz="1600" dirty="0" smtClean="0"/>
              <a:t>) </a:t>
            </a:r>
            <a:r>
              <a:rPr lang="en-US" sz="1600" dirty="0" smtClean="0">
                <a:cs typeface="Times New Roman" panose="02020603050405020304" pitchFamily="18" charset="0"/>
              </a:rPr>
              <a:t>May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May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41" y="1143000"/>
            <a:ext cx="8739188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Apr </a:t>
            </a:r>
            <a:r>
              <a:rPr lang="en-US" sz="1800" dirty="0">
                <a:cs typeface="Times New Roman" panose="02020603050405020304" pitchFamily="18" charset="0"/>
              </a:rPr>
              <a:t>2021 </a:t>
            </a:r>
            <a:r>
              <a:rPr lang="en-US" sz="1800" dirty="0" smtClean="0">
                <a:cs typeface="Times New Roman" panose="02020603050405020304" pitchFamily="18" charset="0"/>
              </a:rPr>
              <a:t>- May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*Discretionary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doesn’t include Unsecured Credit Limit or parent guarantees</a:t>
            </a:r>
          </a:p>
          <a:p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90" y="990600"/>
            <a:ext cx="7340220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May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10" y="1372168"/>
            <a:ext cx="7059780" cy="38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by Market Segment May 2019- May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</a:t>
            </a: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March 2021 to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9" y="990600"/>
            <a:ext cx="8534400" cy="46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121119</TotalTime>
  <Words>869</Words>
  <Application>Microsoft Office PowerPoint</Application>
  <PresentationFormat>On-screen Show (4:3)</PresentationFormat>
  <Paragraphs>183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Apr 2021- May 2021</vt:lpstr>
      <vt:lpstr>TPE and Forward Adjustment Factors May 2020- May 2021</vt:lpstr>
      <vt:lpstr>TPE/Real-Time &amp; Day-Ahead Daily Average Settlement Point Prices for HB_NORTH May 2020- May 2021</vt:lpstr>
      <vt:lpstr>TPE/Real-Time &amp; Day-Ahead Daily Average Settlement Point Prices for HB_NORTH Apr 2021- May 2021</vt:lpstr>
      <vt:lpstr>Available Credit by Type Compared to Total Potential Exposure (TPE) May 2020- May 2021</vt:lpstr>
      <vt:lpstr>Discretionary Collateral Apr 2021 - May 2021</vt:lpstr>
      <vt:lpstr>TPE and Discretionary Collateral by Market Segment- May 2021*</vt:lpstr>
      <vt:lpstr>Discretionary Collateral by Market Segment May 2019- May 2021</vt:lpstr>
      <vt:lpstr>TPE Coverage of Settlements Apr 2020 - Apr 2021</vt:lpstr>
      <vt:lpstr>TPE Coverage of Settlements Apr 2020 - Apr 2021</vt:lpstr>
      <vt:lpstr>TPE Coverage of Settlements Apr 2020 - Apr 2021</vt:lpstr>
      <vt:lpstr>TPE Coverage of Settlements Apr 2020 - Apr 2021</vt:lpstr>
      <vt:lpstr>TPE Coverage of Settlements Apr 2020 - Apr 2021</vt:lpstr>
      <vt:lpstr>TPE Coverage of Settlements Apr 2020 - Apr 2021</vt:lpstr>
      <vt:lpstr>ICE Daily Average Future Prices Jun 2021 - Sep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769</cp:revision>
  <cp:lastPrinted>2019-06-18T19:02:16Z</cp:lastPrinted>
  <dcterms:created xsi:type="dcterms:W3CDTF">2016-01-21T15:20:31Z</dcterms:created>
  <dcterms:modified xsi:type="dcterms:W3CDTF">2021-07-19T04:00:15Z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