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84" r:id="rId6"/>
  </p:sldMasterIdLst>
  <p:notesMasterIdLst>
    <p:notesMasterId r:id="rId20"/>
  </p:notesMasterIdLst>
  <p:sldIdLst>
    <p:sldId id="1934" r:id="rId7"/>
    <p:sldId id="1952" r:id="rId8"/>
    <p:sldId id="1946" r:id="rId9"/>
    <p:sldId id="1945" r:id="rId10"/>
    <p:sldId id="1948" r:id="rId11"/>
    <p:sldId id="1949" r:id="rId12"/>
    <p:sldId id="1947" r:id="rId13"/>
    <p:sldId id="1943" r:id="rId14"/>
    <p:sldId id="1944" r:id="rId15"/>
    <p:sldId id="1954" r:id="rId16"/>
    <p:sldId id="1953" r:id="rId17"/>
    <p:sldId id="1938" r:id="rId18"/>
    <p:sldId id="1939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3" autoAdjust="0"/>
    <p:restoredTop sz="94660"/>
  </p:normalViewPr>
  <p:slideViewPr>
    <p:cSldViewPr snapToGrid="0">
      <p:cViewPr varScale="1">
        <p:scale>
          <a:sx n="99" d="100"/>
          <a:sy n="99" d="100"/>
        </p:scale>
        <p:origin x="1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on, Kevin" userId="e60c6aad-8614-4884-8dc2-e8f78e5022b5" providerId="ADAL" clId="{5091E5D3-2CED-4DB6-8B2D-910FAD76411F}"/>
    <pc:docChg chg="custSel modSld">
      <pc:chgData name="Hanson, Kevin" userId="e60c6aad-8614-4884-8dc2-e8f78e5022b5" providerId="ADAL" clId="{5091E5D3-2CED-4DB6-8B2D-910FAD76411F}" dt="2021-07-09T16:06:01.892" v="1" actId="20577"/>
      <pc:docMkLst>
        <pc:docMk/>
      </pc:docMkLst>
      <pc:sldChg chg="modSp">
        <pc:chgData name="Hanson, Kevin" userId="e60c6aad-8614-4884-8dc2-e8f78e5022b5" providerId="ADAL" clId="{5091E5D3-2CED-4DB6-8B2D-910FAD76411F}" dt="2021-07-09T16:06:01.892" v="1" actId="20577"/>
        <pc:sldMkLst>
          <pc:docMk/>
          <pc:sldMk cId="2478347725" sldId="1939"/>
        </pc:sldMkLst>
        <pc:spChg chg="mod">
          <ac:chgData name="Hanson, Kevin" userId="e60c6aad-8614-4884-8dc2-e8f78e5022b5" providerId="ADAL" clId="{5091E5D3-2CED-4DB6-8B2D-910FAD76411F}" dt="2021-07-09T16:06:01.892" v="1" actId="20577"/>
          <ac:spMkLst>
            <pc:docMk/>
            <pc:sldMk cId="2478347725" sldId="1939"/>
            <ac:spMk id="2" creationId="{F6F818F3-0488-4633-B69C-D5A758E6C7A1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A9419-6E8D-4127-B11E-BEB5726C661F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62F87-9FF5-4D25-BCD1-3F6726F98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84297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18" algn="l"/>
              </a:tabLst>
            </a:pPr>
            <a:r>
              <a:rPr lang="fr-FR"/>
              <a:t>| Project Impact update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5" y="1424518"/>
            <a:ext cx="7392828" cy="25029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444387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3686" y="1416052"/>
            <a:ext cx="343619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2" y="1416668"/>
            <a:ext cx="3456319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8800" y="1416668"/>
            <a:ext cx="3456000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2" y="6320503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18" algn="l"/>
              </a:tabLst>
            </a:pPr>
            <a:r>
              <a:rPr lang="fr-FR"/>
              <a:t>| Project Impact update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12275236" y="2853770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309873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1800" y="1416668"/>
            <a:ext cx="11328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2" y="6320503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18" algn="l"/>
              </a:tabLst>
            </a:pPr>
            <a:r>
              <a:rPr lang="fr-FR"/>
              <a:t>| Project Impact update</a:t>
            </a:r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12275233" y="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3891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2" y="1411820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2" y="3467401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auto">
          <a:xfrm>
            <a:off x="5188816" y="2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auto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7EF46B65-58C7-4BF4-B402-D21DCC45562C}"/>
              </a:ext>
            </a:extLst>
          </p:cNvPr>
          <p:cNvSpPr/>
          <p:nvPr userDrawn="1"/>
        </p:nvSpPr>
        <p:spPr>
          <a:xfrm>
            <a:off x="12275236" y="2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769A89-F694-4BC2-B8EA-1E2093D69AAE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0" y="277365"/>
            <a:ext cx="1537609" cy="68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0262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2" y="1411820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2" y="3467401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auto">
          <a:xfrm>
            <a:off x="5188816" y="2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auto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6" name="Round Diagonal Corner Rectangle 4">
            <a:extLst>
              <a:ext uri="{FF2B5EF4-FFF2-40B4-BE49-F238E27FC236}">
                <a16:creationId xmlns:a16="http://schemas.microsoft.com/office/drawing/2014/main" id="{A8CD0164-38F9-45E8-BBCE-ACF9D4084AC5}"/>
              </a:ext>
            </a:extLst>
          </p:cNvPr>
          <p:cNvSpPr/>
          <p:nvPr userDrawn="1"/>
        </p:nvSpPr>
        <p:spPr>
          <a:xfrm>
            <a:off x="12275236" y="2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5BF049-76A9-444A-BE2F-250E572948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70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0962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2" y="1411820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2" y="3467401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auto">
          <a:xfrm>
            <a:off x="5188816" y="2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auto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12275236" y="2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70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34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9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2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auto">
          <a:xfrm>
            <a:off x="4132615" y="-12668"/>
            <a:ext cx="8074880" cy="6877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9" name="Round Diagonal Corner Rectangle 4">
            <a:extLst>
              <a:ext uri="{FF2B5EF4-FFF2-40B4-BE49-F238E27FC236}">
                <a16:creationId xmlns:a16="http://schemas.microsoft.com/office/drawing/2014/main" id="{DE53115C-105A-4CE7-BEF2-2D7D7A9604F8}"/>
              </a:ext>
            </a:extLst>
          </p:cNvPr>
          <p:cNvSpPr/>
          <p:nvPr userDrawn="1"/>
        </p:nvSpPr>
        <p:spPr>
          <a:xfrm>
            <a:off x="12275236" y="2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A4C1D0B-5407-4DAA-8724-B6778E12A9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70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4599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9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2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auto">
          <a:xfrm>
            <a:off x="4132615" y="-12668"/>
            <a:ext cx="8074880" cy="6877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12275236" y="2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499534-3473-4E22-AB07-600AA3C32E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70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0573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340862" y="6371169"/>
            <a:ext cx="851140" cy="486833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800" smtClean="0"/>
              <a:pPr/>
              <a:t>‹#›</a:t>
            </a:fld>
            <a:endParaRPr lang="en-GB" sz="8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>
          <a:xfrm>
            <a:off x="2806700" y="2735713"/>
            <a:ext cx="6578600" cy="1386576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89676656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3EBF3A2-2E7C-4F57-BC5D-3417991A9CB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304000" y="1416668"/>
            <a:ext cx="3456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845B65-2392-4819-94E4-E3EB31C4C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8"/>
            <a:ext cx="7392000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748E-1187-40E6-90FF-F8CB13BA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1060961F-7E65-4122-8275-120EE663A9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2" y="6320503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18" algn="l"/>
              </a:tabLst>
            </a:pPr>
            <a:r>
              <a:rPr lang="fr-FR"/>
              <a:t>| Project Impact update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1AD628-1E99-41AE-A4DE-E8D47E3F2A00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6" name="Guidance note">
              <a:extLst>
                <a:ext uri="{FF2B5EF4-FFF2-40B4-BE49-F238E27FC236}">
                  <a16:creationId xmlns:a16="http://schemas.microsoft.com/office/drawing/2014/main" id="{C3AD16BC-865F-4730-B576-3924C11BBB5C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18825A-E661-4165-AFAF-DF026ACCBF7D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8" name="Picture 3">
                <a:extLst>
                  <a:ext uri="{FF2B5EF4-FFF2-40B4-BE49-F238E27FC236}">
                    <a16:creationId xmlns:a16="http://schemas.microsoft.com/office/drawing/2014/main" id="{D670EEFD-71A1-460B-93B0-010CABE4F6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0">
                <a:extLst>
                  <a:ext uri="{FF2B5EF4-FFF2-40B4-BE49-F238E27FC236}">
                    <a16:creationId xmlns:a16="http://schemas.microsoft.com/office/drawing/2014/main" id="{518490A9-DA83-4553-86AD-17100E2D20A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Guidance note">
            <a:extLst>
              <a:ext uri="{FF2B5EF4-FFF2-40B4-BE49-F238E27FC236}">
                <a16:creationId xmlns:a16="http://schemas.microsoft.com/office/drawing/2014/main" id="{00BC0673-5213-4DA3-BE67-C1DB97C4A10F}"/>
              </a:ext>
            </a:extLst>
          </p:cNvPr>
          <p:cNvSpPr/>
          <p:nvPr userDrawn="1"/>
        </p:nvSpPr>
        <p:spPr>
          <a:xfrm>
            <a:off x="12275233" y="2890203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0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US Offshore Wind - 24 June 2019</a:t>
            </a:r>
            <a:endParaRPr lang="fr-FR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1238946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generi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9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2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4132615" y="-12668"/>
            <a:ext cx="8074880" cy="6877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12275236" y="2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5" marR="0" lvl="2" indent="-120645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2301137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D47BFF-EB9B-48D5-85DC-0693B2A4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8C6DC-682E-4721-829A-31576897B2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 bwMode="auto">
          <a:xfrm>
            <a:off x="3156970" y="31043"/>
            <a:ext cx="5879548" cy="25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450"/>
              </a:spcAft>
            </a:pPr>
            <a:r>
              <a:rPr lang="en-GB" sz="1400" dirty="0">
                <a:solidFill>
                  <a:srgbClr val="000000"/>
                </a:solidFill>
                <a:cs typeface="Arial"/>
              </a:rPr>
              <a:t>Confidential </a:t>
            </a:r>
            <a:r>
              <a:rPr lang="en-GB" sz="1400" b="0" i="1" dirty="0">
                <a:solidFill>
                  <a:srgbClr val="000000"/>
                </a:solidFill>
                <a:cs typeface="Arial"/>
              </a:rPr>
              <a:t>(NGET &amp; Ofgem)</a:t>
            </a:r>
            <a:endParaRPr lang="en-GB" sz="1800" b="0" i="1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61101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71355" y="1411201"/>
            <a:ext cx="343619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0296C7D-4998-43C3-A68E-A9F4AFC7DB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9084" y="1411201"/>
            <a:ext cx="3456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D11B3BD-BF31-4BBD-BF46-6431C9CDC5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0" y="1411201"/>
            <a:ext cx="3456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8C172-F8CF-46F7-804C-835BAF38DD6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13" name="Rectangle 12">
            <a:extLst/>
          </p:cNvPr>
          <p:cNvSpPr/>
          <p:nvPr userDrawn="1"/>
        </p:nvSpPr>
        <p:spPr bwMode="auto">
          <a:xfrm>
            <a:off x="3156970" y="31043"/>
            <a:ext cx="5879548" cy="25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450"/>
              </a:spcAft>
            </a:pPr>
            <a:r>
              <a:rPr lang="en-GB" sz="1400" dirty="0">
                <a:solidFill>
                  <a:srgbClr val="000000"/>
                </a:solidFill>
                <a:cs typeface="Arial"/>
              </a:rPr>
              <a:t>Confidential </a:t>
            </a:r>
            <a:r>
              <a:rPr lang="en-GB" sz="1400" b="0" i="1" dirty="0">
                <a:solidFill>
                  <a:srgbClr val="000000"/>
                </a:solidFill>
                <a:cs typeface="Arial"/>
              </a:rPr>
              <a:t>(NGET &amp; Ofgem)</a:t>
            </a:r>
            <a:endParaRPr lang="en-GB" sz="1800" b="0" i="1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4214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65F1B84-9A40-42D8-B3EE-41F4BD7CFE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5734" y="1411289"/>
            <a:ext cx="7247465" cy="188477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480D57-B2D8-4496-806A-1824358683A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BA43E0-9E3A-46EC-91D4-D70A0E6E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17572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76000" y="1411200"/>
            <a:ext cx="11040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600AF-67DA-4103-ADCF-D04CEE1258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11" name="Guidance note">
            <a:extLst>
              <a:ext uri="{FF2B5EF4-FFF2-40B4-BE49-F238E27FC236}">
                <a16:creationId xmlns:a16="http://schemas.microsoft.com/office/drawing/2014/main" id="{E500F763-0BC0-4580-A71D-6F0F9287C7D7}"/>
              </a:ext>
            </a:extLst>
          </p:cNvPr>
          <p:cNvSpPr/>
          <p:nvPr userDrawn="1"/>
        </p:nvSpPr>
        <p:spPr>
          <a:xfrm>
            <a:off x="12275233" y="48037"/>
            <a:ext cx="2706315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6496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7" y="2571750"/>
            <a:ext cx="5231896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77" y="0"/>
            <a:ext cx="5316625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2" y="3530262"/>
            <a:ext cx="8187128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7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A5F86E-6E6F-45E1-A5F2-EB103742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9" y="1417313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568761" y="6133626"/>
            <a:ext cx="2188087" cy="401519"/>
            <a:chOff x="2910342" y="325575"/>
            <a:chExt cx="5928968" cy="1249653"/>
          </a:xfrm>
        </p:grpSpPr>
        <p:sp>
          <p:nvSpPr>
            <p:cNvPr id="36" name="Freeform: Shape 35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98691506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7" y="2571750"/>
            <a:ext cx="5231896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77" y="0"/>
            <a:ext cx="5316625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2" y="3530262"/>
            <a:ext cx="8187128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7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1D9830BC-D2EF-4C82-9C84-9290ADDE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9" y="1417313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39" name="Freeform: Shape 3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8FC637FA-B805-44DF-B633-71443FECF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1" y="303495"/>
            <a:ext cx="2625724" cy="5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6293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7" y="2571750"/>
            <a:ext cx="5231896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77" y="0"/>
            <a:ext cx="5316625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2" y="3530262"/>
            <a:ext cx="8187128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7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549568EC-7896-49C6-B633-53DD6583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9" y="1417313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38" name="Freeform: Shape 37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pic>
        <p:nvPicPr>
          <p:cNvPr id="62" name="Graphic 61">
            <a:extLst>
              <a:ext uri="{FF2B5EF4-FFF2-40B4-BE49-F238E27FC236}">
                <a16:creationId xmlns:a16="http://schemas.microsoft.com/office/drawing/2014/main" id="{C72F7E97-1443-4A2B-A03E-9D78C5DD4B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1" y="303495"/>
            <a:ext cx="2625724" cy="582935"/>
          </a:xfrm>
          <a:prstGeom prst="rect">
            <a:avLst/>
          </a:prstGeom>
        </p:spPr>
      </p:pic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87F5CE5A-52B7-48EE-90F8-13ED9583F3B7}"/>
              </a:ext>
            </a:extLst>
          </p:cNvPr>
          <p:cNvSpPr/>
          <p:nvPr userDrawn="1"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64530392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7" y="2571750"/>
            <a:ext cx="5231896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77" y="0"/>
            <a:ext cx="5316625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2" y="3530262"/>
            <a:ext cx="8187128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7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1D9830BC-D2EF-4C82-9C84-9290ADDE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9" y="1417313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39" name="Freeform: Shape 3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CEC8B8EF-BA1E-473C-9371-5D822E3B1243}"/>
              </a:ext>
            </a:extLst>
          </p:cNvPr>
          <p:cNvSpPr/>
          <p:nvPr userDrawn="1"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71" y="357188"/>
            <a:ext cx="2351667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16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7" y="2571750"/>
            <a:ext cx="5231896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77" y="0"/>
            <a:ext cx="5316625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2" y="3530262"/>
            <a:ext cx="8187128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7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CA4E558A-A36F-41DB-9D1C-8A9CE926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9" y="1417313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39" name="Freeform: Shape 3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059473A8-6883-41A4-A23D-DD1B1D5F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0" y="303495"/>
            <a:ext cx="1743772" cy="582935"/>
          </a:xfrm>
          <a:prstGeom prst="rect">
            <a:avLst/>
          </a:prstGeom>
        </p:spPr>
      </p:pic>
      <p:sp>
        <p:nvSpPr>
          <p:cNvPr id="30" name="Round Diagonal Corner Rectangle 4">
            <a:extLst>
              <a:ext uri="{FF2B5EF4-FFF2-40B4-BE49-F238E27FC236}">
                <a16:creationId xmlns:a16="http://schemas.microsoft.com/office/drawing/2014/main" id="{57E0544E-0101-471C-ACC7-BD597E5BCFAE}"/>
              </a:ext>
            </a:extLst>
          </p:cNvPr>
          <p:cNvSpPr/>
          <p:nvPr userDrawn="1"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49536089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7"/>
            <a:ext cx="7392828" cy="25029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248433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107" y="3044280"/>
            <a:ext cx="5255711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07" y="1052527"/>
            <a:ext cx="3464989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3600" y="6368"/>
            <a:ext cx="67884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27" name="Freeform: Shape 26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39" name="Round Diagonal Corner Rectangle 4">
            <a:extLst>
              <a:ext uri="{FF2B5EF4-FFF2-40B4-BE49-F238E27FC236}">
                <a16:creationId xmlns:a16="http://schemas.microsoft.com/office/drawing/2014/main" id="{F9165663-BF58-46EF-B3DC-0074C1C16B3C}"/>
              </a:ext>
            </a:extLst>
          </p:cNvPr>
          <p:cNvSpPr/>
          <p:nvPr userDrawn="1"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02206450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107" y="3044280"/>
            <a:ext cx="5255711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07" y="1052527"/>
            <a:ext cx="3464989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3600" y="6368"/>
            <a:ext cx="67884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29" name="Freeform: Shape 2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CDB012FC-6F5E-4773-A9A9-508871AE1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1" y="303495"/>
            <a:ext cx="2625724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11A5033A-EBCF-4E8C-B1A9-EE8B023E8BCD}"/>
              </a:ext>
            </a:extLst>
          </p:cNvPr>
          <p:cNvSpPr/>
          <p:nvPr userDrawn="1"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4682134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107" y="3044280"/>
            <a:ext cx="5255711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07" y="1052527"/>
            <a:ext cx="3464989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3600" y="6368"/>
            <a:ext cx="67884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29" name="Freeform: Shape 2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87724E65-2B53-4366-B770-73083FC3A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1" y="303495"/>
            <a:ext cx="2625724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8CEA045E-A87B-4469-A789-0B95D1052D03}"/>
              </a:ext>
            </a:extLst>
          </p:cNvPr>
          <p:cNvSpPr/>
          <p:nvPr userDrawn="1"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1567419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107" y="3044280"/>
            <a:ext cx="5255711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07" y="1052527"/>
            <a:ext cx="3464989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3600" y="6368"/>
            <a:ext cx="67884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29" name="Freeform: Shape 28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11A5033A-EBCF-4E8C-B1A9-EE8B023E8BCD}"/>
              </a:ext>
            </a:extLst>
          </p:cNvPr>
          <p:cNvSpPr/>
          <p:nvPr userDrawn="1"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71" y="357188"/>
            <a:ext cx="2351667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713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107" y="3044280"/>
            <a:ext cx="5255711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307" y="1052527"/>
            <a:ext cx="3464989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403600" y="6368"/>
            <a:ext cx="67884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568761" y="6133626"/>
            <a:ext cx="2540000" cy="401519"/>
            <a:chOff x="2910342" y="325575"/>
            <a:chExt cx="5928968" cy="1249653"/>
          </a:xfrm>
        </p:grpSpPr>
        <p:sp>
          <p:nvSpPr>
            <p:cNvPr id="28" name="Freeform: Shape 27"/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A3532B68-E55F-4BD0-A158-E8EF4BE55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30" y="303495"/>
            <a:ext cx="1743772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D3A1E4EA-0077-42A5-956F-3A4718FA49A8}"/>
              </a:ext>
            </a:extLst>
          </p:cNvPr>
          <p:cNvSpPr/>
          <p:nvPr userDrawn="1"/>
        </p:nvSpPr>
        <p:spPr>
          <a:xfrm>
            <a:off x="12275234" y="0"/>
            <a:ext cx="2707513" cy="193175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33148212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2091BDE-8D32-45BA-8B05-DD4216B1638A}"/>
              </a:ext>
            </a:extLst>
          </p:cNvPr>
          <p:cNvGrpSpPr/>
          <p:nvPr userDrawn="1"/>
        </p:nvGrpSpPr>
        <p:grpSpPr bwMode="black">
          <a:xfrm>
            <a:off x="2806700" y="2909034"/>
            <a:ext cx="6578600" cy="1039932"/>
            <a:chOff x="2910342" y="325575"/>
            <a:chExt cx="5928968" cy="124965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57378A6-C5A9-4A2C-B31B-EA15D5A0FE13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02F4F1-BC64-4B71-9E4E-AFA3BA5D9284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7A2B2C-D6F2-4479-9425-86B568230B87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11773E-597C-481D-B648-114EC7522986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8185BD-C34B-4E50-90A0-42A4AABFD6F8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69029C-5A60-4376-BC7D-F118160FFE0E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8901CA-EBBA-48C9-A455-39FED58F1C74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D44C5A-5300-472D-9CB9-D76132F9DEE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A8FA55-DAA9-461E-9FED-A9A1B659EA7A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610353-9575-4653-839D-B8325BE73337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1885C5-7DDB-4A16-922D-087FA03AE3A9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B5B5E7-4134-45F5-B9B2-F95F687266C2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31FF1B-C914-46E6-BBAB-45FCEF2DDEC6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338027-A927-4C3D-AF95-4646D340421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04EA4F8-DD37-473D-9F06-72E6DF74F66B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486B9F-0ACD-42EC-8AD3-D7C9EE2BF62A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96A062-93F0-4915-9B7C-6CB09526FC4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5C7FBC-AB52-40CB-921A-5ACB3377FDD1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81DC520-5E27-419C-8EC0-F520CA9211F2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082590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1800" y="1416667"/>
            <a:ext cx="11328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  <a:endParaRPr lang="fr-FR" dirty="0"/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12275233" y="1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345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7480" t="27066" r="32612"/>
          <a:stretch/>
        </p:blipFill>
        <p:spPr>
          <a:xfrm flipV="1">
            <a:off x="5334000" y="1856146"/>
            <a:ext cx="6858000" cy="500185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47360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2C8DA23-E484-4D16-8C50-77D951B51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8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5C1225E-7A2B-4204-8951-1CD60FF30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68417C5-1CE5-43E5-9448-0B5FEF92AE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1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/>
          <a:srcRect r="23305" b="53486"/>
          <a:stretch/>
        </p:blipFill>
        <p:spPr>
          <a:xfrm>
            <a:off x="5855432" y="2771098"/>
            <a:ext cx="6336569" cy="40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5454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340861" y="6371168"/>
            <a:ext cx="851140" cy="486833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800" smtClean="0"/>
              <a:pPr/>
              <a:t>‹#›</a:t>
            </a:fld>
            <a:endParaRPr lang="en-GB" sz="8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806700" y="2735713"/>
            <a:ext cx="6578600" cy="1386576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67749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2E84-FF65-45D0-93C2-019D4F58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BA243-DD64-48EF-9275-08FF1A1EA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74" y="1411818"/>
            <a:ext cx="11331253" cy="25029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8E364-946A-4B62-886C-FF6FF22642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23277538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18" algn="l"/>
              </a:tabLst>
            </a:pPr>
            <a:r>
              <a:rPr lang="fr-FR"/>
              <a:t>| Project Impact update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5912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18" Type="http://schemas.openxmlformats.org/officeDocument/2006/relationships/image" Target="../media/image7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vmlDrawing" Target="../drawings/vmlDrawing3.v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20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5FB5E17-00EB-47B0-8725-FCF93154B6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933924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5FB5E17-00EB-47B0-8725-FCF93154B6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650C678-CC1E-4A33-8D35-4F9A3F5CAF03}"/>
              </a:ext>
            </a:extLst>
          </p:cNvPr>
          <p:cNvSpPr/>
          <p:nvPr userDrawn="1">
            <p:custDataLst>
              <p:tags r:id="rId1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spcAft>
                <a:spcPts val="450"/>
              </a:spcAft>
            </a:pPr>
            <a:endParaRPr lang="en-US" sz="3200" b="1" i="0" baseline="0" dirty="0" err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0373" y="356765"/>
            <a:ext cx="11329827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74" y="1411818"/>
            <a:ext cx="11331253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49250" y="6320502"/>
            <a:ext cx="7123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467" smtClean="0">
                <a:solidFill>
                  <a:schemeClr val="accent1"/>
                </a:solidFill>
              </a:rPr>
              <a:pPr/>
              <a:t>‹#›</a:t>
            </a:fld>
            <a:endParaRPr lang="en-GB" sz="1467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6451" y="6320502"/>
            <a:ext cx="959388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467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430374" y="6320501"/>
            <a:ext cx="12160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1318651" algn="l"/>
              </a:tabLst>
            </a:pPr>
            <a:r>
              <a:rPr lang="fr-FR" sz="1467" b="1" dirty="0"/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83194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14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28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43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57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4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133">
          <a:solidFill>
            <a:schemeClr val="tx1"/>
          </a:solidFill>
          <a:latin typeface="+mn-lt"/>
          <a:ea typeface="+mn-ea"/>
        </a:defRPr>
      </a:lvl2pPr>
      <a:lvl3pPr marL="359991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  <a:ea typeface="+mn-ea"/>
        </a:defRPr>
      </a:lvl3pPr>
      <a:lvl4pPr marL="719982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-"/>
        <a:defRPr sz="2133">
          <a:solidFill>
            <a:schemeClr val="tx1"/>
          </a:solidFill>
          <a:latin typeface="+mn-lt"/>
          <a:ea typeface="+mn-ea"/>
        </a:defRPr>
      </a:lvl4pPr>
      <a:lvl5pPr marL="1079973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◦"/>
        <a:defRPr sz="2133">
          <a:solidFill>
            <a:schemeClr val="tx1"/>
          </a:solidFill>
          <a:latin typeface="+mn-lt"/>
          <a:ea typeface="+mn-ea"/>
        </a:defRPr>
      </a:lvl5pPr>
      <a:lvl6pPr marL="0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rabicPeriod"/>
        <a:defRPr sz="2133">
          <a:solidFill>
            <a:schemeClr val="tx1"/>
          </a:solidFill>
          <a:latin typeface="+mn-lt"/>
          <a:ea typeface="+mn-ea"/>
        </a:defRPr>
      </a:lvl6pPr>
      <a:lvl7pPr marL="719982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lphaLcPeriod"/>
        <a:defRPr sz="2133">
          <a:solidFill>
            <a:schemeClr val="tx1"/>
          </a:solidFill>
          <a:latin typeface="+mn-lt"/>
          <a:ea typeface="+mn-ea"/>
        </a:defRPr>
      </a:lvl7pPr>
      <a:lvl8pPr marL="1079973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romanLcPeriod"/>
        <a:defRPr sz="2133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32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39994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479988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719982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239994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479988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719982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accent2"/>
          </a:solidFill>
          <a:latin typeface="+mn-lt"/>
          <a:ea typeface="+mn-ea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767">
          <p15:clr>
            <a:srgbClr val="F26B43"/>
          </p15:clr>
        </p15:guide>
        <p15:guide id="4" pos="5556">
          <p15:clr>
            <a:srgbClr val="F26B43"/>
          </p15:clr>
        </p15:guide>
        <p15:guide id="6" orient="horz" pos="2845">
          <p15:clr>
            <a:srgbClr val="F26B43"/>
          </p15:clr>
        </p15:guide>
        <p15:guide id="8" pos="204">
          <p15:clr>
            <a:srgbClr val="F26B43"/>
          </p15:clr>
        </p15:guide>
        <p15:guide id="13" pos="2993">
          <p15:clr>
            <a:srgbClr val="F26B43"/>
          </p15:clr>
        </p15:guide>
        <p15:guide id="14" orient="horz" pos="350">
          <p15:clr>
            <a:srgbClr val="F26B43"/>
          </p15:clr>
        </p15:guide>
        <p15:guide id="15" orient="horz" pos="667">
          <p15:clr>
            <a:srgbClr val="F26B43"/>
          </p15:clr>
        </p15:guide>
        <p15:guide id="16" pos="2064">
          <p15:clr>
            <a:srgbClr val="F26B43"/>
          </p15:clr>
        </p15:guide>
        <p15:guide id="17" pos="3923">
          <p15:clr>
            <a:srgbClr val="F26B43"/>
          </p15:clr>
        </p15:guide>
        <p15:guide id="18" pos="3696">
          <p15:clr>
            <a:srgbClr val="F26B43"/>
          </p15:clr>
        </p15:guide>
        <p15:guide id="19" pos="183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883100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16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0373" y="356766"/>
            <a:ext cx="11329827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75" y="1411818"/>
            <a:ext cx="11331253" cy="422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49252" y="6320503"/>
            <a:ext cx="7123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467" smtClean="0">
                <a:solidFill>
                  <a:schemeClr val="accent1"/>
                </a:solidFill>
              </a:rPr>
              <a:pPr/>
              <a:t>‹#›</a:t>
            </a:fld>
            <a:endParaRPr lang="en-GB" sz="1467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6452" y="6320503"/>
            <a:ext cx="959388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467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1318618" algn="l"/>
              </a:tabLst>
            </a:pPr>
            <a:r>
              <a:rPr lang="fr-FR"/>
              <a:t>| [</a:t>
            </a:r>
            <a:r>
              <a:rPr lang="fr-FR" err="1"/>
              <a:t>Title</a:t>
            </a:r>
            <a:r>
              <a:rPr lang="fr-FR"/>
              <a:t>] | [Date]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 userDrawn="1"/>
        </p:nvSpPr>
        <p:spPr>
          <a:xfrm>
            <a:off x="430375" y="6320502"/>
            <a:ext cx="12160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1318618" algn="l"/>
              </a:tabLst>
            </a:pPr>
            <a:r>
              <a:rPr lang="fr-FR" sz="1467" b="1"/>
              <a:t>National Grid 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003146" y="73895"/>
            <a:ext cx="2757054" cy="6234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>
              <a:spcAft>
                <a:spcPts val="450"/>
              </a:spcAft>
            </a:pPr>
            <a:r>
              <a:rPr lang="en-GB" sz="1400" b="1">
                <a:solidFill>
                  <a:schemeClr val="accent3"/>
                </a:solidFill>
                <a:latin typeface="+mn-lt"/>
                <a:cs typeface="Arial"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73816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131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264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39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528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1800">
          <a:solidFill>
            <a:schemeClr val="tx1"/>
          </a:solidFill>
          <a:latin typeface="+mn-lt"/>
          <a:ea typeface="+mn-ea"/>
        </a:defRPr>
      </a:lvl2pPr>
      <a:lvl3pPr marL="359982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719965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-"/>
        <a:defRPr sz="1800">
          <a:solidFill>
            <a:schemeClr val="tx1"/>
          </a:solidFill>
          <a:latin typeface="+mn-lt"/>
          <a:ea typeface="+mn-ea"/>
        </a:defRPr>
      </a:lvl4pPr>
      <a:lvl5pPr marL="1079946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◦"/>
        <a:defRPr sz="1800">
          <a:solidFill>
            <a:schemeClr val="tx1"/>
          </a:solidFill>
          <a:latin typeface="+mn-lt"/>
          <a:ea typeface="+mn-ea"/>
        </a:defRPr>
      </a:lvl5pPr>
      <a:lvl6pPr marL="0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rabicPeriod"/>
        <a:defRPr sz="1800">
          <a:solidFill>
            <a:schemeClr val="tx1"/>
          </a:solidFill>
          <a:latin typeface="+mn-lt"/>
          <a:ea typeface="+mn-ea"/>
        </a:defRPr>
      </a:lvl6pPr>
      <a:lvl7pPr marL="719965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lphaLcPeriod"/>
        <a:defRPr sz="1800">
          <a:solidFill>
            <a:schemeClr val="tx1"/>
          </a:solidFill>
          <a:latin typeface="+mn-lt"/>
          <a:ea typeface="+mn-ea"/>
        </a:defRPr>
      </a:lvl7pPr>
      <a:lvl8pPr marL="1079946" indent="-359982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romanLcPeriod"/>
        <a:defRPr sz="18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39989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479976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719965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239989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479976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719965" indent="-239989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accent2"/>
          </a:solidFill>
          <a:latin typeface="+mn-lt"/>
          <a:ea typeface="+mn-ea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767">
          <p15:clr>
            <a:srgbClr val="F26B43"/>
          </p15:clr>
        </p15:guide>
        <p15:guide id="4" pos="5556">
          <p15:clr>
            <a:srgbClr val="F26B43"/>
          </p15:clr>
        </p15:guide>
        <p15:guide id="6" orient="horz" pos="2845">
          <p15:clr>
            <a:srgbClr val="F26B43"/>
          </p15:clr>
        </p15:guide>
        <p15:guide id="8" pos="204">
          <p15:clr>
            <a:srgbClr val="F26B43"/>
          </p15:clr>
        </p15:guide>
        <p15:guide id="13" pos="2993">
          <p15:clr>
            <a:srgbClr val="F26B43"/>
          </p15:clr>
        </p15:guide>
        <p15:guide id="14" orient="horz" pos="350">
          <p15:clr>
            <a:srgbClr val="F26B43"/>
          </p15:clr>
        </p15:guide>
        <p15:guide id="15" orient="horz" pos="667">
          <p15:clr>
            <a:srgbClr val="F26B43"/>
          </p15:clr>
        </p15:guide>
        <p15:guide id="16" pos="2064">
          <p15:clr>
            <a:srgbClr val="F26B43"/>
          </p15:clr>
        </p15:guide>
        <p15:guide id="17" pos="3923">
          <p15:clr>
            <a:srgbClr val="F26B43"/>
          </p15:clr>
        </p15:guide>
        <p15:guide id="18" pos="3696">
          <p15:clr>
            <a:srgbClr val="F26B43"/>
          </p15:clr>
        </p15:guide>
        <p15:guide id="19" pos="183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4D45D99-0530-408C-BB02-97D90970DD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/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4D45D99-0530-408C-BB02-97D90970DD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3888537-1184-4B64-A5BE-E3FFC802DBB6}"/>
              </a:ext>
            </a:extLst>
          </p:cNvPr>
          <p:cNvSpPr/>
          <p:nvPr userDrawn="1">
            <p:custDataLst>
              <p:tags r:id="rId19"/>
            </p:custDataLst>
          </p:nvPr>
        </p:nvSpPr>
        <p:spPr bwMode="auto"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spcAft>
                <a:spcPts val="450"/>
              </a:spcAft>
            </a:pPr>
            <a:endParaRPr lang="en-US" sz="2400" b="1" i="0" baseline="0" dirty="0" err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5735" y="361387"/>
            <a:ext cx="11040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5" y="1412481"/>
            <a:ext cx="11040533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0896852" y="6352054"/>
            <a:ext cx="712377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00" smtClean="0">
                <a:solidFill>
                  <a:schemeClr val="accent1"/>
                </a:solidFill>
              </a:rPr>
              <a:pPr/>
              <a:t>‹#›</a:t>
            </a:fld>
            <a:endParaRPr lang="en-GB" sz="110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1811" y="6352054"/>
            <a:ext cx="8730140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00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989013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 userDrawn="1"/>
        </p:nvSpPr>
        <p:spPr>
          <a:xfrm>
            <a:off x="575734" y="6352054"/>
            <a:ext cx="1216077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9013" algn="l"/>
              </a:tabLst>
            </a:pPr>
            <a:r>
              <a:rPr lang="fr-FR" sz="1100" b="1"/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207409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7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689">
          <p15:clr>
            <a:srgbClr val="F26B43"/>
          </p15:clr>
        </p15:guide>
        <p15:guide id="4" pos="7317">
          <p15:clr>
            <a:srgbClr val="F26B43"/>
          </p15:clr>
        </p15:guide>
        <p15:guide id="6" orient="horz" pos="3793">
          <p15:clr>
            <a:srgbClr val="F26B43"/>
          </p15:clr>
        </p15:guide>
        <p15:guide id="8" pos="363">
          <p15:clr>
            <a:srgbClr val="F26B43"/>
          </p15:clr>
        </p15:guide>
        <p15:guide id="13" pos="3991">
          <p15:clr>
            <a:srgbClr val="F26B43"/>
          </p15:clr>
        </p15:guide>
        <p15:guide id="14" orient="horz" pos="414">
          <p15:clr>
            <a:srgbClr val="F26B43"/>
          </p15:clr>
        </p15:guide>
        <p15:guide id="15" orient="horz" pos="889">
          <p15:clr>
            <a:srgbClr val="F26B43"/>
          </p15:clr>
        </p15:guide>
        <p15:guide id="16" pos="2752">
          <p15:clr>
            <a:srgbClr val="F26B43"/>
          </p15:clr>
        </p15:guide>
        <p15:guide id="17" pos="5140">
          <p15:clr>
            <a:srgbClr val="F26B43"/>
          </p15:clr>
        </p15:guide>
        <p15:guide id="18" pos="4928">
          <p15:clr>
            <a:srgbClr val="F26B43"/>
          </p15:clr>
        </p15:guide>
        <p15:guide id="19" pos="2540">
          <p15:clr>
            <a:srgbClr val="F26B43"/>
          </p15:clr>
        </p15:guide>
        <p15:guide id="20" orient="horz" pos="39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D45AD27-21E5-40F3-A091-F6B24EBCD7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5544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D45AD27-21E5-40F3-A091-F6B24EBCD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D99E379-FB92-4811-B586-1CDFD89FD3E3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50"/>
              </a:spcAft>
            </a:pPr>
            <a:endParaRPr lang="en-US" sz="2800" b="1" dirty="0" err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6268D1-38FA-4247-9673-30691D60B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0" y="1082040"/>
            <a:ext cx="8025559" cy="1487163"/>
          </a:xfrm>
        </p:spPr>
        <p:txBody>
          <a:bodyPr/>
          <a:lstStyle/>
          <a:p>
            <a:r>
              <a:rPr lang="en-US" sz="4000" dirty="0"/>
              <a:t>Lessons from MISO and other ideas</a:t>
            </a:r>
            <a:br>
              <a:rPr lang="en-US" sz="4000" dirty="0"/>
            </a:br>
            <a:br>
              <a:rPr lang="en-US" sz="4000" dirty="0"/>
            </a:br>
            <a:r>
              <a:rPr lang="en-US" sz="2800" dirty="0"/>
              <a:t>Planning Working Group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185FB-353B-40E0-B66C-E9EE917C0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260" y="3490260"/>
            <a:ext cx="5378452" cy="1846659"/>
          </a:xfrm>
        </p:spPr>
        <p:txBody>
          <a:bodyPr/>
          <a:lstStyle/>
          <a:p>
            <a:r>
              <a:rPr lang="en-US" dirty="0"/>
              <a:t>July 20, 2021</a:t>
            </a:r>
          </a:p>
          <a:p>
            <a:endParaRPr lang="en-US" dirty="0"/>
          </a:p>
          <a:p>
            <a:r>
              <a:rPr lang="en-US" dirty="0"/>
              <a:t>Kevin Hanson</a:t>
            </a:r>
          </a:p>
          <a:p>
            <a:r>
              <a:rPr lang="en-US" i="1" dirty="0"/>
              <a:t>Principal Analyst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6494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38FB1-119A-4CDD-86CB-ABD34748FB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0259" y="3382038"/>
            <a:ext cx="3365500" cy="1969963"/>
          </a:xfrm>
        </p:spPr>
        <p:txBody>
          <a:bodyPr/>
          <a:lstStyle/>
          <a:p>
            <a:r>
              <a:rPr lang="en-US" dirty="0"/>
              <a:t>Proposed Planning Cases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AAE06A-E44F-4146-A447-2D56067B9B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597D3-A832-4741-9A40-55D5BF465C6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97150" y="6319838"/>
            <a:ext cx="9594850" cy="227012"/>
          </a:xfrm>
        </p:spPr>
        <p:txBody>
          <a:bodyPr/>
          <a:lstStyle/>
          <a:p>
            <a:pPr>
              <a:tabLst>
                <a:tab pos="1318651" algn="l"/>
              </a:tabLst>
            </a:pPr>
            <a:r>
              <a:rPr lang="fr-FR"/>
              <a:t>| US Offshore Wind - 24 June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9866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CFD4-6CF6-4195-94C1-0F5D0AE7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Planning Cases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3BA2-AEC2-47B8-AA53-0CF4C7E9B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29" y="1057618"/>
            <a:ext cx="11046609" cy="5016694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1600" dirty="0"/>
              <a:t>Extreme Winter: Average 10 degrees state wide at 7 am</a:t>
            </a:r>
          </a:p>
          <a:p>
            <a:pPr marL="817191" lvl="2" indent="-457200">
              <a:spcAft>
                <a:spcPts val="800"/>
              </a:spcAft>
              <a:buFont typeface="+mj-lt"/>
              <a:buAutoNum type="alphaLcParenR"/>
            </a:pPr>
            <a:r>
              <a:rPr lang="en-US" sz="1400" dirty="0"/>
              <a:t>Dallas would be at 5 degrees and Houston would be at 15 degrees </a:t>
            </a:r>
          </a:p>
          <a:p>
            <a:pPr marL="817191" lvl="2" indent="-457200">
              <a:spcAft>
                <a:spcPts val="800"/>
              </a:spcAft>
              <a:buFont typeface="+mj-lt"/>
              <a:buAutoNum type="alphaLcParenR"/>
            </a:pPr>
            <a:r>
              <a:rPr lang="en-US" sz="1400" dirty="0"/>
              <a:t>Solar at 0% capacity factor</a:t>
            </a:r>
          </a:p>
          <a:p>
            <a:pPr marL="817191" lvl="2" indent="-457200">
              <a:spcAft>
                <a:spcPts val="800"/>
              </a:spcAft>
              <a:buFont typeface="+mj-lt"/>
              <a:buAutoNum type="alphaLcParenR"/>
            </a:pPr>
            <a:r>
              <a:rPr lang="en-US" sz="1400" dirty="0"/>
              <a:t>Wind at 10% capacity factor</a:t>
            </a:r>
          </a:p>
          <a:p>
            <a:pPr marL="817191" lvl="2" indent="-457200">
              <a:spcAft>
                <a:spcPts val="800"/>
              </a:spcAft>
              <a:buFont typeface="+mj-lt"/>
              <a:buAutoNum type="alphaLcParenR"/>
            </a:pPr>
            <a:r>
              <a:rPr lang="en-US" sz="1400" dirty="0"/>
              <a:t>30 GWs of natural gas on outage</a:t>
            </a:r>
          </a:p>
          <a:p>
            <a:pPr marL="817191" lvl="2" indent="-457200">
              <a:spcAft>
                <a:spcPts val="800"/>
              </a:spcAft>
              <a:buFont typeface="+mj-lt"/>
              <a:buAutoNum type="alphaLcParenR"/>
            </a:pPr>
            <a:r>
              <a:rPr lang="en-US" sz="1400" dirty="0"/>
              <a:t>10 GWS of coal generation on outages</a:t>
            </a:r>
          </a:p>
          <a:p>
            <a:pPr marL="817191" lvl="2" indent="-457200">
              <a:spcAft>
                <a:spcPts val="800"/>
              </a:spcAft>
              <a:buFont typeface="+mj-lt"/>
              <a:buAutoNum type="alphaLcParenR"/>
            </a:pPr>
            <a:r>
              <a:rPr lang="en-US" sz="1400" dirty="0"/>
              <a:t>DC Ties have no import or export capability</a:t>
            </a:r>
          </a:p>
          <a:p>
            <a:pPr marL="457200" indent="-457200">
              <a:buFontTx/>
              <a:buAutoNum type="arabicParenR"/>
            </a:pPr>
            <a:r>
              <a:rPr lang="en-US" sz="1600" dirty="0"/>
              <a:t>Extreme Summer: Average 110 degrees state wide at 5 pm</a:t>
            </a:r>
          </a:p>
          <a:p>
            <a:pPr marL="817191" lvl="2" indent="-457200">
              <a:spcAft>
                <a:spcPts val="800"/>
              </a:spcAft>
              <a:buFont typeface="+mj-lt"/>
              <a:buAutoNum type="alphaLcParenR"/>
            </a:pPr>
            <a:r>
              <a:rPr lang="en-US" sz="1400" dirty="0"/>
              <a:t>Dallas would be at 115 degrees and Houston would be at 105 degrees </a:t>
            </a:r>
          </a:p>
          <a:p>
            <a:pPr marL="817191" lvl="2" indent="-457200">
              <a:spcAft>
                <a:spcPts val="800"/>
              </a:spcAft>
              <a:buFont typeface="+mj-lt"/>
              <a:buAutoNum type="alphaLcParenR"/>
            </a:pPr>
            <a:r>
              <a:rPr lang="en-US" sz="1400" dirty="0"/>
              <a:t>Solar at 80% capacity factor</a:t>
            </a:r>
          </a:p>
          <a:p>
            <a:pPr marL="817191" lvl="2" indent="-457200">
              <a:spcAft>
                <a:spcPts val="800"/>
              </a:spcAft>
              <a:buFont typeface="+mj-lt"/>
              <a:buAutoNum type="alphaLcParenR"/>
            </a:pPr>
            <a:r>
              <a:rPr lang="en-US" sz="1400" dirty="0"/>
              <a:t>Wind at 10% capacity factor</a:t>
            </a:r>
          </a:p>
          <a:p>
            <a:pPr marL="817191" lvl="2" indent="-457200">
              <a:spcAft>
                <a:spcPts val="800"/>
              </a:spcAft>
              <a:buFont typeface="+mj-lt"/>
              <a:buAutoNum type="alphaLcParenR"/>
            </a:pPr>
            <a:r>
              <a:rPr lang="en-US" sz="1400" dirty="0"/>
              <a:t>30 GWs of natural gas on outage</a:t>
            </a:r>
          </a:p>
          <a:p>
            <a:pPr marL="817191" lvl="2" indent="-457200">
              <a:spcAft>
                <a:spcPts val="800"/>
              </a:spcAft>
              <a:buFont typeface="+mj-lt"/>
              <a:buAutoNum type="alphaLcParenR"/>
            </a:pPr>
            <a:r>
              <a:rPr lang="en-US" sz="1400" dirty="0"/>
              <a:t>10 GWS of coal generation on outages</a:t>
            </a:r>
          </a:p>
          <a:p>
            <a:pPr marL="817191" lvl="2" indent="-457200">
              <a:spcAft>
                <a:spcPts val="800"/>
              </a:spcAft>
              <a:buFont typeface="+mj-lt"/>
              <a:buAutoNum type="alphaLcParenR"/>
            </a:pPr>
            <a:r>
              <a:rPr lang="en-US" sz="1400" dirty="0"/>
              <a:t>DC Ties have no import or export capability</a:t>
            </a:r>
          </a:p>
          <a:p>
            <a:pPr marL="457200" indent="-457200">
              <a:buAutoNum type="arabicParenR"/>
            </a:pPr>
            <a:endParaRPr lang="en-US" sz="1733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5EF2-1AB5-4584-82A9-BB9707F3D6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1318651" algn="l"/>
              </a:tabLst>
            </a:pPr>
            <a:r>
              <a:rPr lang="fr-FR" dirty="0"/>
              <a:t>| PLWG July 20, 2021</a:t>
            </a:r>
          </a:p>
        </p:txBody>
      </p:sp>
    </p:spTree>
    <p:extLst>
      <p:ext uri="{BB962C8B-B14F-4D97-AF65-F5344CB8AC3E}">
        <p14:creationId xmlns:p14="http://schemas.microsoft.com/office/powerpoint/2010/main" val="340328600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5152EB-5A91-4FA8-8F9D-2CFF3F5A826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97150" y="6319838"/>
            <a:ext cx="9594850" cy="227012"/>
          </a:xfrm>
        </p:spPr>
        <p:txBody>
          <a:bodyPr/>
          <a:lstStyle/>
          <a:p>
            <a:pPr>
              <a:tabLst>
                <a:tab pos="1318651" algn="l"/>
              </a:tabLst>
            </a:pPr>
            <a:r>
              <a:rPr lang="fr-FR"/>
              <a:t>| US Offshore Wind - 24 June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04507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F818F3-0488-4633-B69C-D5A758E6C7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PLWG July 20,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F50E54-2A65-427E-9654-EC9715669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Description of Initials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14A4C-E0C3-4663-8329-49198A6AA48F}"/>
              </a:ext>
            </a:extLst>
          </p:cNvPr>
          <p:cNvSpPr/>
          <p:nvPr/>
        </p:nvSpPr>
        <p:spPr>
          <a:xfrm>
            <a:off x="576882" y="1259175"/>
            <a:ext cx="1103680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RARF  - Resource Asset Registration Form</a:t>
            </a: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RIOO – Resource Integration &amp; On-going Operations</a:t>
            </a: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CDR – Capacity, Demand, and Reserves Report</a:t>
            </a: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SARA – Seasonal Assessment of Resource Adequacy</a:t>
            </a: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HSL – High Sustained Limit</a:t>
            </a: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LSL – Low Sustained Limit</a:t>
            </a:r>
          </a:p>
        </p:txBody>
      </p:sp>
    </p:spTree>
    <p:extLst>
      <p:ext uri="{BB962C8B-B14F-4D97-AF65-F5344CB8AC3E}">
        <p14:creationId xmlns:p14="http://schemas.microsoft.com/office/powerpoint/2010/main" val="247834772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CFD4-6CF6-4195-94C1-0F5D0AE7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to do something? Weather is getting more volatile.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3BA2-AEC2-47B8-AA53-0CF4C7E9B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28" y="1411818"/>
            <a:ext cx="2549471" cy="4216539"/>
          </a:xfrm>
        </p:spPr>
        <p:txBody>
          <a:bodyPr/>
          <a:lstStyle/>
          <a:p>
            <a:r>
              <a:rPr lang="en-US" sz="1800" dirty="0"/>
              <a:t>In ERCOT, we have had:</a:t>
            </a:r>
          </a:p>
          <a:p>
            <a:pPr marL="457200" indent="-457200">
              <a:buAutoNum type="arabicParenR"/>
            </a:pPr>
            <a:r>
              <a:rPr lang="en-US" sz="1800" dirty="0"/>
              <a:t>2011 (summer was 1 in 100 event),</a:t>
            </a:r>
          </a:p>
          <a:p>
            <a:pPr marL="457200" indent="-457200">
              <a:buAutoNum type="arabicParenR"/>
            </a:pPr>
            <a:r>
              <a:rPr lang="en-US" sz="1800" dirty="0"/>
              <a:t>Three separate 500 year storms in the past 5 years (e.g. Harvey),</a:t>
            </a:r>
          </a:p>
          <a:p>
            <a:pPr marL="457200" indent="-457200">
              <a:buAutoNum type="arabicParenR"/>
            </a:pPr>
            <a:r>
              <a:rPr lang="en-US" sz="1800" dirty="0"/>
              <a:t>Uri which is somewhere between a 30 year (1989 to 2021) or a 100 year storm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5EF2-1AB5-4584-82A9-BB9707F3D6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1318651" algn="l"/>
              </a:tabLst>
            </a:pPr>
            <a:r>
              <a:rPr lang="fr-FR" dirty="0"/>
              <a:t>| PLWG July 20,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485927-A177-4BF2-8B1C-A185EE0C6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562" y="1305502"/>
            <a:ext cx="8562560" cy="48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70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38FB1-119A-4CDD-86CB-ABD34748FB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0259" y="3382038"/>
            <a:ext cx="3365500" cy="1313308"/>
          </a:xfrm>
        </p:spPr>
        <p:txBody>
          <a:bodyPr/>
          <a:lstStyle/>
          <a:p>
            <a:r>
              <a:rPr lang="en-US" dirty="0"/>
              <a:t>Examples for MISO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AAE06A-E44F-4146-A447-2D56067B9B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597D3-A832-4741-9A40-55D5BF465C6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97150" y="6319838"/>
            <a:ext cx="9594850" cy="227012"/>
          </a:xfrm>
        </p:spPr>
        <p:txBody>
          <a:bodyPr/>
          <a:lstStyle/>
          <a:p>
            <a:pPr>
              <a:tabLst>
                <a:tab pos="1318651" algn="l"/>
              </a:tabLst>
            </a:pPr>
            <a:r>
              <a:rPr lang="fr-FR"/>
              <a:t>| US Offshore Wind - 24 June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95496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CFD4-6CF6-4195-94C1-0F5D0AE7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Midwest ISO has done to improve the planning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3BA2-AEC2-47B8-AA53-0CF4C7E9B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29" y="1411818"/>
            <a:ext cx="2053526" cy="297517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2000" dirty="0"/>
              <a:t>Gas Studies</a:t>
            </a:r>
          </a:p>
          <a:p>
            <a:pPr marL="457200" indent="-457200">
              <a:buAutoNum type="arabicParenR"/>
            </a:pPr>
            <a:r>
              <a:rPr lang="en-US" sz="2000" dirty="0"/>
              <a:t>Added gas models into their planning process (</a:t>
            </a:r>
            <a:r>
              <a:rPr lang="en-US" sz="2000" dirty="0" err="1"/>
              <a:t>Plexos</a:t>
            </a:r>
            <a:r>
              <a:rPr lang="en-US" sz="2000" dirty="0"/>
              <a:t> and GPCM gas models)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5EF2-1AB5-4584-82A9-BB9707F3D6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1318651" algn="l"/>
              </a:tabLst>
            </a:pPr>
            <a:r>
              <a:rPr lang="fr-FR" dirty="0"/>
              <a:t>| PLWG July 20,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DA1BA-BD73-474E-8D25-03D7ED989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248" y="1025366"/>
            <a:ext cx="9317952" cy="52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9465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CFD4-6CF6-4195-94C1-0F5D0AE7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Midwest ISO has done to improve the planning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3BA2-AEC2-47B8-AA53-0CF4C7E9B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29" y="1411818"/>
            <a:ext cx="2053526" cy="3590727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2000" dirty="0"/>
              <a:t>Investigating pipeline contingency events</a:t>
            </a:r>
          </a:p>
          <a:p>
            <a:pPr marL="457200" indent="-457200">
              <a:buAutoNum type="arabicParenR"/>
            </a:pPr>
            <a:r>
              <a:rPr lang="en-US" sz="2000" dirty="0"/>
              <a:t>Support ongoing work at other agencies looking at Gas-Electric Risks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5EF2-1AB5-4584-82A9-BB9707F3D6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1318651" algn="l"/>
              </a:tabLst>
            </a:pPr>
            <a:r>
              <a:rPr lang="fr-FR" dirty="0"/>
              <a:t>| PLWG July 20,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263F48-1CF3-4CD8-8364-43A3715C0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255" y="931281"/>
            <a:ext cx="9636847" cy="53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506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CFD4-6CF6-4195-94C1-0F5D0AE7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MISO has done to improve the non-planning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3BA2-AEC2-47B8-AA53-0CF4C7E9B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28" y="1411818"/>
            <a:ext cx="11046609" cy="4514056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2000" dirty="0"/>
              <a:t>MISO has improved communication &amp; situational awareness around pipeline activities and impacts to generators</a:t>
            </a:r>
          </a:p>
          <a:p>
            <a:pPr marL="457200" indent="-457200">
              <a:buAutoNum type="arabicParenR"/>
            </a:pPr>
            <a:r>
              <a:rPr lang="en-US" sz="2000" dirty="0"/>
              <a:t>MISO’s Gas Pipeline Notifications Website provides regional insight into pipeline operating conditions</a:t>
            </a:r>
          </a:p>
          <a:p>
            <a:pPr marL="457200" indent="-457200">
              <a:buAutoNum type="arabicParenR"/>
            </a:pPr>
            <a:r>
              <a:rPr lang="en-US" sz="2000" dirty="0"/>
              <a:t>Fuel Impact Report: At Risk Units</a:t>
            </a:r>
          </a:p>
          <a:p>
            <a:pPr marL="457200" indent="-457200">
              <a:buAutoNum type="arabicParenR"/>
            </a:pPr>
            <a:r>
              <a:rPr lang="en-US" sz="2000" dirty="0"/>
              <a:t>Control Room Electric/Gas Pipeline Real Time Display</a:t>
            </a:r>
          </a:p>
          <a:p>
            <a:pPr marL="457200" indent="-457200">
              <a:buAutoNum type="arabicParenR"/>
            </a:pPr>
            <a:r>
              <a:rPr lang="en-US" sz="2000" dirty="0"/>
              <a:t>Gas Usage Profiles Project</a:t>
            </a:r>
          </a:p>
          <a:p>
            <a:pPr marL="457200" indent="-457200">
              <a:buAutoNum type="arabicParenR"/>
            </a:pPr>
            <a:r>
              <a:rPr lang="en-US" sz="2000" dirty="0"/>
              <a:t>MISO Winter Generator Survey</a:t>
            </a:r>
          </a:p>
          <a:p>
            <a:pPr marL="457200" indent="-457200">
              <a:buAutoNum type="arabicParenR"/>
            </a:pPr>
            <a:r>
              <a:rPr lang="en-US" sz="2000" dirty="0"/>
              <a:t>Generator-Pipeline Database Upgrade</a:t>
            </a:r>
          </a:p>
          <a:p>
            <a:pPr marL="817191" lvl="2" indent="-457200">
              <a:buFont typeface="+mj-lt"/>
              <a:buAutoNum type="alphaLcParenR"/>
            </a:pPr>
            <a:r>
              <a:rPr lang="en-US" sz="1733" dirty="0"/>
              <a:t>MISO now has complete database of pipeline connections and dual fuel capability for all gas generators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5EF2-1AB5-4584-82A9-BB9707F3D6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1318651" algn="l"/>
              </a:tabLst>
            </a:pPr>
            <a:r>
              <a:rPr lang="fr-FR" dirty="0"/>
              <a:t>| PLWG July 20, 2021</a:t>
            </a:r>
          </a:p>
        </p:txBody>
      </p:sp>
    </p:spTree>
    <p:extLst>
      <p:ext uri="{BB962C8B-B14F-4D97-AF65-F5344CB8AC3E}">
        <p14:creationId xmlns:p14="http://schemas.microsoft.com/office/powerpoint/2010/main" val="27221633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38FB1-119A-4CDD-86CB-ABD34748FB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0259" y="3382038"/>
            <a:ext cx="3365500" cy="1969963"/>
          </a:xfrm>
        </p:spPr>
        <p:txBody>
          <a:bodyPr/>
          <a:lstStyle/>
          <a:p>
            <a:r>
              <a:rPr lang="en-US" dirty="0"/>
              <a:t>Ideas Presented at SAWG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AAE06A-E44F-4146-A447-2D56067B9B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597D3-A832-4741-9A40-55D5BF465C6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97150" y="6319838"/>
            <a:ext cx="9594850" cy="227012"/>
          </a:xfrm>
        </p:spPr>
        <p:txBody>
          <a:bodyPr/>
          <a:lstStyle/>
          <a:p>
            <a:pPr>
              <a:tabLst>
                <a:tab pos="1318651" algn="l"/>
              </a:tabLst>
            </a:pPr>
            <a:r>
              <a:rPr lang="fr-FR"/>
              <a:t>| US Offshore Wind - 24 June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15086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C268D1-5659-49CF-B8D2-B096D67A5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61949" y="6323280"/>
            <a:ext cx="9593887" cy="225767"/>
          </a:xfrm>
        </p:spPr>
        <p:txBody>
          <a:bodyPr/>
          <a:lstStyle/>
          <a:p>
            <a:pPr>
              <a:tabLst>
                <a:tab pos="1318651" algn="l"/>
              </a:tabLst>
            </a:pPr>
            <a:r>
              <a:rPr lang="fr-FR" dirty="0"/>
              <a:t>| PLWG July 20,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3B6FD4-B9C9-4856-A4CE-E30D74008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changes to the ERCOT Process initially made at the April 23, 2021 SAWG meeting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B29700D-C563-41D4-83C4-5920FB68A1C6}"/>
              </a:ext>
            </a:extLst>
          </p:cNvPr>
          <p:cNvSpPr txBox="1">
            <a:spLocks/>
          </p:cNvSpPr>
          <p:nvPr/>
        </p:nvSpPr>
        <p:spPr>
          <a:xfrm>
            <a:off x="575734" y="1411289"/>
            <a:ext cx="8636846" cy="443198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600"/>
              </a:spcAft>
              <a:buClr>
                <a:schemeClr val="tx1"/>
              </a:buClr>
              <a:buFontTx/>
              <a:buNone/>
              <a:defRPr sz="2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ts val="1600"/>
              </a:spcAft>
              <a:buClr>
                <a:schemeClr val="tx1"/>
              </a:buClr>
              <a:buFontTx/>
              <a:buNone/>
              <a:defRPr sz="2133">
                <a:solidFill>
                  <a:schemeClr val="tx1"/>
                </a:solidFill>
                <a:latin typeface="+mn-lt"/>
                <a:ea typeface="+mn-ea"/>
              </a:defRPr>
            </a:lvl2pPr>
            <a:lvl3pPr marL="359991" indent="-359991" algn="l" rtl="0" eaLnBrk="1" fontAlgn="base" hangingPunct="1"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  <a:ea typeface="+mn-ea"/>
              </a:defRPr>
            </a:lvl3pPr>
            <a:lvl4pPr marL="719982" indent="-359991" algn="l" rtl="0" eaLnBrk="1" fontAlgn="base" hangingPunct="1"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133">
                <a:solidFill>
                  <a:schemeClr val="tx1"/>
                </a:solidFill>
                <a:latin typeface="+mn-lt"/>
                <a:ea typeface="+mn-ea"/>
              </a:defRPr>
            </a:lvl4pPr>
            <a:lvl5pPr marL="1079973" indent="-359991" algn="l" rtl="0" eaLnBrk="1" fontAlgn="base" hangingPunct="1"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Font typeface="Arial" panose="020B0604020202020204" pitchFamily="34" charset="0"/>
              <a:buChar char="◦"/>
              <a:defRPr sz="2133">
                <a:solidFill>
                  <a:schemeClr val="tx1"/>
                </a:solidFill>
                <a:latin typeface="+mn-lt"/>
                <a:ea typeface="+mn-ea"/>
              </a:defRPr>
            </a:lvl5pPr>
            <a:lvl6pPr marL="0" indent="-359991" algn="l" rtl="0" eaLnBrk="1" fontAlgn="base" hangingPunct="1"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Font typeface="+mj-lt"/>
              <a:buAutoNum type="arabicPeriod"/>
              <a:defRPr sz="2133">
                <a:solidFill>
                  <a:schemeClr val="tx1"/>
                </a:solidFill>
                <a:latin typeface="+mn-lt"/>
                <a:ea typeface="+mn-ea"/>
              </a:defRPr>
            </a:lvl6pPr>
            <a:lvl7pPr marL="719982" indent="-359991" algn="l" rtl="0" eaLnBrk="1" fontAlgn="base" hangingPunct="1"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Font typeface="+mj-lt"/>
              <a:buAutoNum type="alphaLcPeriod"/>
              <a:defRPr sz="2133">
                <a:solidFill>
                  <a:schemeClr val="tx1"/>
                </a:solidFill>
                <a:latin typeface="+mn-lt"/>
                <a:ea typeface="+mn-ea"/>
              </a:defRPr>
            </a:lvl7pPr>
            <a:lvl8pPr marL="1079973" indent="-359991" algn="l" rtl="0" eaLnBrk="1" fontAlgn="base" hangingPunct="1"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Font typeface="+mj-lt"/>
              <a:buAutoNum type="romanLcPeriod"/>
              <a:defRPr sz="2133">
                <a:solidFill>
                  <a:schemeClr val="tx1"/>
                </a:solidFill>
                <a:latin typeface="+mn-lt"/>
                <a:ea typeface="+mn-ea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ts val="1600"/>
              </a:spcAft>
              <a:buClr>
                <a:schemeClr val="tx1"/>
              </a:buClr>
              <a:buFontTx/>
              <a:buNone/>
              <a:defRPr sz="32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+mj-lt"/>
              <a:buAutoNum type="arabicParenR"/>
            </a:pPr>
            <a:r>
              <a:rPr lang="en-US" sz="1400" b="0" kern="0" dirty="0">
                <a:solidFill>
                  <a:srgbClr val="000000"/>
                </a:solidFill>
              </a:rPr>
              <a:t>Temperature impacts on generating capability, auxiliary loads on power plants, and load forecasts</a:t>
            </a:r>
          </a:p>
          <a:p>
            <a:pPr marL="702891" lvl="2" indent="-342900">
              <a:buFont typeface="+mj-lt"/>
              <a:buAutoNum type="alphaLcParenR"/>
            </a:pPr>
            <a:r>
              <a:rPr lang="en-US" sz="1200" b="0" kern="0" dirty="0">
                <a:solidFill>
                  <a:srgbClr val="000000"/>
                </a:solidFill>
              </a:rPr>
              <a:t>Capabilities of power plants with HSL and LSL capabilities every 10 degrees Fahrenheit from 0 to 130</a:t>
            </a:r>
          </a:p>
          <a:p>
            <a:pPr marL="702891" lvl="2" indent="-342900">
              <a:buFont typeface="+mj-lt"/>
              <a:buAutoNum type="alphaLcParenR"/>
            </a:pPr>
            <a:r>
              <a:rPr lang="en-US" sz="1200" b="0" kern="0" dirty="0">
                <a:solidFill>
                  <a:srgbClr val="000000"/>
                </a:solidFill>
              </a:rPr>
              <a:t>Auxiliary load at power plants at each 10 degrees as well</a:t>
            </a:r>
          </a:p>
          <a:p>
            <a:pPr marL="702891" lvl="2" indent="-342900">
              <a:buFont typeface="+mj-lt"/>
              <a:buAutoNum type="alphaLcParenR"/>
            </a:pPr>
            <a:r>
              <a:rPr lang="en-US" sz="1200" dirty="0">
                <a:solidFill>
                  <a:srgbClr val="000000"/>
                </a:solidFill>
              </a:rPr>
              <a:t>In CDR and SARA, each season would includes the span of historical temperatures from 1950 to 2021 (and ongoing) that have impact the ERCOT market. For instance, winter may be 0 to 90 degrees.</a:t>
            </a:r>
          </a:p>
          <a:p>
            <a:pPr marL="702891" lvl="2" indent="-342900">
              <a:buFont typeface="+mj-lt"/>
              <a:buAutoNum type="alphaLcParenR"/>
            </a:pPr>
            <a:r>
              <a:rPr lang="en-US" sz="1200" dirty="0">
                <a:solidFill>
                  <a:srgbClr val="000000"/>
                </a:solidFill>
              </a:rPr>
              <a:t>The weighting would be based on historical locational loads per the load forecasting team at ERCOT.</a:t>
            </a:r>
          </a:p>
          <a:p>
            <a:pPr marL="702891" lvl="2" indent="-342900">
              <a:buFont typeface="+mj-lt"/>
              <a:buAutoNum type="alphaLcParenR"/>
            </a:pPr>
            <a:r>
              <a:rPr lang="en-US" sz="1200" dirty="0">
                <a:solidFill>
                  <a:srgbClr val="000000"/>
                </a:solidFill>
              </a:rPr>
              <a:t>Load forecast using the temperatures and the historical weather year that represents the worst case scenarios</a:t>
            </a:r>
            <a:endParaRPr lang="en-US" sz="1200" b="0" kern="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b="0" kern="0" dirty="0">
                <a:solidFill>
                  <a:srgbClr val="000000"/>
                </a:solidFill>
              </a:rPr>
              <a:t>Powerplant access to pipelines and types of natural gas contracts</a:t>
            </a:r>
          </a:p>
          <a:p>
            <a:pPr marL="702891" lvl="2" indent="-342900">
              <a:buFont typeface="+mj-lt"/>
              <a:buAutoNum type="alphaLcParenR"/>
            </a:pPr>
            <a:r>
              <a:rPr lang="en-US" sz="1200" b="0" kern="0" dirty="0">
                <a:solidFill>
                  <a:srgbClr val="000000"/>
                </a:solidFill>
              </a:rPr>
              <a:t>Number of pipelines to plants and type of contracts (Firm/Interruptible) available on those pipelines</a:t>
            </a:r>
          </a:p>
          <a:p>
            <a:pPr marL="702891" lvl="2" indent="-342900">
              <a:buFont typeface="+mj-lt"/>
              <a:buAutoNum type="alphaLcParenR"/>
            </a:pPr>
            <a:r>
              <a:rPr lang="en-US" sz="1200" dirty="0">
                <a:solidFill>
                  <a:srgbClr val="000000"/>
                </a:solidFill>
              </a:rPr>
              <a:t>IN CDR and SARA, incorporate details of percentage of gas power plants with none, one, or two or more pipelines with Firm contract capability</a:t>
            </a:r>
          </a:p>
          <a:p>
            <a:pPr marL="252909" lvl="1" indent="-342900">
              <a:buFont typeface="+mj-lt"/>
              <a:buAutoNum type="arabicParenR" startAt="2"/>
            </a:pPr>
            <a:endParaRPr lang="en-US" sz="900" kern="0" dirty="0">
              <a:solidFill>
                <a:srgbClr val="000000"/>
              </a:solidFill>
            </a:endParaRPr>
          </a:p>
          <a:p>
            <a:pPr marL="342900" lvl="1" indent="-342900">
              <a:buFont typeface="+mj-lt"/>
              <a:buAutoNum type="arabicParenR" startAt="2"/>
            </a:pPr>
            <a:endParaRPr lang="en-US" sz="1100" kern="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554103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84756-9923-4DA6-939D-470E1B7AF2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PLWG July 20, 2021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89DB9B-CDE1-44F8-ADFF-EA66B19D0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 of topics for new SARA and CDR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763602-7BF3-42C9-A4E7-9EFBAC6E6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906" y="793142"/>
            <a:ext cx="8474759" cy="52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797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6ImiNBu_67wj26AiD_bH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sFaiqDTT6svidrKYeKR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quhikHP3.xVhqP1Kk5_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0xF9eqlzQ1LRvijNsZc8w"/>
</p:tagLst>
</file>

<file path=ppt/theme/theme1.xml><?xml version="1.0" encoding="utf-8"?>
<a:theme xmlns:a="http://schemas.openxmlformats.org/drawingml/2006/main" name="US NG_2018 PPT__EnergyLines Template 16x9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96D7EB"/>
      </a:hlink>
      <a:folHlink>
        <a:srgbClr val="96D7EB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US NG_2018 PPT_Energy Lines Template 16x9 [Read-Only]" id="{4657108C-CAD3-44AC-B13C-CD074A2E51E8}" vid="{35BB5C37-5BE8-43BF-9925-D45D04A5B4D7}"/>
    </a:ext>
  </a:extLst>
</a:theme>
</file>

<file path=ppt/theme/theme2.xml><?xml version="1.0" encoding="utf-8"?>
<a:theme xmlns:a="http://schemas.openxmlformats.org/drawingml/2006/main" name="9_NG_PPT_16x9_Generic_template-blue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96D7EB"/>
      </a:hlink>
      <a:folHlink>
        <a:srgbClr val="96D7EB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National Grid_Template 16x9.potx" id="{53D06FB9-EFAE-4603-A05B-77A7D7698A24}" vid="{4E085DDE-8E1E-47DF-B6EC-00DCC59980DE}"/>
    </a:ext>
  </a:extLst>
</a:theme>
</file>

<file path=ppt/theme/theme3.xml><?xml version="1.0" encoding="utf-8"?>
<a:theme xmlns:a="http://schemas.openxmlformats.org/drawingml/2006/main" name="NG_PPT_16x9_Generic_template-blue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96D7EB"/>
      </a:hlink>
      <a:folHlink>
        <a:srgbClr val="96D7EB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NG PowerPoint Template 4x3 2018" id="{CF4301EE-653F-40A0-9CC8-367CE7C89D59}" vid="{D546EC4C-4F19-45E5-8664-8862EDE2613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69357793C9A4E87642B5286C0B123" ma:contentTypeVersion="13" ma:contentTypeDescription="Create a new document." ma:contentTypeScope="" ma:versionID="e8eb37dc4e1875b4bf75f16e593bf62c">
  <xsd:schema xmlns:xsd="http://www.w3.org/2001/XMLSchema" xmlns:xs="http://www.w3.org/2001/XMLSchema" xmlns:p="http://schemas.microsoft.com/office/2006/metadata/properties" xmlns:ns3="0b055304-a416-47d7-886f-48e64f8aca3d" xmlns:ns4="2727f632-0a1c-4f76-af18-104c18ac79e0" targetNamespace="http://schemas.microsoft.com/office/2006/metadata/properties" ma:root="true" ma:fieldsID="bfd1aec947a965091232a56cad9d3f26" ns3:_="" ns4:_="">
    <xsd:import namespace="0b055304-a416-47d7-886f-48e64f8aca3d"/>
    <xsd:import namespace="2727f632-0a1c-4f76-af18-104c18ac79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055304-a416-47d7-886f-48e64f8ac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7f632-0a1c-4f76-af18-104c18ac79e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0E618D-6082-4E11-B944-FA5B40C067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536FC8-3D9E-4DF5-B4E7-C013335082E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7C5349A-688F-487E-B384-9D0787DF8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055304-a416-47d7-886f-48e64f8aca3d"/>
    <ds:schemaRef ds:uri="2727f632-0a1c-4f76-af18-104c18ac79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655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US NG_2018 PPT__EnergyLines Template 16x9</vt:lpstr>
      <vt:lpstr>9_NG_PPT_16x9_Generic_template-blue</vt:lpstr>
      <vt:lpstr>NG_PPT_16x9_Generic_template-blue</vt:lpstr>
      <vt:lpstr>think-cell Slide</vt:lpstr>
      <vt:lpstr>Lessons from MISO and other ideas  Planning Working Group</vt:lpstr>
      <vt:lpstr>Why do we need to do something? Weather is getting more volatile.</vt:lpstr>
      <vt:lpstr>PowerPoint Presentation</vt:lpstr>
      <vt:lpstr>Projects Midwest ISO has done to improve the planning process</vt:lpstr>
      <vt:lpstr>Projects Midwest ISO has done to improve the planning process</vt:lpstr>
      <vt:lpstr>Projects MISO has done to improve the non-planning process</vt:lpstr>
      <vt:lpstr>PowerPoint Presentation</vt:lpstr>
      <vt:lpstr>Potential changes to the ERCOT Process initially made at the April 23, 2021 SAWG meeting</vt:lpstr>
      <vt:lpstr>Example of topics for new SARA and CDR</vt:lpstr>
      <vt:lpstr>PowerPoint Presentation</vt:lpstr>
      <vt:lpstr>Proposed Planning Cases</vt:lpstr>
      <vt:lpstr>PowerPoint Presentation</vt:lpstr>
      <vt:lpstr>Description of Initials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plan</dc:title>
  <dc:creator>Maddock, Kerri</dc:creator>
  <cp:lastModifiedBy>Hanson, Kevin</cp:lastModifiedBy>
  <cp:revision>71</cp:revision>
  <dcterms:created xsi:type="dcterms:W3CDTF">2019-06-11T18:01:06Z</dcterms:created>
  <dcterms:modified xsi:type="dcterms:W3CDTF">2021-07-09T16:06:10Z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7" name="ContentTypeId">
    <vt:lpwstr>0x010100D4869357793C9A4E87642B5286C0B123</vt:lpwstr>
  </property>
</Properties>
</file>