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282" r:id="rId8"/>
    <p:sldId id="283" r:id="rId9"/>
    <p:sldId id="333" r:id="rId10"/>
    <p:sldId id="339" r:id="rId11"/>
    <p:sldId id="342" r:id="rId12"/>
    <p:sldId id="330" r:id="rId13"/>
    <p:sldId id="337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A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6" autoAdjust="0"/>
    <p:restoredTop sz="74047" autoAdjust="0"/>
  </p:normalViewPr>
  <p:slideViewPr>
    <p:cSldViewPr showGuides="1">
      <p:cViewPr varScale="1">
        <p:scale>
          <a:sx n="84" d="100"/>
          <a:sy n="84" d="100"/>
        </p:scale>
        <p:origin x="1698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jchen\Study\CMWG\2021_07\RENA_April_202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jchen\Study\CMWG\2021_07\RENA_April_202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jchen\Study\CMWG\2021_07\042021_crrba_plot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jchen\Study\CMWG\2021_07\042021_crrba_plot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Monthly RENA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Monthly!$Q$2</c:f>
              <c:strCache>
                <c:ptCount val="1"/>
                <c:pt idx="0">
                  <c:v>RENA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33A-43B2-8BB6-217FDDD171C0}"/>
              </c:ext>
            </c:extLst>
          </c:dPt>
          <c:dPt>
            <c:idx val="2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33A-43B2-8BB6-217FDDD171C0}"/>
              </c:ext>
            </c:extLst>
          </c:dPt>
          <c:cat>
            <c:strRef>
              <c:f>Monthly!$P$3:$P$27</c:f>
              <c:strCache>
                <c:ptCount val="25"/>
                <c:pt idx="0">
                  <c:v>2019_4</c:v>
                </c:pt>
                <c:pt idx="1">
                  <c:v>2019_5</c:v>
                </c:pt>
                <c:pt idx="2">
                  <c:v>2019_6</c:v>
                </c:pt>
                <c:pt idx="3">
                  <c:v>2019_7</c:v>
                </c:pt>
                <c:pt idx="4">
                  <c:v>2019_8</c:v>
                </c:pt>
                <c:pt idx="5">
                  <c:v>2019_9</c:v>
                </c:pt>
                <c:pt idx="6">
                  <c:v>2019_10</c:v>
                </c:pt>
                <c:pt idx="7">
                  <c:v>2019_11</c:v>
                </c:pt>
                <c:pt idx="8">
                  <c:v>2019_12</c:v>
                </c:pt>
                <c:pt idx="9">
                  <c:v>2020_1</c:v>
                </c:pt>
                <c:pt idx="10">
                  <c:v>2020_2</c:v>
                </c:pt>
                <c:pt idx="11">
                  <c:v>2020_3</c:v>
                </c:pt>
                <c:pt idx="12">
                  <c:v>2020_4</c:v>
                </c:pt>
                <c:pt idx="13">
                  <c:v>2020_5</c:v>
                </c:pt>
                <c:pt idx="14">
                  <c:v>2020_6</c:v>
                </c:pt>
                <c:pt idx="15">
                  <c:v>2020_7</c:v>
                </c:pt>
                <c:pt idx="16">
                  <c:v>2020_8</c:v>
                </c:pt>
                <c:pt idx="17">
                  <c:v>2020_9</c:v>
                </c:pt>
                <c:pt idx="18">
                  <c:v>2020_10</c:v>
                </c:pt>
                <c:pt idx="19">
                  <c:v>2020_11</c:v>
                </c:pt>
                <c:pt idx="20">
                  <c:v>2020_12</c:v>
                </c:pt>
                <c:pt idx="21">
                  <c:v>2021_1</c:v>
                </c:pt>
                <c:pt idx="22">
                  <c:v>2021_2</c:v>
                </c:pt>
                <c:pt idx="23">
                  <c:v>2021_3</c:v>
                </c:pt>
                <c:pt idx="24">
                  <c:v>2021_4</c:v>
                </c:pt>
              </c:strCache>
            </c:strRef>
          </c:cat>
          <c:val>
            <c:numRef>
              <c:f>Monthly!$Q$3:$Q$27</c:f>
              <c:numCache>
                <c:formatCode>General</c:formatCode>
                <c:ptCount val="25"/>
                <c:pt idx="0">
                  <c:v>8685081.620000001</c:v>
                </c:pt>
                <c:pt idx="1">
                  <c:v>5757657.9299999997</c:v>
                </c:pt>
                <c:pt idx="2">
                  <c:v>1258274.4200000002</c:v>
                </c:pt>
                <c:pt idx="3">
                  <c:v>889736.46000000008</c:v>
                </c:pt>
                <c:pt idx="4">
                  <c:v>2689013.3</c:v>
                </c:pt>
                <c:pt idx="5">
                  <c:v>6604.220000000525</c:v>
                </c:pt>
                <c:pt idx="6">
                  <c:v>5782591.5900000045</c:v>
                </c:pt>
                <c:pt idx="7">
                  <c:v>-5054952.3899999987</c:v>
                </c:pt>
                <c:pt idx="8">
                  <c:v>9942188.320000004</c:v>
                </c:pt>
                <c:pt idx="9">
                  <c:v>6398653.7600000007</c:v>
                </c:pt>
                <c:pt idx="10">
                  <c:v>7591379.410000002</c:v>
                </c:pt>
                <c:pt idx="11">
                  <c:v>26975003.069999997</c:v>
                </c:pt>
                <c:pt idx="12">
                  <c:v>2782950.2200000007</c:v>
                </c:pt>
                <c:pt idx="13">
                  <c:v>14204605.040000008</c:v>
                </c:pt>
                <c:pt idx="14">
                  <c:v>-295501.83</c:v>
                </c:pt>
                <c:pt idx="15">
                  <c:v>1374127.76</c:v>
                </c:pt>
                <c:pt idx="16">
                  <c:v>-13329665.039999999</c:v>
                </c:pt>
                <c:pt idx="17">
                  <c:v>5265833.459999999</c:v>
                </c:pt>
                <c:pt idx="18">
                  <c:v>-2876364.1299999994</c:v>
                </c:pt>
                <c:pt idx="19">
                  <c:v>22308654.66</c:v>
                </c:pt>
                <c:pt idx="20">
                  <c:v>5117961.3900000006</c:v>
                </c:pt>
                <c:pt idx="21">
                  <c:v>5413374.8300000001</c:v>
                </c:pt>
                <c:pt idx="22">
                  <c:v>-57618959.479999989</c:v>
                </c:pt>
                <c:pt idx="23">
                  <c:v>15468365.229999997</c:v>
                </c:pt>
                <c:pt idx="24">
                  <c:v>9563623.9799999986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33A-43B2-8BB6-217FDDD171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7674208"/>
        <c:axId val="467677344"/>
      </c:barChart>
      <c:catAx>
        <c:axId val="467674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7344"/>
        <c:crosses val="autoZero"/>
        <c:auto val="1"/>
        <c:lblAlgn val="ctr"/>
        <c:lblOffset val="100"/>
        <c:tickLblSkip val="3"/>
        <c:noMultiLvlLbl val="0"/>
      </c:catAx>
      <c:valAx>
        <c:axId val="467677344"/>
        <c:scaling>
          <c:orientation val="minMax"/>
          <c:max val="30000000"/>
          <c:min val="-6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4208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Daily RENA vs RT Congestion Rent</a:t>
            </a:r>
            <a:endParaRPr lang="en-US" sz="14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areaChart>
        <c:grouping val="standard"/>
        <c:varyColors val="0"/>
        <c:ser>
          <c:idx val="0"/>
          <c:order val="0"/>
          <c:tx>
            <c:strRef>
              <c:f>Apr_RENA!$I$1</c:f>
              <c:strCache>
                <c:ptCount val="1"/>
                <c:pt idx="0">
                  <c:v>sum_rent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Apr_RENA!$H$2:$H$31</c:f>
              <c:numCache>
                <c:formatCode>m/d/yyyy</c:formatCode>
                <c:ptCount val="30"/>
                <c:pt idx="0">
                  <c:v>44287</c:v>
                </c:pt>
                <c:pt idx="1">
                  <c:v>44288</c:v>
                </c:pt>
                <c:pt idx="2">
                  <c:v>44289</c:v>
                </c:pt>
                <c:pt idx="3">
                  <c:v>44290</c:v>
                </c:pt>
                <c:pt idx="4">
                  <c:v>44291</c:v>
                </c:pt>
                <c:pt idx="5">
                  <c:v>44292</c:v>
                </c:pt>
                <c:pt idx="6">
                  <c:v>44293</c:v>
                </c:pt>
                <c:pt idx="7">
                  <c:v>44294</c:v>
                </c:pt>
                <c:pt idx="8">
                  <c:v>44295</c:v>
                </c:pt>
                <c:pt idx="9">
                  <c:v>44296</c:v>
                </c:pt>
                <c:pt idx="10">
                  <c:v>44297</c:v>
                </c:pt>
                <c:pt idx="11">
                  <c:v>44298</c:v>
                </c:pt>
                <c:pt idx="12">
                  <c:v>44299</c:v>
                </c:pt>
                <c:pt idx="13">
                  <c:v>44300</c:v>
                </c:pt>
                <c:pt idx="14">
                  <c:v>44301</c:v>
                </c:pt>
                <c:pt idx="15">
                  <c:v>44302</c:v>
                </c:pt>
                <c:pt idx="16">
                  <c:v>44303</c:v>
                </c:pt>
                <c:pt idx="17">
                  <c:v>44304</c:v>
                </c:pt>
                <c:pt idx="18">
                  <c:v>44305</c:v>
                </c:pt>
                <c:pt idx="19">
                  <c:v>44306</c:v>
                </c:pt>
                <c:pt idx="20">
                  <c:v>44307</c:v>
                </c:pt>
                <c:pt idx="21">
                  <c:v>44308</c:v>
                </c:pt>
                <c:pt idx="22">
                  <c:v>44309</c:v>
                </c:pt>
                <c:pt idx="23">
                  <c:v>44310</c:v>
                </c:pt>
                <c:pt idx="24">
                  <c:v>44311</c:v>
                </c:pt>
                <c:pt idx="25">
                  <c:v>44312</c:v>
                </c:pt>
                <c:pt idx="26">
                  <c:v>44313</c:v>
                </c:pt>
                <c:pt idx="27">
                  <c:v>44314</c:v>
                </c:pt>
                <c:pt idx="28">
                  <c:v>44315</c:v>
                </c:pt>
                <c:pt idx="29">
                  <c:v>44316</c:v>
                </c:pt>
              </c:numCache>
            </c:numRef>
          </c:cat>
          <c:val>
            <c:numRef>
              <c:f>Apr_RENA!$I$2:$I$31</c:f>
              <c:numCache>
                <c:formatCode>#,##0.0</c:formatCode>
                <c:ptCount val="30"/>
                <c:pt idx="0">
                  <c:v>2533561.1803195802</c:v>
                </c:pt>
                <c:pt idx="1">
                  <c:v>6883278.5992574096</c:v>
                </c:pt>
                <c:pt idx="2">
                  <c:v>1490626.3146533999</c:v>
                </c:pt>
                <c:pt idx="3">
                  <c:v>1251718.9270202003</c:v>
                </c:pt>
                <c:pt idx="4">
                  <c:v>8641003.3717487212</c:v>
                </c:pt>
                <c:pt idx="5">
                  <c:v>10349958.000270061</c:v>
                </c:pt>
                <c:pt idx="6">
                  <c:v>5413594.4117801804</c:v>
                </c:pt>
                <c:pt idx="7">
                  <c:v>3013467.9418621985</c:v>
                </c:pt>
                <c:pt idx="8">
                  <c:v>10889589.071928807</c:v>
                </c:pt>
                <c:pt idx="9">
                  <c:v>1158896.6796030302</c:v>
                </c:pt>
                <c:pt idx="10">
                  <c:v>2005158.9899141805</c:v>
                </c:pt>
                <c:pt idx="11">
                  <c:v>9919757.7600664124</c:v>
                </c:pt>
                <c:pt idx="12">
                  <c:v>9136307.6199533995</c:v>
                </c:pt>
                <c:pt idx="13">
                  <c:v>56466532.771490403</c:v>
                </c:pt>
                <c:pt idx="14">
                  <c:v>1313819.3768235</c:v>
                </c:pt>
                <c:pt idx="15">
                  <c:v>2389249.9543982702</c:v>
                </c:pt>
                <c:pt idx="16">
                  <c:v>901760.84167479991</c:v>
                </c:pt>
                <c:pt idx="17">
                  <c:v>1721088.6165104001</c:v>
                </c:pt>
                <c:pt idx="18">
                  <c:v>415084.37174104003</c:v>
                </c:pt>
                <c:pt idx="19">
                  <c:v>4020272.89921585</c:v>
                </c:pt>
                <c:pt idx="20">
                  <c:v>6909096.8071932271</c:v>
                </c:pt>
                <c:pt idx="21">
                  <c:v>2787352.4637913001</c:v>
                </c:pt>
                <c:pt idx="22">
                  <c:v>3898147.1990440297</c:v>
                </c:pt>
                <c:pt idx="23">
                  <c:v>3109004.9975776486</c:v>
                </c:pt>
                <c:pt idx="24">
                  <c:v>6921839.7258677064</c:v>
                </c:pt>
                <c:pt idx="25">
                  <c:v>10926087.713204198</c:v>
                </c:pt>
                <c:pt idx="26">
                  <c:v>13152007.957825361</c:v>
                </c:pt>
                <c:pt idx="27">
                  <c:v>8948034.5851780213</c:v>
                </c:pt>
                <c:pt idx="28">
                  <c:v>82913427.855223894</c:v>
                </c:pt>
                <c:pt idx="29">
                  <c:v>2561175.81845207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AA-404E-8289-79B51D13E1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88200368"/>
        <c:axId val="846835072"/>
      </c:areaChart>
      <c:barChart>
        <c:barDir val="col"/>
        <c:grouping val="clustered"/>
        <c:varyColors val="0"/>
        <c:ser>
          <c:idx val="1"/>
          <c:order val="1"/>
          <c:tx>
            <c:strRef>
              <c:f>Apr_RENA!$E$1</c:f>
              <c:strCache>
                <c:ptCount val="1"/>
                <c:pt idx="0">
                  <c:v>RENA</c:v>
                </c:pt>
              </c:strCache>
            </c:strRef>
          </c:tx>
          <c:spPr>
            <a:solidFill>
              <a:schemeClr val="accent2"/>
            </a:solidFill>
            <a:ln w="25400">
              <a:noFill/>
            </a:ln>
            <a:effectLst/>
          </c:spPr>
          <c:invertIfNegative val="0"/>
          <c:cat>
            <c:numRef>
              <c:f>Apr_RENA!$H$2:$H$31</c:f>
              <c:numCache>
                <c:formatCode>m/d/yyyy</c:formatCode>
                <c:ptCount val="30"/>
                <c:pt idx="0">
                  <c:v>44287</c:v>
                </c:pt>
                <c:pt idx="1">
                  <c:v>44288</c:v>
                </c:pt>
                <c:pt idx="2">
                  <c:v>44289</c:v>
                </c:pt>
                <c:pt idx="3">
                  <c:v>44290</c:v>
                </c:pt>
                <c:pt idx="4">
                  <c:v>44291</c:v>
                </c:pt>
                <c:pt idx="5">
                  <c:v>44292</c:v>
                </c:pt>
                <c:pt idx="6">
                  <c:v>44293</c:v>
                </c:pt>
                <c:pt idx="7">
                  <c:v>44294</c:v>
                </c:pt>
                <c:pt idx="8">
                  <c:v>44295</c:v>
                </c:pt>
                <c:pt idx="9">
                  <c:v>44296</c:v>
                </c:pt>
                <c:pt idx="10">
                  <c:v>44297</c:v>
                </c:pt>
                <c:pt idx="11">
                  <c:v>44298</c:v>
                </c:pt>
                <c:pt idx="12">
                  <c:v>44299</c:v>
                </c:pt>
                <c:pt idx="13">
                  <c:v>44300</c:v>
                </c:pt>
                <c:pt idx="14">
                  <c:v>44301</c:v>
                </c:pt>
                <c:pt idx="15">
                  <c:v>44302</c:v>
                </c:pt>
                <c:pt idx="16">
                  <c:v>44303</c:v>
                </c:pt>
                <c:pt idx="17">
                  <c:v>44304</c:v>
                </c:pt>
                <c:pt idx="18">
                  <c:v>44305</c:v>
                </c:pt>
                <c:pt idx="19">
                  <c:v>44306</c:v>
                </c:pt>
                <c:pt idx="20">
                  <c:v>44307</c:v>
                </c:pt>
                <c:pt idx="21">
                  <c:v>44308</c:v>
                </c:pt>
                <c:pt idx="22">
                  <c:v>44309</c:v>
                </c:pt>
                <c:pt idx="23">
                  <c:v>44310</c:v>
                </c:pt>
                <c:pt idx="24">
                  <c:v>44311</c:v>
                </c:pt>
                <c:pt idx="25">
                  <c:v>44312</c:v>
                </c:pt>
                <c:pt idx="26">
                  <c:v>44313</c:v>
                </c:pt>
                <c:pt idx="27">
                  <c:v>44314</c:v>
                </c:pt>
                <c:pt idx="28">
                  <c:v>44315</c:v>
                </c:pt>
                <c:pt idx="29">
                  <c:v>44316</c:v>
                </c:pt>
              </c:numCache>
            </c:numRef>
          </c:cat>
          <c:val>
            <c:numRef>
              <c:f>Apr_RENA!$E$2:$E$31</c:f>
              <c:numCache>
                <c:formatCode>#,##0.0</c:formatCode>
                <c:ptCount val="30"/>
                <c:pt idx="0">
                  <c:v>-95329.01</c:v>
                </c:pt>
                <c:pt idx="1">
                  <c:v>640420.23</c:v>
                </c:pt>
                <c:pt idx="2">
                  <c:v>98866.880000000005</c:v>
                </c:pt>
                <c:pt idx="3">
                  <c:v>15191.74</c:v>
                </c:pt>
                <c:pt idx="4">
                  <c:v>823208.99</c:v>
                </c:pt>
                <c:pt idx="5">
                  <c:v>585958.81999999995</c:v>
                </c:pt>
                <c:pt idx="6">
                  <c:v>-285992.62</c:v>
                </c:pt>
                <c:pt idx="7">
                  <c:v>867843.05</c:v>
                </c:pt>
                <c:pt idx="8">
                  <c:v>1439081.11</c:v>
                </c:pt>
                <c:pt idx="9">
                  <c:v>48676.15</c:v>
                </c:pt>
                <c:pt idx="10">
                  <c:v>-152086.51</c:v>
                </c:pt>
                <c:pt idx="11">
                  <c:v>-763312.37</c:v>
                </c:pt>
                <c:pt idx="12">
                  <c:v>-293592.83</c:v>
                </c:pt>
                <c:pt idx="13">
                  <c:v>11227274.42</c:v>
                </c:pt>
                <c:pt idx="14">
                  <c:v>146198.22</c:v>
                </c:pt>
                <c:pt idx="15">
                  <c:v>-32110.05</c:v>
                </c:pt>
                <c:pt idx="16">
                  <c:v>-16560.13</c:v>
                </c:pt>
                <c:pt idx="17">
                  <c:v>244394.65</c:v>
                </c:pt>
                <c:pt idx="18">
                  <c:v>38019.300000000003</c:v>
                </c:pt>
                <c:pt idx="19">
                  <c:v>800316.49</c:v>
                </c:pt>
                <c:pt idx="20">
                  <c:v>-240572.52</c:v>
                </c:pt>
                <c:pt idx="21">
                  <c:v>195326.7</c:v>
                </c:pt>
                <c:pt idx="22">
                  <c:v>682791.62</c:v>
                </c:pt>
                <c:pt idx="23">
                  <c:v>612296.31000000006</c:v>
                </c:pt>
                <c:pt idx="24">
                  <c:v>-774417.98</c:v>
                </c:pt>
                <c:pt idx="25">
                  <c:v>-969041.82</c:v>
                </c:pt>
                <c:pt idx="26">
                  <c:v>637718.56000000006</c:v>
                </c:pt>
                <c:pt idx="27">
                  <c:v>-100820.4</c:v>
                </c:pt>
                <c:pt idx="28">
                  <c:v>-5977369.6200000001</c:v>
                </c:pt>
                <c:pt idx="29">
                  <c:v>161246.6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6AA-404E-8289-79B51D13E1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2193864"/>
        <c:axId val="467679304"/>
      </c:barChart>
      <c:catAx>
        <c:axId val="192193864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9304"/>
        <c:crosses val="autoZero"/>
        <c:auto val="0"/>
        <c:lblAlgn val="ctr"/>
        <c:lblOffset val="100"/>
        <c:tickLblSkip val="5"/>
        <c:tickMarkSkip val="5"/>
        <c:noMultiLvlLbl val="0"/>
      </c:catAx>
      <c:valAx>
        <c:axId val="467679304"/>
        <c:scaling>
          <c:orientation val="minMax"/>
          <c:max val="12000000"/>
          <c:min val="-6000000.0000000009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2193864"/>
        <c:crosses val="autoZero"/>
        <c:crossBetween val="between"/>
        <c:majorUnit val="3000000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valAx>
        <c:axId val="846835072"/>
        <c:scaling>
          <c:orientation val="minMax"/>
          <c:max val="80000000"/>
          <c:min val="-40000000"/>
        </c:scaling>
        <c:delete val="0"/>
        <c:axPos val="r"/>
        <c:numFmt formatCode="#,##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8200368"/>
        <c:crosses val="max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dateAx>
        <c:axId val="788200368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846835072"/>
        <c:crosses val="autoZero"/>
        <c:auto val="1"/>
        <c:lblOffset val="100"/>
        <c:baseTimeUnit val="days"/>
      </c:date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Estimated DAM oversold vs RENA</a:t>
            </a:r>
            <a:endParaRPr lang="en-US" sz="14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Apr_RENA!$J$1</c:f>
              <c:strCache>
                <c:ptCount val="1"/>
                <c:pt idx="0">
                  <c:v>Oversold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Apr_RENA!$H$2:$H$31</c:f>
              <c:numCache>
                <c:formatCode>m/d/yyyy</c:formatCode>
                <c:ptCount val="30"/>
                <c:pt idx="0">
                  <c:v>44287</c:v>
                </c:pt>
                <c:pt idx="1">
                  <c:v>44288</c:v>
                </c:pt>
                <c:pt idx="2">
                  <c:v>44289</c:v>
                </c:pt>
                <c:pt idx="3">
                  <c:v>44290</c:v>
                </c:pt>
                <c:pt idx="4">
                  <c:v>44291</c:v>
                </c:pt>
                <c:pt idx="5">
                  <c:v>44292</c:v>
                </c:pt>
                <c:pt idx="6">
                  <c:v>44293</c:v>
                </c:pt>
                <c:pt idx="7">
                  <c:v>44294</c:v>
                </c:pt>
                <c:pt idx="8">
                  <c:v>44295</c:v>
                </c:pt>
                <c:pt idx="9">
                  <c:v>44296</c:v>
                </c:pt>
                <c:pt idx="10">
                  <c:v>44297</c:v>
                </c:pt>
                <c:pt idx="11">
                  <c:v>44298</c:v>
                </c:pt>
                <c:pt idx="12">
                  <c:v>44299</c:v>
                </c:pt>
                <c:pt idx="13">
                  <c:v>44300</c:v>
                </c:pt>
                <c:pt idx="14">
                  <c:v>44301</c:v>
                </c:pt>
                <c:pt idx="15">
                  <c:v>44302</c:v>
                </c:pt>
                <c:pt idx="16">
                  <c:v>44303</c:v>
                </c:pt>
                <c:pt idx="17">
                  <c:v>44304</c:v>
                </c:pt>
                <c:pt idx="18">
                  <c:v>44305</c:v>
                </c:pt>
                <c:pt idx="19">
                  <c:v>44306</c:v>
                </c:pt>
                <c:pt idx="20">
                  <c:v>44307</c:v>
                </c:pt>
                <c:pt idx="21">
                  <c:v>44308</c:v>
                </c:pt>
                <c:pt idx="22">
                  <c:v>44309</c:v>
                </c:pt>
                <c:pt idx="23">
                  <c:v>44310</c:v>
                </c:pt>
                <c:pt idx="24">
                  <c:v>44311</c:v>
                </c:pt>
                <c:pt idx="25">
                  <c:v>44312</c:v>
                </c:pt>
                <c:pt idx="26">
                  <c:v>44313</c:v>
                </c:pt>
                <c:pt idx="27">
                  <c:v>44314</c:v>
                </c:pt>
                <c:pt idx="28">
                  <c:v>44315</c:v>
                </c:pt>
                <c:pt idx="29">
                  <c:v>44316</c:v>
                </c:pt>
              </c:numCache>
            </c:numRef>
          </c:cat>
          <c:val>
            <c:numRef>
              <c:f>Apr_RENA!$J$2:$J$31</c:f>
              <c:numCache>
                <c:formatCode>#,##0.0</c:formatCode>
                <c:ptCount val="30"/>
                <c:pt idx="0">
                  <c:v>-10431.374127238189</c:v>
                </c:pt>
                <c:pt idx="1">
                  <c:v>756709.05823004409</c:v>
                </c:pt>
                <c:pt idx="2">
                  <c:v>126560.80325893001</c:v>
                </c:pt>
                <c:pt idx="3">
                  <c:v>23678.833007000001</c:v>
                </c:pt>
                <c:pt idx="4">
                  <c:v>1264934.0727226373</c:v>
                </c:pt>
                <c:pt idx="5">
                  <c:v>879145.79248568707</c:v>
                </c:pt>
                <c:pt idx="6">
                  <c:v>-295964.8141746801</c:v>
                </c:pt>
                <c:pt idx="7">
                  <c:v>464048.78498644911</c:v>
                </c:pt>
                <c:pt idx="8">
                  <c:v>1157514.237426661</c:v>
                </c:pt>
                <c:pt idx="9">
                  <c:v>44713.324749505911</c:v>
                </c:pt>
                <c:pt idx="10">
                  <c:v>21307.991959633106</c:v>
                </c:pt>
                <c:pt idx="11">
                  <c:v>-729439.19511383073</c:v>
                </c:pt>
                <c:pt idx="12">
                  <c:v>-379542.72477799997</c:v>
                </c:pt>
                <c:pt idx="13">
                  <c:v>12284597.643797709</c:v>
                </c:pt>
                <c:pt idx="14">
                  <c:v>83308.034745068988</c:v>
                </c:pt>
                <c:pt idx="15">
                  <c:v>67128.418050629989</c:v>
                </c:pt>
                <c:pt idx="16">
                  <c:v>-90065.328710768998</c:v>
                </c:pt>
                <c:pt idx="17">
                  <c:v>110886.7466561</c:v>
                </c:pt>
                <c:pt idx="18">
                  <c:v>42817.908198071993</c:v>
                </c:pt>
                <c:pt idx="19">
                  <c:v>667487.03817660396</c:v>
                </c:pt>
                <c:pt idx="20">
                  <c:v>-229616.36498483201</c:v>
                </c:pt>
                <c:pt idx="21">
                  <c:v>184637.79705139698</c:v>
                </c:pt>
                <c:pt idx="22">
                  <c:v>776284.34694175376</c:v>
                </c:pt>
                <c:pt idx="23">
                  <c:v>496011.77293004224</c:v>
                </c:pt>
                <c:pt idx="24">
                  <c:v>-378541.24304416933</c:v>
                </c:pt>
                <c:pt idx="25">
                  <c:v>-599495.88243414985</c:v>
                </c:pt>
                <c:pt idx="26">
                  <c:v>4034644.046740938</c:v>
                </c:pt>
                <c:pt idx="27">
                  <c:v>184532.77587731864</c:v>
                </c:pt>
                <c:pt idx="28">
                  <c:v>-4243637.0857746815</c:v>
                </c:pt>
                <c:pt idx="29">
                  <c:v>197939.371933683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4E-442F-B06A-F7F8EBAA986F}"/>
            </c:ext>
          </c:extLst>
        </c:ser>
        <c:ser>
          <c:idx val="1"/>
          <c:order val="1"/>
          <c:tx>
            <c:strRef>
              <c:f>Apr_RENA!$E$1</c:f>
              <c:strCache>
                <c:ptCount val="1"/>
                <c:pt idx="0">
                  <c:v>RENA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Apr_RENA!$H$2:$H$31</c:f>
              <c:numCache>
                <c:formatCode>m/d/yyyy</c:formatCode>
                <c:ptCount val="30"/>
                <c:pt idx="0">
                  <c:v>44287</c:v>
                </c:pt>
                <c:pt idx="1">
                  <c:v>44288</c:v>
                </c:pt>
                <c:pt idx="2">
                  <c:v>44289</c:v>
                </c:pt>
                <c:pt idx="3">
                  <c:v>44290</c:v>
                </c:pt>
                <c:pt idx="4">
                  <c:v>44291</c:v>
                </c:pt>
                <c:pt idx="5">
                  <c:v>44292</c:v>
                </c:pt>
                <c:pt idx="6">
                  <c:v>44293</c:v>
                </c:pt>
                <c:pt idx="7">
                  <c:v>44294</c:v>
                </c:pt>
                <c:pt idx="8">
                  <c:v>44295</c:v>
                </c:pt>
                <c:pt idx="9">
                  <c:v>44296</c:v>
                </c:pt>
                <c:pt idx="10">
                  <c:v>44297</c:v>
                </c:pt>
                <c:pt idx="11">
                  <c:v>44298</c:v>
                </c:pt>
                <c:pt idx="12">
                  <c:v>44299</c:v>
                </c:pt>
                <c:pt idx="13">
                  <c:v>44300</c:v>
                </c:pt>
                <c:pt idx="14">
                  <c:v>44301</c:v>
                </c:pt>
                <c:pt idx="15">
                  <c:v>44302</c:v>
                </c:pt>
                <c:pt idx="16">
                  <c:v>44303</c:v>
                </c:pt>
                <c:pt idx="17">
                  <c:v>44304</c:v>
                </c:pt>
                <c:pt idx="18">
                  <c:v>44305</c:v>
                </c:pt>
                <c:pt idx="19">
                  <c:v>44306</c:v>
                </c:pt>
                <c:pt idx="20">
                  <c:v>44307</c:v>
                </c:pt>
                <c:pt idx="21">
                  <c:v>44308</c:v>
                </c:pt>
                <c:pt idx="22">
                  <c:v>44309</c:v>
                </c:pt>
                <c:pt idx="23">
                  <c:v>44310</c:v>
                </c:pt>
                <c:pt idx="24">
                  <c:v>44311</c:v>
                </c:pt>
                <c:pt idx="25">
                  <c:v>44312</c:v>
                </c:pt>
                <c:pt idx="26">
                  <c:v>44313</c:v>
                </c:pt>
                <c:pt idx="27">
                  <c:v>44314</c:v>
                </c:pt>
                <c:pt idx="28">
                  <c:v>44315</c:v>
                </c:pt>
                <c:pt idx="29">
                  <c:v>44316</c:v>
                </c:pt>
              </c:numCache>
            </c:numRef>
          </c:cat>
          <c:val>
            <c:numRef>
              <c:f>Apr_RENA!$E$2:$E$31</c:f>
              <c:numCache>
                <c:formatCode>#,##0.0</c:formatCode>
                <c:ptCount val="30"/>
                <c:pt idx="0">
                  <c:v>-95329.01</c:v>
                </c:pt>
                <c:pt idx="1">
                  <c:v>640420.23</c:v>
                </c:pt>
                <c:pt idx="2">
                  <c:v>98866.880000000005</c:v>
                </c:pt>
                <c:pt idx="3">
                  <c:v>15191.74</c:v>
                </c:pt>
                <c:pt idx="4">
                  <c:v>823208.99</c:v>
                </c:pt>
                <c:pt idx="5">
                  <c:v>585958.81999999995</c:v>
                </c:pt>
                <c:pt idx="6">
                  <c:v>-285992.62</c:v>
                </c:pt>
                <c:pt idx="7">
                  <c:v>867843.05</c:v>
                </c:pt>
                <c:pt idx="8">
                  <c:v>1439081.11</c:v>
                </c:pt>
                <c:pt idx="9">
                  <c:v>48676.15</c:v>
                </c:pt>
                <c:pt idx="10">
                  <c:v>-152086.51</c:v>
                </c:pt>
                <c:pt idx="11">
                  <c:v>-763312.37</c:v>
                </c:pt>
                <c:pt idx="12">
                  <c:v>-293592.83</c:v>
                </c:pt>
                <c:pt idx="13">
                  <c:v>11227274.42</c:v>
                </c:pt>
                <c:pt idx="14">
                  <c:v>146198.22</c:v>
                </c:pt>
                <c:pt idx="15">
                  <c:v>-32110.05</c:v>
                </c:pt>
                <c:pt idx="16">
                  <c:v>-16560.13</c:v>
                </c:pt>
                <c:pt idx="17">
                  <c:v>244394.65</c:v>
                </c:pt>
                <c:pt idx="18">
                  <c:v>38019.300000000003</c:v>
                </c:pt>
                <c:pt idx="19">
                  <c:v>800316.49</c:v>
                </c:pt>
                <c:pt idx="20">
                  <c:v>-240572.52</c:v>
                </c:pt>
                <c:pt idx="21">
                  <c:v>195326.7</c:v>
                </c:pt>
                <c:pt idx="22">
                  <c:v>682791.62</c:v>
                </c:pt>
                <c:pt idx="23">
                  <c:v>612296.31000000006</c:v>
                </c:pt>
                <c:pt idx="24">
                  <c:v>-774417.98</c:v>
                </c:pt>
                <c:pt idx="25">
                  <c:v>-969041.82</c:v>
                </c:pt>
                <c:pt idx="26">
                  <c:v>637718.56000000006</c:v>
                </c:pt>
                <c:pt idx="27">
                  <c:v>-100820.4</c:v>
                </c:pt>
                <c:pt idx="28">
                  <c:v>-5977369.6200000001</c:v>
                </c:pt>
                <c:pt idx="29">
                  <c:v>161246.6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44E-442F-B06A-F7F8EBAA98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7674600"/>
        <c:axId val="467675776"/>
      </c:barChart>
      <c:catAx>
        <c:axId val="46767460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5776"/>
        <c:crosses val="autoZero"/>
        <c:auto val="0"/>
        <c:lblAlgn val="ctr"/>
        <c:lblOffset val="100"/>
        <c:tickLblSkip val="5"/>
        <c:noMultiLvlLbl val="0"/>
      </c:catAx>
      <c:valAx>
        <c:axId val="467675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4600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Daily CRR settlement</a:t>
            </a:r>
            <a:r>
              <a:rPr lang="en-US" b="1" baseline="0" dirty="0"/>
              <a:t> vs DAM congestion Rent</a:t>
            </a:r>
            <a:endParaRPr lang="en-US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Payment/Charge to CRRAH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Sheet1!$A$2:$A$31</c:f>
              <c:numCache>
                <c:formatCode>m/d/yyyy</c:formatCode>
                <c:ptCount val="30"/>
                <c:pt idx="0">
                  <c:v>44287</c:v>
                </c:pt>
                <c:pt idx="1">
                  <c:v>44288</c:v>
                </c:pt>
                <c:pt idx="2">
                  <c:v>44289</c:v>
                </c:pt>
                <c:pt idx="3">
                  <c:v>44290</c:v>
                </c:pt>
                <c:pt idx="4">
                  <c:v>44291</c:v>
                </c:pt>
                <c:pt idx="5">
                  <c:v>44292</c:v>
                </c:pt>
                <c:pt idx="6">
                  <c:v>44293</c:v>
                </c:pt>
                <c:pt idx="7">
                  <c:v>44294</c:v>
                </c:pt>
                <c:pt idx="8">
                  <c:v>44295</c:v>
                </c:pt>
                <c:pt idx="9">
                  <c:v>44296</c:v>
                </c:pt>
                <c:pt idx="10">
                  <c:v>44297</c:v>
                </c:pt>
                <c:pt idx="11">
                  <c:v>44298</c:v>
                </c:pt>
                <c:pt idx="12">
                  <c:v>44299</c:v>
                </c:pt>
                <c:pt idx="13">
                  <c:v>44300</c:v>
                </c:pt>
                <c:pt idx="14">
                  <c:v>44301</c:v>
                </c:pt>
                <c:pt idx="15">
                  <c:v>44302</c:v>
                </c:pt>
                <c:pt idx="16">
                  <c:v>44303</c:v>
                </c:pt>
                <c:pt idx="17">
                  <c:v>44304</c:v>
                </c:pt>
                <c:pt idx="18">
                  <c:v>44305</c:v>
                </c:pt>
                <c:pt idx="19">
                  <c:v>44306</c:v>
                </c:pt>
                <c:pt idx="20">
                  <c:v>44307</c:v>
                </c:pt>
                <c:pt idx="21">
                  <c:v>44308</c:v>
                </c:pt>
                <c:pt idx="22">
                  <c:v>44309</c:v>
                </c:pt>
                <c:pt idx="23">
                  <c:v>44310</c:v>
                </c:pt>
                <c:pt idx="24">
                  <c:v>44311</c:v>
                </c:pt>
                <c:pt idx="25">
                  <c:v>44312</c:v>
                </c:pt>
                <c:pt idx="26">
                  <c:v>44313</c:v>
                </c:pt>
                <c:pt idx="27">
                  <c:v>44314</c:v>
                </c:pt>
                <c:pt idx="28">
                  <c:v>44315</c:v>
                </c:pt>
                <c:pt idx="29">
                  <c:v>44316</c:v>
                </c:pt>
              </c:numCache>
            </c:numRef>
          </c:cat>
          <c:val>
            <c:numRef>
              <c:f>Sheet1!$B$2:$B$31</c:f>
              <c:numCache>
                <c:formatCode>#,##0.0</c:formatCode>
                <c:ptCount val="30"/>
                <c:pt idx="0">
                  <c:v>2708438.3899999997</c:v>
                </c:pt>
                <c:pt idx="1">
                  <c:v>5278924.18</c:v>
                </c:pt>
                <c:pt idx="2">
                  <c:v>1638589.58</c:v>
                </c:pt>
                <c:pt idx="3">
                  <c:v>728250.54999999993</c:v>
                </c:pt>
                <c:pt idx="4">
                  <c:v>5448104.1099999994</c:v>
                </c:pt>
                <c:pt idx="5">
                  <c:v>7799744.29</c:v>
                </c:pt>
                <c:pt idx="6">
                  <c:v>4576315.3</c:v>
                </c:pt>
                <c:pt idx="7">
                  <c:v>4690324.54</c:v>
                </c:pt>
                <c:pt idx="8">
                  <c:v>7798089.2600000007</c:v>
                </c:pt>
                <c:pt idx="9">
                  <c:v>1537998.21</c:v>
                </c:pt>
                <c:pt idx="10">
                  <c:v>2252208.9800000004</c:v>
                </c:pt>
                <c:pt idx="11">
                  <c:v>4209052.49</c:v>
                </c:pt>
                <c:pt idx="12">
                  <c:v>3217750.57</c:v>
                </c:pt>
                <c:pt idx="13">
                  <c:v>2945201.92</c:v>
                </c:pt>
                <c:pt idx="14">
                  <c:v>3771306.65</c:v>
                </c:pt>
                <c:pt idx="15">
                  <c:v>5566869.2400000002</c:v>
                </c:pt>
                <c:pt idx="16">
                  <c:v>2187373.56</c:v>
                </c:pt>
                <c:pt idx="17">
                  <c:v>760007.26</c:v>
                </c:pt>
                <c:pt idx="18">
                  <c:v>2781870.02</c:v>
                </c:pt>
                <c:pt idx="19">
                  <c:v>6476540.25</c:v>
                </c:pt>
                <c:pt idx="20">
                  <c:v>2859773.96</c:v>
                </c:pt>
                <c:pt idx="21">
                  <c:v>6069210.0800000001</c:v>
                </c:pt>
                <c:pt idx="22">
                  <c:v>4746853.79</c:v>
                </c:pt>
                <c:pt idx="23">
                  <c:v>2878935.51</c:v>
                </c:pt>
                <c:pt idx="24">
                  <c:v>7578030.6400000006</c:v>
                </c:pt>
                <c:pt idx="25">
                  <c:v>8824725.4700000007</c:v>
                </c:pt>
                <c:pt idx="26">
                  <c:v>8973022.6500000004</c:v>
                </c:pt>
                <c:pt idx="27">
                  <c:v>8409820.5700000003</c:v>
                </c:pt>
                <c:pt idx="28">
                  <c:v>7117377.4800000004</c:v>
                </c:pt>
                <c:pt idx="29">
                  <c:v>2854049.1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99-4317-A0DD-E65F6501097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DACONGRENT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Sheet1!$A$2:$A$31</c:f>
              <c:numCache>
                <c:formatCode>m/d/yyyy</c:formatCode>
                <c:ptCount val="30"/>
                <c:pt idx="0">
                  <c:v>44287</c:v>
                </c:pt>
                <c:pt idx="1">
                  <c:v>44288</c:v>
                </c:pt>
                <c:pt idx="2">
                  <c:v>44289</c:v>
                </c:pt>
                <c:pt idx="3">
                  <c:v>44290</c:v>
                </c:pt>
                <c:pt idx="4">
                  <c:v>44291</c:v>
                </c:pt>
                <c:pt idx="5">
                  <c:v>44292</c:v>
                </c:pt>
                <c:pt idx="6">
                  <c:v>44293</c:v>
                </c:pt>
                <c:pt idx="7">
                  <c:v>44294</c:v>
                </c:pt>
                <c:pt idx="8">
                  <c:v>44295</c:v>
                </c:pt>
                <c:pt idx="9">
                  <c:v>44296</c:v>
                </c:pt>
                <c:pt idx="10">
                  <c:v>44297</c:v>
                </c:pt>
                <c:pt idx="11">
                  <c:v>44298</c:v>
                </c:pt>
                <c:pt idx="12">
                  <c:v>44299</c:v>
                </c:pt>
                <c:pt idx="13">
                  <c:v>44300</c:v>
                </c:pt>
                <c:pt idx="14">
                  <c:v>44301</c:v>
                </c:pt>
                <c:pt idx="15">
                  <c:v>44302</c:v>
                </c:pt>
                <c:pt idx="16">
                  <c:v>44303</c:v>
                </c:pt>
                <c:pt idx="17">
                  <c:v>44304</c:v>
                </c:pt>
                <c:pt idx="18">
                  <c:v>44305</c:v>
                </c:pt>
                <c:pt idx="19">
                  <c:v>44306</c:v>
                </c:pt>
                <c:pt idx="20">
                  <c:v>44307</c:v>
                </c:pt>
                <c:pt idx="21">
                  <c:v>44308</c:v>
                </c:pt>
                <c:pt idx="22">
                  <c:v>44309</c:v>
                </c:pt>
                <c:pt idx="23">
                  <c:v>44310</c:v>
                </c:pt>
                <c:pt idx="24">
                  <c:v>44311</c:v>
                </c:pt>
                <c:pt idx="25">
                  <c:v>44312</c:v>
                </c:pt>
                <c:pt idx="26">
                  <c:v>44313</c:v>
                </c:pt>
                <c:pt idx="27">
                  <c:v>44314</c:v>
                </c:pt>
                <c:pt idx="28">
                  <c:v>44315</c:v>
                </c:pt>
                <c:pt idx="29">
                  <c:v>44316</c:v>
                </c:pt>
              </c:numCache>
            </c:numRef>
          </c:cat>
          <c:val>
            <c:numRef>
              <c:f>Sheet1!$C$2:$C$31</c:f>
              <c:numCache>
                <c:formatCode>General</c:formatCode>
                <c:ptCount val="30"/>
                <c:pt idx="0">
                  <c:v>2791303.56</c:v>
                </c:pt>
                <c:pt idx="1">
                  <c:v>5635528.4199999999</c:v>
                </c:pt>
                <c:pt idx="2">
                  <c:v>2145945.73</c:v>
                </c:pt>
                <c:pt idx="3">
                  <c:v>828283.14</c:v>
                </c:pt>
                <c:pt idx="4">
                  <c:v>6565854.5300000003</c:v>
                </c:pt>
                <c:pt idx="5">
                  <c:v>9745458.7300000004</c:v>
                </c:pt>
                <c:pt idx="6">
                  <c:v>4593436.93</c:v>
                </c:pt>
                <c:pt idx="7">
                  <c:v>4442699.38</c:v>
                </c:pt>
                <c:pt idx="8">
                  <c:v>8814353.2200000007</c:v>
                </c:pt>
                <c:pt idx="9">
                  <c:v>1822311.02</c:v>
                </c:pt>
                <c:pt idx="10">
                  <c:v>2581990.61</c:v>
                </c:pt>
                <c:pt idx="11">
                  <c:v>4482341.41</c:v>
                </c:pt>
                <c:pt idx="12">
                  <c:v>3299393.18</c:v>
                </c:pt>
                <c:pt idx="13">
                  <c:v>3134555.11</c:v>
                </c:pt>
                <c:pt idx="14">
                  <c:v>3885735.71</c:v>
                </c:pt>
                <c:pt idx="15">
                  <c:v>6798548.3700000001</c:v>
                </c:pt>
                <c:pt idx="16">
                  <c:v>2223948.85</c:v>
                </c:pt>
                <c:pt idx="17">
                  <c:v>663977.81000000006</c:v>
                </c:pt>
                <c:pt idx="18">
                  <c:v>2570823.2999999998</c:v>
                </c:pt>
                <c:pt idx="19">
                  <c:v>6627374.75</c:v>
                </c:pt>
                <c:pt idx="20">
                  <c:v>2448983.54</c:v>
                </c:pt>
                <c:pt idx="21">
                  <c:v>5717210.75</c:v>
                </c:pt>
                <c:pt idx="22">
                  <c:v>4997122.83</c:v>
                </c:pt>
                <c:pt idx="23">
                  <c:v>3090479.89</c:v>
                </c:pt>
                <c:pt idx="24">
                  <c:v>7856398.54</c:v>
                </c:pt>
                <c:pt idx="25">
                  <c:v>8574448.4299999997</c:v>
                </c:pt>
                <c:pt idx="26">
                  <c:v>8856370.0800000001</c:v>
                </c:pt>
                <c:pt idx="27">
                  <c:v>8496410.6199999992</c:v>
                </c:pt>
                <c:pt idx="28">
                  <c:v>7105207.9400000004</c:v>
                </c:pt>
                <c:pt idx="29">
                  <c:v>2841165.47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99-4317-A0DD-E65F650109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93646160"/>
        <c:axId val="693647336"/>
      </c:barChart>
      <c:catAx>
        <c:axId val="69364616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3647336"/>
        <c:crosses val="autoZero"/>
        <c:auto val="0"/>
        <c:lblAlgn val="ctr"/>
        <c:lblOffset val="100"/>
        <c:tickLblSkip val="5"/>
        <c:noMultiLvlLbl val="0"/>
      </c:catAx>
      <c:valAx>
        <c:axId val="693647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3646160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Daily Credit/Charge</a:t>
            </a:r>
            <a:r>
              <a:rPr lang="en-US" b="1" baseline="0" dirty="0"/>
              <a:t> to CRR Balancing Account  </a:t>
            </a:r>
            <a:endParaRPr lang="en-US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DAILY_CREDIT_OR_SHORT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Sheet1!$A$2:$A$31</c:f>
              <c:numCache>
                <c:formatCode>m/d/yyyy</c:formatCode>
                <c:ptCount val="30"/>
                <c:pt idx="0">
                  <c:v>44287</c:v>
                </c:pt>
                <c:pt idx="1">
                  <c:v>44288</c:v>
                </c:pt>
                <c:pt idx="2">
                  <c:v>44289</c:v>
                </c:pt>
                <c:pt idx="3">
                  <c:v>44290</c:v>
                </c:pt>
                <c:pt idx="4">
                  <c:v>44291</c:v>
                </c:pt>
                <c:pt idx="5">
                  <c:v>44292</c:v>
                </c:pt>
                <c:pt idx="6">
                  <c:v>44293</c:v>
                </c:pt>
                <c:pt idx="7">
                  <c:v>44294</c:v>
                </c:pt>
                <c:pt idx="8">
                  <c:v>44295</c:v>
                </c:pt>
                <c:pt idx="9">
                  <c:v>44296</c:v>
                </c:pt>
                <c:pt idx="10">
                  <c:v>44297</c:v>
                </c:pt>
                <c:pt idx="11">
                  <c:v>44298</c:v>
                </c:pt>
                <c:pt idx="12">
                  <c:v>44299</c:v>
                </c:pt>
                <c:pt idx="13">
                  <c:v>44300</c:v>
                </c:pt>
                <c:pt idx="14">
                  <c:v>44301</c:v>
                </c:pt>
                <c:pt idx="15">
                  <c:v>44302</c:v>
                </c:pt>
                <c:pt idx="16">
                  <c:v>44303</c:v>
                </c:pt>
                <c:pt idx="17">
                  <c:v>44304</c:v>
                </c:pt>
                <c:pt idx="18">
                  <c:v>44305</c:v>
                </c:pt>
                <c:pt idx="19">
                  <c:v>44306</c:v>
                </c:pt>
                <c:pt idx="20">
                  <c:v>44307</c:v>
                </c:pt>
                <c:pt idx="21">
                  <c:v>44308</c:v>
                </c:pt>
                <c:pt idx="22">
                  <c:v>44309</c:v>
                </c:pt>
                <c:pt idx="23">
                  <c:v>44310</c:v>
                </c:pt>
                <c:pt idx="24">
                  <c:v>44311</c:v>
                </c:pt>
                <c:pt idx="25">
                  <c:v>44312</c:v>
                </c:pt>
                <c:pt idx="26">
                  <c:v>44313</c:v>
                </c:pt>
                <c:pt idx="27">
                  <c:v>44314</c:v>
                </c:pt>
                <c:pt idx="28">
                  <c:v>44315</c:v>
                </c:pt>
                <c:pt idx="29">
                  <c:v>44316</c:v>
                </c:pt>
              </c:numCache>
            </c:numRef>
          </c:cat>
          <c:val>
            <c:numRef>
              <c:f>Sheet1!$D$2:$D$31</c:f>
              <c:numCache>
                <c:formatCode>General</c:formatCode>
                <c:ptCount val="30"/>
                <c:pt idx="0">
                  <c:v>82865.17</c:v>
                </c:pt>
                <c:pt idx="1">
                  <c:v>356604.24</c:v>
                </c:pt>
                <c:pt idx="2">
                  <c:v>507356.15</c:v>
                </c:pt>
                <c:pt idx="3">
                  <c:v>100032.59</c:v>
                </c:pt>
                <c:pt idx="4">
                  <c:v>1117750.42</c:v>
                </c:pt>
                <c:pt idx="5">
                  <c:v>1945714.44</c:v>
                </c:pt>
                <c:pt idx="6">
                  <c:v>17121.63</c:v>
                </c:pt>
                <c:pt idx="7">
                  <c:v>-247625.16</c:v>
                </c:pt>
                <c:pt idx="8">
                  <c:v>1016263.96</c:v>
                </c:pt>
                <c:pt idx="9">
                  <c:v>284312.81</c:v>
                </c:pt>
                <c:pt idx="10">
                  <c:v>329781.63</c:v>
                </c:pt>
                <c:pt idx="11">
                  <c:v>273288.92</c:v>
                </c:pt>
                <c:pt idx="12">
                  <c:v>81642.61</c:v>
                </c:pt>
                <c:pt idx="13">
                  <c:v>189353.19</c:v>
                </c:pt>
                <c:pt idx="14">
                  <c:v>114429.06</c:v>
                </c:pt>
                <c:pt idx="15">
                  <c:v>1231679.1299999999</c:v>
                </c:pt>
                <c:pt idx="16">
                  <c:v>36575.29</c:v>
                </c:pt>
                <c:pt idx="17">
                  <c:v>-96029.45</c:v>
                </c:pt>
                <c:pt idx="18">
                  <c:v>-211046.72</c:v>
                </c:pt>
                <c:pt idx="19">
                  <c:v>150834.5</c:v>
                </c:pt>
                <c:pt idx="20">
                  <c:v>-410790.42</c:v>
                </c:pt>
                <c:pt idx="21">
                  <c:v>-351999.33</c:v>
                </c:pt>
                <c:pt idx="22">
                  <c:v>250269.04</c:v>
                </c:pt>
                <c:pt idx="23">
                  <c:v>211544.38</c:v>
                </c:pt>
                <c:pt idx="24">
                  <c:v>278367.90000000002</c:v>
                </c:pt>
                <c:pt idx="25">
                  <c:v>-250277.04</c:v>
                </c:pt>
                <c:pt idx="26">
                  <c:v>-116652.57</c:v>
                </c:pt>
                <c:pt idx="27">
                  <c:v>86590.05</c:v>
                </c:pt>
                <c:pt idx="28">
                  <c:v>-12169.54</c:v>
                </c:pt>
                <c:pt idx="29">
                  <c:v>-12883.63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58-4FF5-9250-E6843224AE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6490160"/>
        <c:axId val="716486632"/>
      </c:barChart>
      <c:catAx>
        <c:axId val="71649016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6486632"/>
        <c:crosses val="autoZero"/>
        <c:auto val="0"/>
        <c:lblAlgn val="ctr"/>
        <c:lblOffset val="100"/>
        <c:tickLblSkip val="5"/>
        <c:noMultiLvlLbl val="0"/>
      </c:catAx>
      <c:valAx>
        <c:axId val="716486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6490160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469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323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848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8862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3390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7697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5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935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8345235" y="6540542"/>
            <a:ext cx="707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0FCC7E3-021B-47DF-A1B2-17EE18AFD701}" type="slidenum">
              <a:rPr lang="en-US" sz="1200" b="0" smtClean="0">
                <a:solidFill>
                  <a:schemeClr val="tx2"/>
                </a:solidFill>
              </a:rPr>
              <a:pPr algn="r"/>
              <a:t>‹#›</a:t>
            </a:fld>
            <a:endParaRPr lang="en-US" sz="1200" b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Review of April RENA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>
                <a:solidFill>
                  <a:schemeClr val="tx2"/>
                </a:solidFill>
              </a:rPr>
              <a:t>Jian Chen</a:t>
            </a:r>
          </a:p>
          <a:p>
            <a:r>
              <a:rPr lang="en-US" dirty="0">
                <a:solidFill>
                  <a:schemeClr val="tx2"/>
                </a:solidFill>
              </a:rPr>
              <a:t>Market Analysis and Validation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CMWG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July 19</a:t>
            </a:r>
            <a:r>
              <a:rPr lang="en-US" baseline="30000" dirty="0">
                <a:solidFill>
                  <a:schemeClr val="tx2"/>
                </a:solidFill>
              </a:rPr>
              <a:t>th</a:t>
            </a:r>
            <a:r>
              <a:rPr lang="en-US" dirty="0">
                <a:solidFill>
                  <a:schemeClr val="tx2"/>
                </a:solidFill>
              </a:rPr>
              <a:t>, 2021</a:t>
            </a:r>
          </a:p>
          <a:p>
            <a:endParaRPr lang="en-US" sz="2800" b="1" dirty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Monthly Sum of RENA 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6189354"/>
              </p:ext>
            </p:extLst>
          </p:nvPr>
        </p:nvGraphicFramePr>
        <p:xfrm>
          <a:off x="762000" y="1607741"/>
          <a:ext cx="7620000" cy="36425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37956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Daily RENA with RT Congestion 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386682"/>
            <a:ext cx="8534400" cy="4319832"/>
          </a:xfrm>
        </p:spPr>
        <p:txBody>
          <a:bodyPr/>
          <a:lstStyle/>
          <a:p>
            <a:r>
              <a:rPr lang="en-US" sz="2000" dirty="0"/>
              <a:t>The total RENA in April was around $9.6M, while the total SCED congestion rent was around $282M. 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0878557"/>
              </p:ext>
            </p:extLst>
          </p:nvPr>
        </p:nvGraphicFramePr>
        <p:xfrm>
          <a:off x="709612" y="2459759"/>
          <a:ext cx="7800975" cy="3273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81439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Daily RENA and estimated DAM oversold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83165"/>
            <a:ext cx="8534400" cy="4319832"/>
          </a:xfrm>
        </p:spPr>
        <p:txBody>
          <a:bodyPr/>
          <a:lstStyle/>
          <a:p>
            <a:r>
              <a:rPr lang="en-US" sz="2200" dirty="0"/>
              <a:t>The total estimated DAM oversold amount in April was around $16.9M. 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2652515"/>
              </p:ext>
            </p:extLst>
          </p:nvPr>
        </p:nvGraphicFramePr>
        <p:xfrm>
          <a:off x="838200" y="2362200"/>
          <a:ext cx="7391400" cy="33407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12886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OD 4/14/2021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433218"/>
          </a:xfrm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About $11.2M RENA was observed on OD 4/14/2021. Most of RENA was related to the RT congestions in South Houston area. </a:t>
            </a:r>
          </a:p>
          <a:p>
            <a:endParaRPr lang="en-US" sz="2000" dirty="0"/>
          </a:p>
          <a:p>
            <a:r>
              <a:rPr lang="en-US" sz="2000" dirty="0"/>
              <a:t>DAM oversold on the RT congestion: Total of more than $50M RT congestion rent was observed on the constraints DSTPRED5: DOWOAS18_A and DREFSTP5: DOWOAS18_A, which was related to the planned transmission outages and increased demand from PUN. The total oversold on those two constraints was around $12M, which was mostly due to the under-modeled PUN net load in LDFs. </a:t>
            </a:r>
          </a:p>
          <a:p>
            <a:endParaRPr lang="en-US" sz="2000" dirty="0"/>
          </a:p>
          <a:p>
            <a:r>
              <a:rPr lang="en-US" sz="2000" dirty="0"/>
              <a:t>A nearby PUN had 77% helping shift factor on the two constraints, and its net consumption increased significantly in a few days. Its LDF was then updated on 4/14, but only become effective for DAM OD 4/16. 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4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28804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OD 4/29/2021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990600"/>
            <a:ext cx="8534400" cy="5105400"/>
          </a:xfrm>
        </p:spPr>
        <p:txBody>
          <a:bodyPr/>
          <a:lstStyle/>
          <a:p>
            <a:r>
              <a:rPr lang="en-US" sz="2000" dirty="0"/>
              <a:t>About -$4.2M RENA was observed on OD 4/29/2021. Most of the negative RENA was related to the RT congestion in South Houston area. </a:t>
            </a:r>
          </a:p>
          <a:p>
            <a:endParaRPr lang="en-US" sz="22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r>
              <a:rPr lang="en-US" sz="2000" dirty="0"/>
              <a:t>DAM undersold on the RT constraint: Significant undersold was observed on the two RT constraints DSTPRED5:STPWAP39_1 and DREFSTP5: STPWAP39_1. The constraints in RTM were related to the high flow into Houston area and planned local transmission outage. However, the undersold in DAM was mostly due to over-modeled PUN net load in LDF, which caused the South to Houston flow were limited in DAM due to other binding constraint in DAM.</a:t>
            </a:r>
          </a:p>
        </p:txBody>
      </p:sp>
    </p:spTree>
    <p:extLst>
      <p:ext uri="{BB962C8B-B14F-4D97-AF65-F5344CB8AC3E}">
        <p14:creationId xmlns:p14="http://schemas.microsoft.com/office/powerpoint/2010/main" val="3836288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15182"/>
            <a:ext cx="8610600" cy="5204618"/>
          </a:xfrm>
        </p:spPr>
        <p:txBody>
          <a:bodyPr/>
          <a:lstStyle/>
          <a:p>
            <a:pPr marL="0" indent="0">
              <a:buNone/>
            </a:pPr>
            <a:endParaRPr lang="en-US" sz="2200" dirty="0"/>
          </a:p>
          <a:p>
            <a:r>
              <a:rPr lang="en-US" sz="2000" dirty="0"/>
              <a:t>A total of $9.6M RENA observed in April, 2021, which was moderate comparing to the historical data.  </a:t>
            </a: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/>
              <a:t>Most of RENA in April was related to congestion “oversold” in DAM, specifically on 4/14, which in this case was due to under-modeled net PUN load in LDF.</a:t>
            </a:r>
          </a:p>
          <a:p>
            <a:endParaRPr lang="en-US" sz="2200" dirty="0">
              <a:solidFill>
                <a:srgbClr val="FF0000"/>
              </a:solidFill>
            </a:endParaRPr>
          </a:p>
          <a:p>
            <a:r>
              <a:rPr lang="en-US" sz="2000" dirty="0"/>
              <a:t>PTP w/ links to options didn’t make significant impact to RENA in April. The highest amount of its impact happened on 4/29 with $0.6M. </a:t>
            </a: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08304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April CRR Balance Account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5265745"/>
              </p:ext>
            </p:extLst>
          </p:nvPr>
        </p:nvGraphicFramePr>
        <p:xfrm>
          <a:off x="914400" y="1386683"/>
          <a:ext cx="7391400" cy="2370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7197674"/>
              </p:ext>
            </p:extLst>
          </p:nvPr>
        </p:nvGraphicFramePr>
        <p:xfrm>
          <a:off x="914400" y="3756819"/>
          <a:ext cx="7391400" cy="2370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2055377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34af464-7aa1-4edd-9be4-83dffc1cb926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34716</TotalTime>
  <Words>433</Words>
  <Application>Microsoft Office PowerPoint</Application>
  <PresentationFormat>On-screen Show (4:3)</PresentationFormat>
  <Paragraphs>51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1_Custom Design</vt:lpstr>
      <vt:lpstr>Office Theme</vt:lpstr>
      <vt:lpstr>Custom Design</vt:lpstr>
      <vt:lpstr>PowerPoint Presentation</vt:lpstr>
      <vt:lpstr>Monthly Sum of RENA </vt:lpstr>
      <vt:lpstr>Daily RENA with RT Congestion </vt:lpstr>
      <vt:lpstr>Daily RENA and estimated DAM oversold</vt:lpstr>
      <vt:lpstr>OD 4/14/2021</vt:lpstr>
      <vt:lpstr>OD 4/29/2021</vt:lpstr>
      <vt:lpstr>Summary</vt:lpstr>
      <vt:lpstr>April CRR Balance Account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Sean</dc:creator>
  <cp:lastModifiedBy>Chen, Jian</cp:lastModifiedBy>
  <cp:revision>489</cp:revision>
  <cp:lastPrinted>2021-07-16T14:42:57Z</cp:lastPrinted>
  <dcterms:created xsi:type="dcterms:W3CDTF">2016-01-21T15:20:31Z</dcterms:created>
  <dcterms:modified xsi:type="dcterms:W3CDTF">2021-07-16T15:26:33Z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