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12" r:id="rId3"/>
    <p:sldId id="413" r:id="rId4"/>
    <p:sldId id="410" r:id="rId5"/>
    <p:sldId id="257" r:id="rId6"/>
    <p:sldId id="409" r:id="rId7"/>
    <p:sldId id="408" r:id="rId8"/>
    <p:sldId id="414" r:id="rId9"/>
    <p:sldId id="265" r:id="rId10"/>
    <p:sldId id="415" r:id="rId11"/>
    <p:sldId id="417" r:id="rId12"/>
    <p:sldId id="411" r:id="rId13"/>
    <p:sldId id="406"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558B"/>
    <a:srgbClr val="C8405A"/>
    <a:srgbClr val="CD3B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3792" autoAdjust="0"/>
  </p:normalViewPr>
  <p:slideViewPr>
    <p:cSldViewPr snapToGrid="0">
      <p:cViewPr varScale="1">
        <p:scale>
          <a:sx n="75" d="100"/>
          <a:sy n="75" d="100"/>
        </p:scale>
        <p:origin x="49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8B93A-F42E-4B8C-B90A-A14FCE9C773D}" type="datetimeFigureOut">
              <a:rPr lang="en-US" smtClean="0"/>
              <a:t>7/15/2021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EB8D4-245A-4C17-9D36-BC87BB596DC3}" type="slidenum">
              <a:rPr lang="en-US" smtClean="0"/>
              <a:t>‹#›</a:t>
            </a:fld>
            <a:endParaRPr lang="en-US"/>
          </a:p>
        </p:txBody>
      </p:sp>
    </p:spTree>
    <p:extLst>
      <p:ext uri="{BB962C8B-B14F-4D97-AF65-F5344CB8AC3E}">
        <p14:creationId xmlns:p14="http://schemas.microsoft.com/office/powerpoint/2010/main" val="2179060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AA6E2-C49B-4E84-9D48-FF6023AD8E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12F9F9-90AB-4860-9CDC-A518D791B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613614-3B18-4C53-8319-6BFC7DE0DED9}"/>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AA4713FD-94C3-4701-B922-D48B37D15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DD89C-AC5B-41D3-8E25-F0D72221BE22}"/>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02016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5EB3-E5DB-442C-BE8E-37972C2109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045269-6E71-44FB-837F-08B9C58EA8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F7D55D-9DCE-4419-9023-5988D4E1D59E}"/>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0B874958-B256-4E33-B524-6B33DBF0B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43526-2CED-41DA-A91A-28164D52DF67}"/>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8700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B2229E-6568-48D4-8BAC-3360D9D46A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F6AAA7-FCA0-41AE-8E91-08843D6C28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0302B-75A2-4E00-AFAA-F5428509FDAF}"/>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36A6405D-10CC-4760-8D8F-61BE63F0F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235BE-276F-49FB-8F96-CDE633CE0C51}"/>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92603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DCAA9-C1B1-40D9-9EAC-1732D6E8AC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53A1DF-8428-4757-AA38-8B1A579160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040BA7-7809-44B0-B9D1-ECBBA6ACB18C}"/>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4932E380-4BFE-417F-9D7C-19106BDA3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F557F0-8209-411B-9F46-C900E3B6841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40247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ADBDE-6320-4CC5-A44A-123F75476C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F08C3E-035F-43D7-AB41-6545E953E3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0A0621-C2A6-47F3-87AB-8B3553DDD64B}"/>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B1E6C4DF-E265-411A-A75E-FC895C794A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F2590-7A99-4890-8519-743975ED7D09}"/>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198552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D4A-0514-4B81-AB20-4489D9C62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B662B4-5CCF-45F9-8099-BB63A694CD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034CF9-4CE0-4F5D-80B9-CEB5DD28E6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53D038-E1D7-4921-9A87-12CCB98E630E}"/>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6" name="Footer Placeholder 5">
            <a:extLst>
              <a:ext uri="{FF2B5EF4-FFF2-40B4-BE49-F238E27FC236}">
                <a16:creationId xmlns:a16="http://schemas.microsoft.com/office/drawing/2014/main" id="{A8DCBED7-6571-4717-9338-5DD77ABA7E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3DF2B-18A4-4C9A-809D-08D78AE6BE8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65857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22F5-3FCF-4F02-9285-63E444AB5E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82D274-95A7-44A7-ABC6-1002A39254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9FEF49-CBBB-41B3-BD01-5FC2A6C8F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2C4AFC-5D34-49EF-B089-D16AB4B386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0A89F0-05B9-4C57-B4F9-109DA953BA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736D09-BF7C-4D53-911A-515F77774179}"/>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8" name="Footer Placeholder 7">
            <a:extLst>
              <a:ext uri="{FF2B5EF4-FFF2-40B4-BE49-F238E27FC236}">
                <a16:creationId xmlns:a16="http://schemas.microsoft.com/office/drawing/2014/main" id="{9DBBC87A-A48C-4E0F-A415-B5A46CA8F9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CC9816-461C-4857-B32F-2A3825B1E87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54857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DDF39-60BA-4E73-AAA9-74F1E28B31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BC66BB-94B7-4E45-AE70-54FBE5C07711}"/>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4" name="Footer Placeholder 3">
            <a:extLst>
              <a:ext uri="{FF2B5EF4-FFF2-40B4-BE49-F238E27FC236}">
                <a16:creationId xmlns:a16="http://schemas.microsoft.com/office/drawing/2014/main" id="{0717F6A7-9815-403A-9103-29D7824F53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1E5746-AF7A-4493-88B6-FE28C008A9C0}"/>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01913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74F40B-C3D1-4241-9BC0-D51094539A9C}"/>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3" name="Footer Placeholder 2">
            <a:extLst>
              <a:ext uri="{FF2B5EF4-FFF2-40B4-BE49-F238E27FC236}">
                <a16:creationId xmlns:a16="http://schemas.microsoft.com/office/drawing/2014/main" id="{EF4A425C-69FD-4398-97C0-0C1860A35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293EEE-FBA6-441A-B53C-35C2634005DF}"/>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232036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C297-CD55-438A-BF9B-B44CAD807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F39F7D-8596-4DD5-A468-32B373E9A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B130F4-F8B7-4010-A3E5-D12ED859B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47B6C-7BA1-45F6-B9B1-ACB07A98ED9C}"/>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6" name="Footer Placeholder 5">
            <a:extLst>
              <a:ext uri="{FF2B5EF4-FFF2-40B4-BE49-F238E27FC236}">
                <a16:creationId xmlns:a16="http://schemas.microsoft.com/office/drawing/2014/main" id="{B571C79D-5248-4A1A-BE95-6CC05449E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AA6F1C-C678-4E28-8916-9929549255B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83020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C3351-1093-46A6-8FC5-669AE9CAA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76AB6C-4A21-4100-978B-75C81C1D77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12B9EF-95E6-4FC5-87D6-9DB9628BB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019050-72F0-4AF9-9295-99EC2D2E106E}"/>
              </a:ext>
            </a:extLst>
          </p:cNvPr>
          <p:cNvSpPr>
            <a:spLocks noGrp="1"/>
          </p:cNvSpPr>
          <p:nvPr>
            <p:ph type="dt" sz="half" idx="10"/>
          </p:nvPr>
        </p:nvSpPr>
        <p:spPr/>
        <p:txBody>
          <a:bodyPr/>
          <a:lstStyle/>
          <a:p>
            <a:fld id="{E01CF1C3-AB17-4BE3-B5D4-D1DFF86BCF5B}" type="datetimeFigureOut">
              <a:rPr lang="en-US" smtClean="0"/>
              <a:t>7/15/2021</a:t>
            </a:fld>
            <a:endParaRPr lang="en-US"/>
          </a:p>
        </p:txBody>
      </p:sp>
      <p:sp>
        <p:nvSpPr>
          <p:cNvPr id="6" name="Footer Placeholder 5">
            <a:extLst>
              <a:ext uri="{FF2B5EF4-FFF2-40B4-BE49-F238E27FC236}">
                <a16:creationId xmlns:a16="http://schemas.microsoft.com/office/drawing/2014/main" id="{064DDF81-3A45-4EB6-95A0-50E9B36F7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6D2EFB-FF70-49D9-9EEB-994C37FB6B84}"/>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58148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6D62CE-66D9-4391-A303-60F5AF0CD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FEE0BA-9147-47F1-AEA8-2D35B0461F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C1F586-6E82-408E-8111-6A03EDDE1F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CF1C3-AB17-4BE3-B5D4-D1DFF86BCF5B}" type="datetimeFigureOut">
              <a:rPr lang="en-US" smtClean="0"/>
              <a:t>7/15/2021</a:t>
            </a:fld>
            <a:endParaRPr lang="en-US"/>
          </a:p>
        </p:txBody>
      </p:sp>
      <p:sp>
        <p:nvSpPr>
          <p:cNvPr id="5" name="Footer Placeholder 4">
            <a:extLst>
              <a:ext uri="{FF2B5EF4-FFF2-40B4-BE49-F238E27FC236}">
                <a16:creationId xmlns:a16="http://schemas.microsoft.com/office/drawing/2014/main" id="{8A955636-94EB-4861-BB39-26A5CB670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467027-224C-46D3-900F-C84248B44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17893-3D04-4FAD-B016-4518FE0003C5}" type="slidenum">
              <a:rPr lang="en-US" smtClean="0"/>
              <a:t>‹#›</a:t>
            </a:fld>
            <a:endParaRPr lang="en-US"/>
          </a:p>
        </p:txBody>
      </p:sp>
    </p:spTree>
    <p:extLst>
      <p:ext uri="{BB962C8B-B14F-4D97-AF65-F5344CB8AC3E}">
        <p14:creationId xmlns:p14="http://schemas.microsoft.com/office/powerpoint/2010/main" val="739822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ori.Simpson@constellati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jm.com/-/media/etools/edart/edart-training-irc-and-mingen.ash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BEA0-D220-4B67-8694-D7CE44578937}"/>
              </a:ext>
            </a:extLst>
          </p:cNvPr>
          <p:cNvSpPr>
            <a:spLocks noGrp="1"/>
          </p:cNvSpPr>
          <p:nvPr>
            <p:ph type="ctrTitle"/>
          </p:nvPr>
        </p:nvSpPr>
        <p:spPr/>
        <p:txBody>
          <a:bodyPr/>
          <a:lstStyle/>
          <a:p>
            <a:r>
              <a:rPr lang="en-US" dirty="0"/>
              <a:t>Emergency items list: Telemetry</a:t>
            </a:r>
          </a:p>
        </p:txBody>
      </p:sp>
      <p:sp>
        <p:nvSpPr>
          <p:cNvPr id="3" name="Subtitle 2">
            <a:extLst>
              <a:ext uri="{FF2B5EF4-FFF2-40B4-BE49-F238E27FC236}">
                <a16:creationId xmlns:a16="http://schemas.microsoft.com/office/drawing/2014/main" id="{BFE597FF-FD68-4CF9-BEBC-A12B4DBF60EB}"/>
              </a:ext>
            </a:extLst>
          </p:cNvPr>
          <p:cNvSpPr>
            <a:spLocks noGrp="1"/>
          </p:cNvSpPr>
          <p:nvPr>
            <p:ph type="subTitle" idx="1"/>
          </p:nvPr>
        </p:nvSpPr>
        <p:spPr/>
        <p:txBody>
          <a:bodyPr/>
          <a:lstStyle/>
          <a:p>
            <a:r>
              <a:rPr lang="en-US" dirty="0"/>
              <a:t>July 15</a:t>
            </a:r>
            <a:r>
              <a:rPr lang="en-US" baseline="30000" dirty="0"/>
              <a:t>th</a:t>
            </a:r>
            <a:r>
              <a:rPr lang="en-US" dirty="0"/>
              <a:t>, 2021</a:t>
            </a:r>
          </a:p>
          <a:p>
            <a:r>
              <a:rPr lang="en-US" dirty="0">
                <a:hlinkClick r:id="rId2"/>
              </a:rPr>
              <a:t>Lori.Simpson@constellation.com</a:t>
            </a:r>
            <a:r>
              <a:rPr lang="en-US" dirty="0"/>
              <a:t> (an Exelon company)</a:t>
            </a:r>
          </a:p>
          <a:p>
            <a:r>
              <a:rPr lang="en-US" dirty="0"/>
              <a:t>Jimmy Jackson, CPS Energy</a:t>
            </a:r>
          </a:p>
        </p:txBody>
      </p:sp>
    </p:spTree>
    <p:extLst>
      <p:ext uri="{BB962C8B-B14F-4D97-AF65-F5344CB8AC3E}">
        <p14:creationId xmlns:p14="http://schemas.microsoft.com/office/powerpoint/2010/main" val="3305415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Additional transparency recommendations:</a:t>
            </a:r>
          </a:p>
          <a:p>
            <a:pPr lvl="2"/>
            <a:r>
              <a:rPr lang="en-US" dirty="0"/>
              <a:t>30-minute integrated ramp telemetry</a:t>
            </a:r>
          </a:p>
          <a:p>
            <a:endParaRPr lang="en-US" dirty="0"/>
          </a:p>
        </p:txBody>
      </p:sp>
    </p:spTree>
    <p:extLst>
      <p:ext uri="{BB962C8B-B14F-4D97-AF65-F5344CB8AC3E}">
        <p14:creationId xmlns:p14="http://schemas.microsoft.com/office/powerpoint/2010/main" val="3157764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1D3C-9EA5-4ED8-92A0-4E5395E82C84}"/>
              </a:ext>
            </a:extLst>
          </p:cNvPr>
          <p:cNvSpPr>
            <a:spLocks noGrp="1"/>
          </p:cNvSpPr>
          <p:nvPr>
            <p:ph type="title"/>
          </p:nvPr>
        </p:nvSpPr>
        <p:spPr/>
        <p:txBody>
          <a:bodyPr/>
          <a:lstStyle/>
          <a:p>
            <a:r>
              <a:rPr lang="en-US" dirty="0"/>
              <a:t>30-minute integrated ramp telemetry</a:t>
            </a:r>
          </a:p>
        </p:txBody>
      </p:sp>
      <p:sp>
        <p:nvSpPr>
          <p:cNvPr id="3" name="Content Placeholder 2">
            <a:extLst>
              <a:ext uri="{FF2B5EF4-FFF2-40B4-BE49-F238E27FC236}">
                <a16:creationId xmlns:a16="http://schemas.microsoft.com/office/drawing/2014/main" id="{D822377A-0525-48EB-80F0-0255539F184B}"/>
              </a:ext>
            </a:extLst>
          </p:cNvPr>
          <p:cNvSpPr>
            <a:spLocks noGrp="1"/>
          </p:cNvSpPr>
          <p:nvPr>
            <p:ph idx="1"/>
          </p:nvPr>
        </p:nvSpPr>
        <p:spPr/>
        <p:txBody>
          <a:bodyPr>
            <a:normAutofit lnSpcReduction="10000"/>
          </a:bodyPr>
          <a:lstStyle/>
          <a:p>
            <a:pPr marL="0" indent="0">
              <a:buNone/>
            </a:pPr>
            <a:r>
              <a:rPr lang="en-US" dirty="0"/>
              <a:t>The current instantaneous ramp rate</a:t>
            </a:r>
            <a:r>
              <a:rPr lang="en-US" b="1" dirty="0"/>
              <a:t> </a:t>
            </a:r>
            <a:r>
              <a:rPr lang="en-US" dirty="0"/>
              <a:t>gives ERCOT an indication of capability in the next 5 minutes (HDL).  </a:t>
            </a:r>
          </a:p>
          <a:p>
            <a:pPr marL="0" indent="0">
              <a:buNone/>
            </a:pPr>
            <a:r>
              <a:rPr lang="en-US" dirty="0"/>
              <a:t>There is limited visibility into integrated ramp rate for the next 30 minutes.  This is part of RTC, but potentially this implementation needs to be moved forward.</a:t>
            </a:r>
          </a:p>
          <a:p>
            <a:pPr marL="0" indent="0">
              <a:buNone/>
            </a:pPr>
            <a:r>
              <a:rPr lang="en-US" dirty="0"/>
              <a:t>It would be helpful to look at what other markets are doing in this area: when there are severe system issues in PJM, the ISO asks the  Market Participants to supply information in either an Instantaneous Reserve Check (IRS) or Supplemental Status Report (SSR) to ensure the reserves the ISO thinks they have is confirmed to validate telemetry. (</a:t>
            </a:r>
            <a:r>
              <a:rPr lang="en-US" u="sng" dirty="0">
                <a:hlinkClick r:id="rId2"/>
              </a:rPr>
              <a:t>edart-training-irc-and-mingen.ashx (pjm.com)</a:t>
            </a:r>
            <a:r>
              <a:rPr lang="en-US" dirty="0"/>
              <a:t>).  </a:t>
            </a: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288932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26E25-1207-44EC-BE0C-95DE6FA878B8}"/>
              </a:ext>
            </a:extLst>
          </p:cNvPr>
          <p:cNvSpPr>
            <a:spLocks noGrp="1"/>
          </p:cNvSpPr>
          <p:nvPr>
            <p:ph type="title"/>
          </p:nvPr>
        </p:nvSpPr>
        <p:spPr/>
        <p:txBody>
          <a:bodyPr/>
          <a:lstStyle/>
          <a:p>
            <a:r>
              <a:rPr lang="en-US" dirty="0"/>
              <a:t>Other items for discussion</a:t>
            </a:r>
          </a:p>
        </p:txBody>
      </p:sp>
      <p:sp>
        <p:nvSpPr>
          <p:cNvPr id="3" name="Content Placeholder 2">
            <a:extLst>
              <a:ext uri="{FF2B5EF4-FFF2-40B4-BE49-F238E27FC236}">
                <a16:creationId xmlns:a16="http://schemas.microsoft.com/office/drawing/2014/main" id="{DD5CDD5E-BEF5-469C-81AD-EC7EACAE7418}"/>
              </a:ext>
            </a:extLst>
          </p:cNvPr>
          <p:cNvSpPr>
            <a:spLocks noGrp="1"/>
          </p:cNvSpPr>
          <p:nvPr>
            <p:ph idx="1"/>
          </p:nvPr>
        </p:nvSpPr>
        <p:spPr/>
        <p:txBody>
          <a:bodyPr/>
          <a:lstStyle/>
          <a:p>
            <a:r>
              <a:rPr lang="en-US" dirty="0"/>
              <a:t>PBP</a:t>
            </a:r>
          </a:p>
          <a:p>
            <a:r>
              <a:rPr lang="en-US" dirty="0"/>
              <a:t>Congestion at the cap</a:t>
            </a:r>
          </a:p>
        </p:txBody>
      </p:sp>
    </p:spTree>
    <p:extLst>
      <p:ext uri="{BB962C8B-B14F-4D97-AF65-F5344CB8AC3E}">
        <p14:creationId xmlns:p14="http://schemas.microsoft.com/office/powerpoint/2010/main" val="3082122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5599-9697-4161-9767-159E1768A8A0}"/>
              </a:ext>
            </a:extLst>
          </p:cNvPr>
          <p:cNvSpPr>
            <a:spLocks noGrp="1"/>
          </p:cNvSpPr>
          <p:nvPr>
            <p:ph type="title"/>
          </p:nvPr>
        </p:nvSpPr>
        <p:spPr/>
        <p:txBody>
          <a:bodyPr/>
          <a:lstStyle/>
          <a:p>
            <a:r>
              <a:rPr lang="en-US" b="1" dirty="0"/>
              <a:t>PBP</a:t>
            </a:r>
          </a:p>
        </p:txBody>
      </p:sp>
      <p:sp>
        <p:nvSpPr>
          <p:cNvPr id="3" name="Content Placeholder 2">
            <a:extLst>
              <a:ext uri="{FF2B5EF4-FFF2-40B4-BE49-F238E27FC236}">
                <a16:creationId xmlns:a16="http://schemas.microsoft.com/office/drawing/2014/main" id="{EBDEBD33-8462-40C4-90EA-8D15F56A8628}"/>
              </a:ext>
            </a:extLst>
          </p:cNvPr>
          <p:cNvSpPr>
            <a:spLocks noGrp="1"/>
          </p:cNvSpPr>
          <p:nvPr>
            <p:ph idx="1"/>
          </p:nvPr>
        </p:nvSpPr>
        <p:spPr>
          <a:xfrm>
            <a:off x="838200" y="1404284"/>
            <a:ext cx="10515600" cy="4351338"/>
          </a:xfrm>
        </p:spPr>
        <p:txBody>
          <a:bodyPr>
            <a:normAutofit/>
          </a:bodyPr>
          <a:lstStyle/>
          <a:p>
            <a:r>
              <a:rPr lang="en-US" sz="2000" dirty="0"/>
              <a:t>Power balance penalty is used instead of dispatching real generation  (it looks like a generator in SCED). (This happened on 2/15 at 1:45am when HDL was 3mw and system lambda was $7,500).</a:t>
            </a:r>
          </a:p>
          <a:p>
            <a:r>
              <a:rPr lang="en-US" sz="2000" dirty="0"/>
              <a:t>The diff possibly has to be made up by up-reg.  This could lead to </a:t>
            </a:r>
            <a:r>
              <a:rPr lang="en-US" sz="2000" dirty="0" err="1"/>
              <a:t>undergeneration</a:t>
            </a:r>
            <a:r>
              <a:rPr lang="en-US" sz="2000" dirty="0"/>
              <a:t> as the GTBD only uses 20% of deployed regulation.  </a:t>
            </a:r>
          </a:p>
          <a:p>
            <a:r>
              <a:rPr lang="en-US" sz="2000" dirty="0"/>
              <a:t>Should the PBP simply be at the cap?</a:t>
            </a:r>
          </a:p>
        </p:txBody>
      </p:sp>
      <p:pic>
        <p:nvPicPr>
          <p:cNvPr id="4" name="Picture 3">
            <a:extLst>
              <a:ext uri="{FF2B5EF4-FFF2-40B4-BE49-F238E27FC236}">
                <a16:creationId xmlns:a16="http://schemas.microsoft.com/office/drawing/2014/main" id="{0C13A9ED-69DB-40B0-B41D-048FB093F831}"/>
              </a:ext>
            </a:extLst>
          </p:cNvPr>
          <p:cNvPicPr>
            <a:picLocks noChangeAspect="1"/>
          </p:cNvPicPr>
          <p:nvPr/>
        </p:nvPicPr>
        <p:blipFill>
          <a:blip r:embed="rId2"/>
          <a:stretch>
            <a:fillRect/>
          </a:stretch>
        </p:blipFill>
        <p:spPr>
          <a:xfrm>
            <a:off x="2106598" y="4188745"/>
            <a:ext cx="2145270" cy="1827150"/>
          </a:xfrm>
          <a:prstGeom prst="rect">
            <a:avLst/>
          </a:prstGeom>
        </p:spPr>
      </p:pic>
      <p:pic>
        <p:nvPicPr>
          <p:cNvPr id="5" name="Picture 4">
            <a:extLst>
              <a:ext uri="{FF2B5EF4-FFF2-40B4-BE49-F238E27FC236}">
                <a16:creationId xmlns:a16="http://schemas.microsoft.com/office/drawing/2014/main" id="{B0099236-74EC-45AB-BBC9-EC48AEF3C761}"/>
              </a:ext>
            </a:extLst>
          </p:cNvPr>
          <p:cNvPicPr>
            <a:picLocks noChangeAspect="1"/>
          </p:cNvPicPr>
          <p:nvPr/>
        </p:nvPicPr>
        <p:blipFill>
          <a:blip r:embed="rId3"/>
          <a:stretch>
            <a:fillRect/>
          </a:stretch>
        </p:blipFill>
        <p:spPr>
          <a:xfrm>
            <a:off x="400051" y="4206262"/>
            <a:ext cx="1706547" cy="1752670"/>
          </a:xfrm>
          <a:prstGeom prst="rect">
            <a:avLst/>
          </a:prstGeom>
        </p:spPr>
      </p:pic>
      <p:pic>
        <p:nvPicPr>
          <p:cNvPr id="6" name="Picture 5">
            <a:extLst>
              <a:ext uri="{FF2B5EF4-FFF2-40B4-BE49-F238E27FC236}">
                <a16:creationId xmlns:a16="http://schemas.microsoft.com/office/drawing/2014/main" id="{E2D42F10-5A89-4B61-9B73-A5628CB2CC48}"/>
              </a:ext>
            </a:extLst>
          </p:cNvPr>
          <p:cNvPicPr>
            <a:picLocks noChangeAspect="1"/>
          </p:cNvPicPr>
          <p:nvPr/>
        </p:nvPicPr>
        <p:blipFill>
          <a:blip r:embed="rId4"/>
          <a:stretch>
            <a:fillRect/>
          </a:stretch>
        </p:blipFill>
        <p:spPr>
          <a:xfrm>
            <a:off x="8695881" y="3429000"/>
            <a:ext cx="3393437" cy="2700804"/>
          </a:xfrm>
          <a:prstGeom prst="rect">
            <a:avLst/>
          </a:prstGeom>
        </p:spPr>
      </p:pic>
      <p:pic>
        <p:nvPicPr>
          <p:cNvPr id="7" name="Picture 6">
            <a:extLst>
              <a:ext uri="{FF2B5EF4-FFF2-40B4-BE49-F238E27FC236}">
                <a16:creationId xmlns:a16="http://schemas.microsoft.com/office/drawing/2014/main" id="{C15B3BAD-6C2E-4450-AC15-FB735D3561C8}"/>
              </a:ext>
            </a:extLst>
          </p:cNvPr>
          <p:cNvPicPr>
            <a:picLocks noChangeAspect="1"/>
          </p:cNvPicPr>
          <p:nvPr/>
        </p:nvPicPr>
        <p:blipFill>
          <a:blip r:embed="rId5"/>
          <a:stretch>
            <a:fillRect/>
          </a:stretch>
        </p:blipFill>
        <p:spPr>
          <a:xfrm>
            <a:off x="4313726" y="3683550"/>
            <a:ext cx="3646637" cy="2798093"/>
          </a:xfrm>
          <a:prstGeom prst="rect">
            <a:avLst/>
          </a:prstGeom>
        </p:spPr>
      </p:pic>
      <p:sp>
        <p:nvSpPr>
          <p:cNvPr id="8" name="Rectangle 7">
            <a:extLst>
              <a:ext uri="{FF2B5EF4-FFF2-40B4-BE49-F238E27FC236}">
                <a16:creationId xmlns:a16="http://schemas.microsoft.com/office/drawing/2014/main" id="{9DB6E817-56DA-4F6B-BF32-3172DF1ED82E}"/>
              </a:ext>
            </a:extLst>
          </p:cNvPr>
          <p:cNvSpPr/>
          <p:nvPr/>
        </p:nvSpPr>
        <p:spPr>
          <a:xfrm>
            <a:off x="4394699" y="5441804"/>
            <a:ext cx="3565664" cy="20596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866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CBE4-6907-4EA8-A51B-C9E89BF5BB69}"/>
              </a:ext>
            </a:extLst>
          </p:cNvPr>
          <p:cNvSpPr>
            <a:spLocks noGrp="1"/>
          </p:cNvSpPr>
          <p:nvPr>
            <p:ph type="title"/>
          </p:nvPr>
        </p:nvSpPr>
        <p:spPr>
          <a:xfrm>
            <a:off x="249342" y="934948"/>
            <a:ext cx="3618716" cy="5632427"/>
          </a:xfrm>
        </p:spPr>
        <p:txBody>
          <a:bodyPr>
            <a:normAutofit/>
          </a:bodyPr>
          <a:lstStyle/>
          <a:p>
            <a:r>
              <a:rPr lang="en-US" sz="2200" dirty="0"/>
              <a:t>We observed how very small shift factors on constraints can cause bus prices to be slightly below the cap (when system lambda is at the cap).  When those resources are offered at the cap, SCED has no effective way of dispatching that generator despite it having a de </a:t>
            </a:r>
            <a:r>
              <a:rPr lang="en-US" sz="2200" dirty="0" err="1"/>
              <a:t>minimus</a:t>
            </a:r>
            <a:r>
              <a:rPr lang="en-US" sz="2200" dirty="0"/>
              <a:t> impact on a constraint.  </a:t>
            </a:r>
            <a:br>
              <a:rPr lang="en-US" sz="2200" dirty="0"/>
            </a:br>
            <a:br>
              <a:rPr lang="en-US" sz="2200" dirty="0"/>
            </a:br>
            <a:r>
              <a:rPr lang="en-US" sz="2200" dirty="0"/>
              <a:t>Does the fact that the offer cap matches the price cap make it effectively impossible to dispatch some generation offered at the cap?</a:t>
            </a:r>
          </a:p>
        </p:txBody>
      </p:sp>
      <p:sp>
        <p:nvSpPr>
          <p:cNvPr id="3" name="Content Placeholder 2">
            <a:extLst>
              <a:ext uri="{FF2B5EF4-FFF2-40B4-BE49-F238E27FC236}">
                <a16:creationId xmlns:a16="http://schemas.microsoft.com/office/drawing/2014/main" id="{E534B9FA-B505-46CC-8326-08467E3C5AD5}"/>
              </a:ext>
            </a:extLst>
          </p:cNvPr>
          <p:cNvSpPr>
            <a:spLocks noGrp="1"/>
          </p:cNvSpPr>
          <p:nvPr>
            <p:ph idx="1"/>
          </p:nvPr>
        </p:nvSpPr>
        <p:spPr>
          <a:xfrm>
            <a:off x="4420134" y="2046186"/>
            <a:ext cx="3367675" cy="2268960"/>
          </a:xfrm>
        </p:spPr>
        <p:txBody>
          <a:bodyPr/>
          <a:lstStyle/>
          <a:p>
            <a:pPr marL="0" indent="0">
              <a:buNone/>
            </a:pPr>
            <a:r>
              <a:rPr lang="en-US" dirty="0"/>
              <a:t>EOCs at the cap 2/15</a:t>
            </a:r>
          </a:p>
        </p:txBody>
      </p:sp>
      <p:graphicFrame>
        <p:nvGraphicFramePr>
          <p:cNvPr id="4" name="Table 3">
            <a:extLst>
              <a:ext uri="{FF2B5EF4-FFF2-40B4-BE49-F238E27FC236}">
                <a16:creationId xmlns:a16="http://schemas.microsoft.com/office/drawing/2014/main" id="{A3B1C22A-7A43-4C6B-B37B-D11DF501D483}"/>
              </a:ext>
            </a:extLst>
          </p:cNvPr>
          <p:cNvGraphicFramePr>
            <a:graphicFrameLocks noGrp="1"/>
          </p:cNvGraphicFramePr>
          <p:nvPr>
            <p:extLst>
              <p:ext uri="{D42A27DB-BD31-4B8C-83A1-F6EECF244321}">
                <p14:modId xmlns:p14="http://schemas.microsoft.com/office/powerpoint/2010/main" val="2145388016"/>
              </p:ext>
            </p:extLst>
          </p:nvPr>
        </p:nvGraphicFramePr>
        <p:xfrm>
          <a:off x="4095855" y="2451565"/>
          <a:ext cx="5192946" cy="5743946"/>
        </p:xfrm>
        <a:graphic>
          <a:graphicData uri="http://schemas.openxmlformats.org/drawingml/2006/table">
            <a:tbl>
              <a:tblPr>
                <a:tableStyleId>{5C22544A-7EE6-4342-B048-85BDC9FD1C3A}</a:tableStyleId>
              </a:tblPr>
              <a:tblGrid>
                <a:gridCol w="454168">
                  <a:extLst>
                    <a:ext uri="{9D8B030D-6E8A-4147-A177-3AD203B41FA5}">
                      <a16:colId xmlns:a16="http://schemas.microsoft.com/office/drawing/2014/main" val="4030038548"/>
                    </a:ext>
                  </a:extLst>
                </a:gridCol>
                <a:gridCol w="197098">
                  <a:extLst>
                    <a:ext uri="{9D8B030D-6E8A-4147-A177-3AD203B41FA5}">
                      <a16:colId xmlns:a16="http://schemas.microsoft.com/office/drawing/2014/main" val="14265354"/>
                    </a:ext>
                  </a:extLst>
                </a:gridCol>
                <a:gridCol w="454168">
                  <a:extLst>
                    <a:ext uri="{9D8B030D-6E8A-4147-A177-3AD203B41FA5}">
                      <a16:colId xmlns:a16="http://schemas.microsoft.com/office/drawing/2014/main" val="233814006"/>
                    </a:ext>
                  </a:extLst>
                </a:gridCol>
                <a:gridCol w="454168">
                  <a:extLst>
                    <a:ext uri="{9D8B030D-6E8A-4147-A177-3AD203B41FA5}">
                      <a16:colId xmlns:a16="http://schemas.microsoft.com/office/drawing/2014/main" val="2859601086"/>
                    </a:ext>
                  </a:extLst>
                </a:gridCol>
                <a:gridCol w="454168">
                  <a:extLst>
                    <a:ext uri="{9D8B030D-6E8A-4147-A177-3AD203B41FA5}">
                      <a16:colId xmlns:a16="http://schemas.microsoft.com/office/drawing/2014/main" val="4603734"/>
                    </a:ext>
                  </a:extLst>
                </a:gridCol>
                <a:gridCol w="454168">
                  <a:extLst>
                    <a:ext uri="{9D8B030D-6E8A-4147-A177-3AD203B41FA5}">
                      <a16:colId xmlns:a16="http://schemas.microsoft.com/office/drawing/2014/main" val="2909304954"/>
                    </a:ext>
                  </a:extLst>
                </a:gridCol>
                <a:gridCol w="454168">
                  <a:extLst>
                    <a:ext uri="{9D8B030D-6E8A-4147-A177-3AD203B41FA5}">
                      <a16:colId xmlns:a16="http://schemas.microsoft.com/office/drawing/2014/main" val="951503809"/>
                    </a:ext>
                  </a:extLst>
                </a:gridCol>
                <a:gridCol w="454168">
                  <a:extLst>
                    <a:ext uri="{9D8B030D-6E8A-4147-A177-3AD203B41FA5}">
                      <a16:colId xmlns:a16="http://schemas.microsoft.com/office/drawing/2014/main" val="1060509455"/>
                    </a:ext>
                  </a:extLst>
                </a:gridCol>
                <a:gridCol w="454168">
                  <a:extLst>
                    <a:ext uri="{9D8B030D-6E8A-4147-A177-3AD203B41FA5}">
                      <a16:colId xmlns:a16="http://schemas.microsoft.com/office/drawing/2014/main" val="3842240790"/>
                    </a:ext>
                  </a:extLst>
                </a:gridCol>
                <a:gridCol w="454168">
                  <a:extLst>
                    <a:ext uri="{9D8B030D-6E8A-4147-A177-3AD203B41FA5}">
                      <a16:colId xmlns:a16="http://schemas.microsoft.com/office/drawing/2014/main" val="251866992"/>
                    </a:ext>
                  </a:extLst>
                </a:gridCol>
                <a:gridCol w="454168">
                  <a:extLst>
                    <a:ext uri="{9D8B030D-6E8A-4147-A177-3AD203B41FA5}">
                      <a16:colId xmlns:a16="http://schemas.microsoft.com/office/drawing/2014/main" val="4200602356"/>
                    </a:ext>
                  </a:extLst>
                </a:gridCol>
                <a:gridCol w="454168">
                  <a:extLst>
                    <a:ext uri="{9D8B030D-6E8A-4147-A177-3AD203B41FA5}">
                      <a16:colId xmlns:a16="http://schemas.microsoft.com/office/drawing/2014/main" val="3275816413"/>
                    </a:ext>
                  </a:extLst>
                </a:gridCol>
              </a:tblGrid>
              <a:tr h="800794">
                <a:tc>
                  <a:txBody>
                    <a:bodyPr/>
                    <a:lstStyle/>
                    <a:p>
                      <a:pPr algn="l" fontAlgn="b"/>
                      <a:r>
                        <a:rPr lang="en-US" sz="1000" u="none" strike="noStrike" dirty="0">
                          <a:effectLst/>
                        </a:rPr>
                        <a:t>RESOURCE_TYPE</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BASE_POINT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SCED1_CURVE_MW1</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SCED1_CURVE_PRICE1</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SCED1_CURVE_MW2</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SCED1_CURVE_PRICE2</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SCED1_CURVE_MW4</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SCED1_CURVE_PRICE4</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SCED1_CURVE_MW5</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SCED1_CURVE_PRICE5</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81388376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73532834"/>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7603840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33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22502788"/>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29013123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35622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975245580"/>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591046233"/>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14654755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810483901"/>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1100272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37065268"/>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4977216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97659692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2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19109913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10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1267684"/>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0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dirty="0">
                          <a:effectLst/>
                        </a:rPr>
                        <a:t>             -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2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943038851"/>
                  </a:ext>
                </a:extLst>
              </a:tr>
            </a:tbl>
          </a:graphicData>
        </a:graphic>
      </p:graphicFrame>
      <p:graphicFrame>
        <p:nvGraphicFramePr>
          <p:cNvPr id="5" name="Content Placeholder 3">
            <a:extLst>
              <a:ext uri="{FF2B5EF4-FFF2-40B4-BE49-F238E27FC236}">
                <a16:creationId xmlns:a16="http://schemas.microsoft.com/office/drawing/2014/main" id="{F9391191-5218-4640-9729-07BD3EB7D887}"/>
              </a:ext>
            </a:extLst>
          </p:cNvPr>
          <p:cNvGraphicFramePr>
            <a:graphicFrameLocks/>
          </p:cNvGraphicFramePr>
          <p:nvPr>
            <p:extLst>
              <p:ext uri="{D42A27DB-BD31-4B8C-83A1-F6EECF244321}">
                <p14:modId xmlns:p14="http://schemas.microsoft.com/office/powerpoint/2010/main" val="1377519512"/>
              </p:ext>
            </p:extLst>
          </p:nvPr>
        </p:nvGraphicFramePr>
        <p:xfrm>
          <a:off x="7815061" y="2464709"/>
          <a:ext cx="4376939" cy="3399520"/>
        </p:xfrm>
        <a:graphic>
          <a:graphicData uri="http://schemas.openxmlformats.org/drawingml/2006/table">
            <a:tbl>
              <a:tblPr>
                <a:tableStyleId>{5C22544A-7EE6-4342-B048-85BDC9FD1C3A}</a:tableStyleId>
              </a:tblPr>
              <a:tblGrid>
                <a:gridCol w="1698308">
                  <a:extLst>
                    <a:ext uri="{9D8B030D-6E8A-4147-A177-3AD203B41FA5}">
                      <a16:colId xmlns:a16="http://schemas.microsoft.com/office/drawing/2014/main" val="21710855"/>
                    </a:ext>
                  </a:extLst>
                </a:gridCol>
                <a:gridCol w="690369">
                  <a:extLst>
                    <a:ext uri="{9D8B030D-6E8A-4147-A177-3AD203B41FA5}">
                      <a16:colId xmlns:a16="http://schemas.microsoft.com/office/drawing/2014/main" val="472946782"/>
                    </a:ext>
                  </a:extLst>
                </a:gridCol>
                <a:gridCol w="662754">
                  <a:extLst>
                    <a:ext uri="{9D8B030D-6E8A-4147-A177-3AD203B41FA5}">
                      <a16:colId xmlns:a16="http://schemas.microsoft.com/office/drawing/2014/main" val="1793668732"/>
                    </a:ext>
                  </a:extLst>
                </a:gridCol>
                <a:gridCol w="662754">
                  <a:extLst>
                    <a:ext uri="{9D8B030D-6E8A-4147-A177-3AD203B41FA5}">
                      <a16:colId xmlns:a16="http://schemas.microsoft.com/office/drawing/2014/main" val="2354867951"/>
                    </a:ext>
                  </a:extLst>
                </a:gridCol>
                <a:gridCol w="662754">
                  <a:extLst>
                    <a:ext uri="{9D8B030D-6E8A-4147-A177-3AD203B41FA5}">
                      <a16:colId xmlns:a16="http://schemas.microsoft.com/office/drawing/2014/main" val="1104796049"/>
                    </a:ext>
                  </a:extLst>
                </a:gridCol>
              </a:tblGrid>
              <a:tr h="1004716">
                <a:tc>
                  <a:txBody>
                    <a:bodyPr/>
                    <a:lstStyle/>
                    <a:p>
                      <a:pPr algn="l" fontAlgn="b"/>
                      <a:r>
                        <a:rPr lang="en-US" sz="1100" b="1" u="none" strike="noStrike" dirty="0" err="1">
                          <a:solidFill>
                            <a:schemeClr val="bg1"/>
                          </a:solidFill>
                          <a:effectLst/>
                        </a:rPr>
                        <a:t>LMPsc</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ctr" fontAlgn="ctr"/>
                      <a:r>
                        <a:rPr lang="en-US" sz="1100" b="1" u="none" strike="noStrike">
                          <a:solidFill>
                            <a:schemeClr val="bg1"/>
                          </a:solidFill>
                          <a:effectLst/>
                        </a:rPr>
                        <a:t>System_</a:t>
                      </a:r>
                      <a:br>
                        <a:rPr lang="en-US" sz="1100" b="1" u="none" strike="noStrike">
                          <a:solidFill>
                            <a:schemeClr val="bg1"/>
                          </a:solidFill>
                          <a:effectLst/>
                        </a:rPr>
                      </a:br>
                      <a:r>
                        <a:rPr lang="en-US" sz="1100" b="1" u="none" strike="noStrike">
                          <a:solidFill>
                            <a:schemeClr val="bg1"/>
                          </a:solidFill>
                          <a:effectLst/>
                        </a:rPr>
                        <a:t>lambda</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u="none" strike="noStrike">
                          <a:solidFill>
                            <a:schemeClr val="bg1"/>
                          </a:solidFill>
                          <a:effectLst/>
                        </a:rPr>
                        <a:t>Hb_north</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i="0" u="none" strike="noStrike" dirty="0">
                          <a:solidFill>
                            <a:schemeClr val="bg1"/>
                          </a:solidFill>
                          <a:effectLst/>
                          <a:latin typeface="Calibri" panose="020F0502020204030204" pitchFamily="34" charset="0"/>
                        </a:rPr>
                        <a:t>ESR 1</a:t>
                      </a:r>
                    </a:p>
                  </a:txBody>
                  <a:tcPr marL="6350" marR="6350" marT="6350" marB="0" anchor="ctr">
                    <a:solidFill>
                      <a:schemeClr val="tx1"/>
                    </a:solidFill>
                  </a:tcPr>
                </a:tc>
                <a:tc>
                  <a:txBody>
                    <a:bodyPr/>
                    <a:lstStyle/>
                    <a:p>
                      <a:pPr algn="ctr" fontAlgn="ctr"/>
                      <a:r>
                        <a:rPr lang="en-US" sz="1100" b="1" u="none" strike="noStrike" dirty="0">
                          <a:solidFill>
                            <a:schemeClr val="bg1"/>
                          </a:solidFill>
                          <a:effectLst/>
                        </a:rPr>
                        <a:t>ESR 2</a:t>
                      </a:r>
                      <a:endParaRPr lang="en-US" sz="1100" b="1" i="0" u="none" strike="noStrike" dirty="0">
                        <a:solidFill>
                          <a:schemeClr val="bg1"/>
                        </a:solidFill>
                        <a:effectLst/>
                        <a:latin typeface="Calibri" panose="020F0502020204030204" pitchFamily="34" charset="0"/>
                      </a:endParaRPr>
                    </a:p>
                  </a:txBody>
                  <a:tcPr marL="6350" marR="6350" marT="6350" marB="0" anchor="ctr">
                    <a:solidFill>
                      <a:schemeClr val="tx1"/>
                    </a:solidFill>
                  </a:tcPr>
                </a:tc>
                <a:extLst>
                  <a:ext uri="{0D108BD9-81ED-4DB2-BD59-A6C34878D82A}">
                    <a16:rowId xmlns:a16="http://schemas.microsoft.com/office/drawing/2014/main" val="2923092543"/>
                  </a:ext>
                </a:extLst>
              </a:tr>
              <a:tr h="199567">
                <a:tc>
                  <a:txBody>
                    <a:bodyPr/>
                    <a:lstStyle/>
                    <a:p>
                      <a:pPr algn="r" fontAlgn="b"/>
                      <a:r>
                        <a:rPr lang="en-US" sz="1100" b="1" u="none" strike="noStrike">
                          <a:solidFill>
                            <a:schemeClr val="bg1"/>
                          </a:solidFill>
                          <a:effectLst/>
                        </a:rPr>
                        <a:t>2/15/21 1:00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8,905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8,970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8,968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081823914"/>
                  </a:ext>
                </a:extLst>
              </a:tr>
              <a:tr h="199567">
                <a:tc>
                  <a:txBody>
                    <a:bodyPr/>
                    <a:lstStyle/>
                    <a:p>
                      <a:pPr algn="r" fontAlgn="b"/>
                      <a:r>
                        <a:rPr lang="en-US" sz="1100" b="1" u="none" strike="noStrike">
                          <a:solidFill>
                            <a:schemeClr val="bg1"/>
                          </a:solidFill>
                          <a:effectLst/>
                        </a:rPr>
                        <a:t>2/15/21 1:05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586087263"/>
                  </a:ext>
                </a:extLst>
              </a:tr>
              <a:tr h="199567">
                <a:tc>
                  <a:txBody>
                    <a:bodyPr/>
                    <a:lstStyle/>
                    <a:p>
                      <a:pPr algn="r" fontAlgn="b"/>
                      <a:r>
                        <a:rPr lang="en-US" sz="1100" b="1" u="none" strike="noStrike">
                          <a:solidFill>
                            <a:schemeClr val="bg1"/>
                          </a:solidFill>
                          <a:effectLst/>
                        </a:rPr>
                        <a:t>2/15/21 1:10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15159273"/>
                  </a:ext>
                </a:extLst>
              </a:tr>
              <a:tr h="199567">
                <a:tc>
                  <a:txBody>
                    <a:bodyPr/>
                    <a:lstStyle/>
                    <a:p>
                      <a:pPr algn="r" fontAlgn="b"/>
                      <a:r>
                        <a:rPr lang="en-US" sz="1100" b="1" u="none" strike="noStrike">
                          <a:solidFill>
                            <a:schemeClr val="bg1"/>
                          </a:solidFill>
                          <a:effectLst/>
                        </a:rPr>
                        <a:t>2/15/21 1:15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1399134760"/>
                  </a:ext>
                </a:extLst>
              </a:tr>
              <a:tr h="199567">
                <a:tc>
                  <a:txBody>
                    <a:bodyPr/>
                    <a:lstStyle/>
                    <a:p>
                      <a:pPr algn="r" fontAlgn="b"/>
                      <a:r>
                        <a:rPr lang="en-US" sz="1100" b="1" u="none" strike="noStrike">
                          <a:solidFill>
                            <a:schemeClr val="bg1"/>
                          </a:solidFill>
                          <a:effectLst/>
                        </a:rPr>
                        <a:t>2/15/21 1:20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8,714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8,764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8,737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881975885"/>
                  </a:ext>
                </a:extLst>
              </a:tr>
              <a:tr h="199567">
                <a:tc>
                  <a:txBody>
                    <a:bodyPr/>
                    <a:lstStyle/>
                    <a:p>
                      <a:pPr algn="r" fontAlgn="b"/>
                      <a:r>
                        <a:rPr lang="en-US" sz="1100" b="1" u="none" strike="noStrike">
                          <a:solidFill>
                            <a:schemeClr val="bg1"/>
                          </a:solidFill>
                          <a:effectLst/>
                        </a:rPr>
                        <a:t>2/15/21 1:25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8,720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8,810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266881327"/>
                  </a:ext>
                </a:extLst>
              </a:tr>
              <a:tr h="199567">
                <a:tc>
                  <a:txBody>
                    <a:bodyPr/>
                    <a:lstStyle/>
                    <a:p>
                      <a:pPr algn="r" fontAlgn="b"/>
                      <a:r>
                        <a:rPr lang="en-US" sz="1100" b="1" u="none" strike="noStrike">
                          <a:solidFill>
                            <a:schemeClr val="bg1"/>
                          </a:solidFill>
                          <a:effectLst/>
                        </a:rPr>
                        <a:t>2/15/21 1:30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4,177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4,139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941344440"/>
                  </a:ext>
                </a:extLst>
              </a:tr>
              <a:tr h="199567">
                <a:tc>
                  <a:txBody>
                    <a:bodyPr/>
                    <a:lstStyle/>
                    <a:p>
                      <a:pPr algn="r" fontAlgn="b"/>
                      <a:r>
                        <a:rPr lang="en-US" sz="1100" b="1" u="none" strike="noStrike">
                          <a:solidFill>
                            <a:schemeClr val="bg1"/>
                          </a:solidFill>
                          <a:effectLst/>
                        </a:rPr>
                        <a:t>2/15/21 1:35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3,249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2,919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2,881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662736660"/>
                  </a:ext>
                </a:extLst>
              </a:tr>
              <a:tr h="199567">
                <a:tc>
                  <a:txBody>
                    <a:bodyPr/>
                    <a:lstStyle/>
                    <a:p>
                      <a:pPr algn="r" fontAlgn="b"/>
                      <a:r>
                        <a:rPr lang="en-US" sz="1100" b="1" u="none" strike="noStrike">
                          <a:solidFill>
                            <a:schemeClr val="bg1"/>
                          </a:solidFill>
                          <a:effectLst/>
                        </a:rPr>
                        <a:t>2/15/21 1:40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4,358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4,087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4,216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539612387"/>
                  </a:ext>
                </a:extLst>
              </a:tr>
              <a:tr h="199567">
                <a:tc>
                  <a:txBody>
                    <a:bodyPr/>
                    <a:lstStyle/>
                    <a:p>
                      <a:pPr algn="r" fontAlgn="b"/>
                      <a:r>
                        <a:rPr lang="en-US" sz="1100" b="1" u="none" strike="noStrike">
                          <a:solidFill>
                            <a:schemeClr val="bg1"/>
                          </a:solidFill>
                          <a:effectLst/>
                        </a:rPr>
                        <a:t>2/15/21 1:45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5,987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7,228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328441477"/>
                  </a:ext>
                </a:extLst>
              </a:tr>
              <a:tr h="199567">
                <a:tc>
                  <a:txBody>
                    <a:bodyPr/>
                    <a:lstStyle/>
                    <a:p>
                      <a:pPr algn="r" fontAlgn="b"/>
                      <a:r>
                        <a:rPr lang="en-US" sz="1100" b="1" u="none" strike="noStrike">
                          <a:solidFill>
                            <a:schemeClr val="bg1"/>
                          </a:solidFill>
                          <a:effectLst/>
                        </a:rPr>
                        <a:t>2/15/21 1:46</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6,061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5,806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5,780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251915691"/>
                  </a:ext>
                </a:extLst>
              </a:tr>
              <a:tr h="199567">
                <a:tc>
                  <a:txBody>
                    <a:bodyPr/>
                    <a:lstStyle/>
                    <a:p>
                      <a:pPr algn="r" fontAlgn="b"/>
                      <a:r>
                        <a:rPr lang="en-US" sz="1100" b="1" u="none" strike="noStrike">
                          <a:solidFill>
                            <a:schemeClr val="bg1"/>
                          </a:solidFill>
                          <a:effectLst/>
                        </a:rPr>
                        <a:t>2/15/21 1:50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8,657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8,407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8,533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8,507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18573692"/>
                  </a:ext>
                </a:extLst>
              </a:tr>
            </a:tbl>
          </a:graphicData>
        </a:graphic>
      </p:graphicFrame>
      <p:sp>
        <p:nvSpPr>
          <p:cNvPr id="11" name="Title 1">
            <a:extLst>
              <a:ext uri="{FF2B5EF4-FFF2-40B4-BE49-F238E27FC236}">
                <a16:creationId xmlns:a16="http://schemas.microsoft.com/office/drawing/2014/main" id="{62B7824D-598B-4C9A-B492-1BBC0B080E9F}"/>
              </a:ext>
            </a:extLst>
          </p:cNvPr>
          <p:cNvSpPr txBox="1">
            <a:spLocks/>
          </p:cNvSpPr>
          <p:nvPr/>
        </p:nvSpPr>
        <p:spPr>
          <a:xfrm>
            <a:off x="838200" y="77452"/>
            <a:ext cx="10515600" cy="67069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De </a:t>
            </a:r>
            <a:r>
              <a:rPr lang="en-US" b="1" dirty="0" err="1"/>
              <a:t>minimus</a:t>
            </a:r>
            <a:r>
              <a:rPr lang="en-US" b="1" dirty="0"/>
              <a:t> congestion near the cap</a:t>
            </a:r>
          </a:p>
        </p:txBody>
      </p:sp>
      <p:sp>
        <p:nvSpPr>
          <p:cNvPr id="12" name="Content Placeholder 2">
            <a:extLst>
              <a:ext uri="{FF2B5EF4-FFF2-40B4-BE49-F238E27FC236}">
                <a16:creationId xmlns:a16="http://schemas.microsoft.com/office/drawing/2014/main" id="{06BFE2CE-1B0D-4348-A580-90FED2D0E1A9}"/>
              </a:ext>
            </a:extLst>
          </p:cNvPr>
          <p:cNvSpPr txBox="1">
            <a:spLocks/>
          </p:cNvSpPr>
          <p:nvPr/>
        </p:nvSpPr>
        <p:spPr>
          <a:xfrm>
            <a:off x="8339886" y="2107829"/>
            <a:ext cx="4376256" cy="46333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Bus prices under the cap 2/15</a:t>
            </a:r>
          </a:p>
        </p:txBody>
      </p:sp>
    </p:spTree>
    <p:extLst>
      <p:ext uri="{BB962C8B-B14F-4D97-AF65-F5344CB8AC3E}">
        <p14:creationId xmlns:p14="http://schemas.microsoft.com/office/powerpoint/2010/main" val="220440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A1AABE-3DA5-4C38-9FA6-4967A010D240}"/>
              </a:ext>
            </a:extLst>
          </p:cNvPr>
          <p:cNvSpPr>
            <a:spLocks noGrp="1"/>
          </p:cNvSpPr>
          <p:nvPr>
            <p:ph type="title"/>
          </p:nvPr>
        </p:nvSpPr>
        <p:spPr/>
        <p:txBody>
          <a:bodyPr/>
          <a:lstStyle/>
          <a:p>
            <a:r>
              <a:rPr lang="en-US" dirty="0"/>
              <a:t>Telemetry issues recommendations</a:t>
            </a:r>
          </a:p>
        </p:txBody>
      </p:sp>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Generator telemetry transparency:</a:t>
            </a:r>
          </a:p>
          <a:p>
            <a:pPr lvl="2"/>
            <a:r>
              <a:rPr lang="en-US" dirty="0"/>
              <a:t>What is the problem with telemetry</a:t>
            </a:r>
          </a:p>
          <a:p>
            <a:pPr lvl="2"/>
            <a:r>
              <a:rPr lang="en-US" dirty="0"/>
              <a:t>Requirements for generators to solve</a:t>
            </a:r>
          </a:p>
          <a:p>
            <a:pPr lvl="2"/>
            <a:r>
              <a:rPr lang="en-US" dirty="0"/>
              <a:t>Ensure ERCOT systems use solution</a:t>
            </a:r>
          </a:p>
          <a:p>
            <a:pPr lvl="2"/>
            <a:r>
              <a:rPr lang="en-US" dirty="0"/>
              <a:t>ERCOT check</a:t>
            </a:r>
          </a:p>
          <a:p>
            <a:pPr marL="0" indent="0">
              <a:buNone/>
            </a:pPr>
            <a:r>
              <a:rPr lang="en-US" dirty="0"/>
              <a:t>Alternative system health metrics:</a:t>
            </a:r>
          </a:p>
          <a:p>
            <a:pPr lvl="2"/>
            <a:r>
              <a:rPr lang="en-US" dirty="0"/>
              <a:t>HDL</a:t>
            </a:r>
          </a:p>
          <a:p>
            <a:pPr marL="0" indent="0">
              <a:buNone/>
            </a:pPr>
            <a:r>
              <a:rPr lang="en-US" dirty="0"/>
              <a:t>Additional transparency recommendations:</a:t>
            </a:r>
          </a:p>
          <a:p>
            <a:pPr lvl="2"/>
            <a:r>
              <a:rPr lang="en-US" dirty="0"/>
              <a:t>30-minute integrated ramp telemetry</a:t>
            </a:r>
          </a:p>
          <a:p>
            <a:endParaRPr lang="en-US" dirty="0"/>
          </a:p>
        </p:txBody>
      </p:sp>
    </p:spTree>
    <p:extLst>
      <p:ext uri="{BB962C8B-B14F-4D97-AF65-F5344CB8AC3E}">
        <p14:creationId xmlns:p14="http://schemas.microsoft.com/office/powerpoint/2010/main" val="4807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Generator telemetry transparency:</a:t>
            </a:r>
          </a:p>
          <a:p>
            <a:pPr lvl="2"/>
            <a:r>
              <a:rPr lang="en-US" dirty="0"/>
              <a:t>What is the problem with telemetry</a:t>
            </a:r>
          </a:p>
          <a:p>
            <a:pPr lvl="2"/>
            <a:r>
              <a:rPr lang="en-US" dirty="0"/>
              <a:t>Requirements for generators to solve</a:t>
            </a:r>
          </a:p>
          <a:p>
            <a:pPr lvl="2"/>
            <a:r>
              <a:rPr lang="en-US" dirty="0"/>
              <a:t>Ensure ERCOT systems use solution</a:t>
            </a:r>
          </a:p>
          <a:p>
            <a:pPr lvl="2"/>
            <a:r>
              <a:rPr lang="en-US" dirty="0"/>
              <a:t>ERCOT check</a:t>
            </a:r>
          </a:p>
          <a:p>
            <a:endParaRPr lang="en-US" dirty="0"/>
          </a:p>
        </p:txBody>
      </p:sp>
    </p:spTree>
    <p:extLst>
      <p:ext uri="{BB962C8B-B14F-4D97-AF65-F5344CB8AC3E}">
        <p14:creationId xmlns:p14="http://schemas.microsoft.com/office/powerpoint/2010/main" val="2555864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DCB1-F09D-4E9D-9FDD-704BEE97A836}"/>
              </a:ext>
            </a:extLst>
          </p:cNvPr>
          <p:cNvSpPr>
            <a:spLocks noGrp="1"/>
          </p:cNvSpPr>
          <p:nvPr>
            <p:ph type="title"/>
          </p:nvPr>
        </p:nvSpPr>
        <p:spPr/>
        <p:txBody>
          <a:bodyPr/>
          <a:lstStyle/>
          <a:p>
            <a:r>
              <a:rPr lang="en-US" dirty="0"/>
              <a:t>The problem with generator telemetry</a:t>
            </a:r>
          </a:p>
        </p:txBody>
      </p:sp>
      <p:sp>
        <p:nvSpPr>
          <p:cNvPr id="3" name="Content Placeholder 2">
            <a:extLst>
              <a:ext uri="{FF2B5EF4-FFF2-40B4-BE49-F238E27FC236}">
                <a16:creationId xmlns:a16="http://schemas.microsoft.com/office/drawing/2014/main" id="{C6EEAAD4-3443-48F1-A8D9-BEA658F42CD3}"/>
              </a:ext>
            </a:extLst>
          </p:cNvPr>
          <p:cNvSpPr>
            <a:spLocks noGrp="1"/>
          </p:cNvSpPr>
          <p:nvPr>
            <p:ph idx="1"/>
          </p:nvPr>
        </p:nvSpPr>
        <p:spPr>
          <a:xfrm>
            <a:off x="838200" y="1825625"/>
            <a:ext cx="3733800" cy="4181770"/>
          </a:xfrm>
        </p:spPr>
        <p:txBody>
          <a:bodyPr/>
          <a:lstStyle/>
          <a:p>
            <a:pPr marL="0" indent="0">
              <a:buNone/>
            </a:pPr>
            <a:r>
              <a:rPr lang="en-US" dirty="0"/>
              <a:t>ERCOT presented at PDCWG that generators had telemetry errors on 2/15 that led to overestimation of reserves.  See blue area in slide</a:t>
            </a:r>
          </a:p>
        </p:txBody>
      </p:sp>
      <p:pic>
        <p:nvPicPr>
          <p:cNvPr id="4" name="Picture 3">
            <a:extLst>
              <a:ext uri="{FF2B5EF4-FFF2-40B4-BE49-F238E27FC236}">
                <a16:creationId xmlns:a16="http://schemas.microsoft.com/office/drawing/2014/main" id="{0230C589-6163-469E-8A0D-FC6B9DCCBA37}"/>
              </a:ext>
            </a:extLst>
          </p:cNvPr>
          <p:cNvPicPr>
            <a:picLocks noChangeAspect="1"/>
          </p:cNvPicPr>
          <p:nvPr/>
        </p:nvPicPr>
        <p:blipFill>
          <a:blip r:embed="rId2"/>
          <a:stretch>
            <a:fillRect/>
          </a:stretch>
        </p:blipFill>
        <p:spPr>
          <a:xfrm>
            <a:off x="5037068" y="1680210"/>
            <a:ext cx="6903720" cy="5177790"/>
          </a:xfrm>
          <a:prstGeom prst="rect">
            <a:avLst/>
          </a:prstGeom>
        </p:spPr>
      </p:pic>
    </p:spTree>
    <p:extLst>
      <p:ext uri="{BB962C8B-B14F-4D97-AF65-F5344CB8AC3E}">
        <p14:creationId xmlns:p14="http://schemas.microsoft.com/office/powerpoint/2010/main" val="1160808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81919-112B-434D-914F-89D0D05779FF}"/>
              </a:ext>
            </a:extLst>
          </p:cNvPr>
          <p:cNvSpPr>
            <a:spLocks noGrp="1"/>
          </p:cNvSpPr>
          <p:nvPr>
            <p:ph type="title"/>
          </p:nvPr>
        </p:nvSpPr>
        <p:spPr>
          <a:xfrm>
            <a:off x="630936" y="639520"/>
            <a:ext cx="10256804" cy="840957"/>
          </a:xfrm>
        </p:spPr>
        <p:txBody>
          <a:bodyPr anchor="b">
            <a:normAutofit/>
          </a:bodyPr>
          <a:lstStyle/>
          <a:p>
            <a:r>
              <a:rPr lang="en-US" sz="5400" dirty="0"/>
              <a:t>Solution for generators (1085)</a:t>
            </a:r>
          </a:p>
        </p:txBody>
      </p:sp>
      <p:sp>
        <p:nvSpPr>
          <p:cNvPr id="3" name="Content Placeholder 2">
            <a:extLst>
              <a:ext uri="{FF2B5EF4-FFF2-40B4-BE49-F238E27FC236}">
                <a16:creationId xmlns:a16="http://schemas.microsoft.com/office/drawing/2014/main" id="{C08417D5-DCD9-4510-ACDF-73839E7D0A0D}"/>
              </a:ext>
            </a:extLst>
          </p:cNvPr>
          <p:cNvSpPr>
            <a:spLocks noGrp="1"/>
          </p:cNvSpPr>
          <p:nvPr>
            <p:ph idx="1"/>
          </p:nvPr>
        </p:nvSpPr>
        <p:spPr>
          <a:xfrm>
            <a:off x="661132" y="1480477"/>
            <a:ext cx="11194170" cy="5090444"/>
          </a:xfrm>
        </p:spPr>
        <p:txBody>
          <a:bodyPr anchor="t">
            <a:normAutofit/>
          </a:bodyPr>
          <a:lstStyle/>
          <a:p>
            <a:pPr marL="0" indent="0">
              <a:buNone/>
            </a:pPr>
            <a:r>
              <a:rPr lang="en-US" sz="2200" dirty="0"/>
              <a:t>ERCOT proposal:  NPRR 1085</a:t>
            </a:r>
          </a:p>
          <a:p>
            <a:pPr lvl="1"/>
            <a:r>
              <a:rPr lang="en-US" sz="1800" dirty="0"/>
              <a:t>Goal is to improve ERCOT’s transparency into the health of the system.</a:t>
            </a:r>
          </a:p>
          <a:p>
            <a:pPr lvl="1"/>
            <a:r>
              <a:rPr lang="en-US" sz="1800" dirty="0"/>
              <a:t>Requires updated telemetry within 5 minutes of an issue at a plant.</a:t>
            </a:r>
          </a:p>
          <a:p>
            <a:pPr marL="0" indent="0">
              <a:buNone/>
            </a:pPr>
            <a:r>
              <a:rPr lang="en-US" sz="2200" dirty="0"/>
              <a:t>What is missing from this NPRR</a:t>
            </a:r>
          </a:p>
          <a:p>
            <a:pPr lvl="1"/>
            <a:r>
              <a:rPr lang="en-US" sz="1800" dirty="0"/>
              <a:t>Updating telemetry is too vague and does not allow generators to convey uncertainty.</a:t>
            </a:r>
          </a:p>
          <a:p>
            <a:pPr lvl="1"/>
            <a:r>
              <a:rPr lang="en-US" sz="1800" dirty="0"/>
              <a:t>There is not specific instruction for what generators should change telemetry to.</a:t>
            </a:r>
          </a:p>
          <a:p>
            <a:pPr marL="0" indent="0">
              <a:buNone/>
            </a:pPr>
            <a:r>
              <a:rPr lang="en-US" sz="2200" dirty="0"/>
              <a:t>What is needed in a solution:</a:t>
            </a:r>
          </a:p>
          <a:p>
            <a:pPr lvl="1"/>
            <a:r>
              <a:rPr lang="en-US" sz="1800" dirty="0"/>
              <a:t>Conveyance of uncertainty</a:t>
            </a:r>
          </a:p>
          <a:p>
            <a:pPr lvl="1"/>
            <a:r>
              <a:rPr lang="en-US" sz="1800" dirty="0"/>
              <a:t>Simplicity of solution that does distract the generator operators from their primary mission of fixing the problem in the safest manner possible.</a:t>
            </a:r>
          </a:p>
          <a:p>
            <a:pPr marL="0" indent="0">
              <a:buNone/>
            </a:pPr>
            <a:r>
              <a:rPr lang="en-US" sz="2200" dirty="0"/>
              <a:t>What is the solution:</a:t>
            </a:r>
          </a:p>
          <a:p>
            <a:r>
              <a:rPr lang="en-US" sz="2200" i="1" dirty="0"/>
              <a:t>A status that a generator can quickly switch to that would trigger the headroom to be excluded from reserve calculations and the basepoint to be locked to the output: ONTEST, ONHOLD, EMR, raise block flag, programmatically set HSL/LSL close to output, etc.  </a:t>
            </a:r>
          </a:p>
        </p:txBody>
      </p:sp>
    </p:spTree>
    <p:extLst>
      <p:ext uri="{BB962C8B-B14F-4D97-AF65-F5344CB8AC3E}">
        <p14:creationId xmlns:p14="http://schemas.microsoft.com/office/powerpoint/2010/main" val="370539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97E2-18C7-4BC9-AABC-D044702A51C2}"/>
              </a:ext>
            </a:extLst>
          </p:cNvPr>
          <p:cNvSpPr>
            <a:spLocks noGrp="1"/>
          </p:cNvSpPr>
          <p:nvPr>
            <p:ph type="title"/>
          </p:nvPr>
        </p:nvSpPr>
        <p:spPr/>
        <p:txBody>
          <a:bodyPr/>
          <a:lstStyle/>
          <a:p>
            <a:r>
              <a:rPr lang="en-US" dirty="0"/>
              <a:t>Ensure gen solution aligns with reserve calculations</a:t>
            </a:r>
          </a:p>
        </p:txBody>
      </p:sp>
      <p:sp>
        <p:nvSpPr>
          <p:cNvPr id="3" name="Content Placeholder 2">
            <a:extLst>
              <a:ext uri="{FF2B5EF4-FFF2-40B4-BE49-F238E27FC236}">
                <a16:creationId xmlns:a16="http://schemas.microsoft.com/office/drawing/2014/main" id="{C6EEAAD4-3443-48F1-A8D9-BEA658F42CD3}"/>
              </a:ext>
            </a:extLst>
          </p:cNvPr>
          <p:cNvSpPr>
            <a:spLocks noGrp="1"/>
          </p:cNvSpPr>
          <p:nvPr>
            <p:ph idx="1"/>
          </p:nvPr>
        </p:nvSpPr>
        <p:spPr>
          <a:xfrm>
            <a:off x="272287" y="1749475"/>
            <a:ext cx="4977811" cy="4720446"/>
          </a:xfrm>
        </p:spPr>
        <p:txBody>
          <a:bodyPr>
            <a:normAutofit fontScale="77500" lnSpcReduction="20000"/>
          </a:bodyPr>
          <a:lstStyle/>
          <a:p>
            <a:pPr marL="0" indent="0">
              <a:buNone/>
            </a:pPr>
            <a:r>
              <a:rPr lang="en-US" dirty="0"/>
              <a:t>Ensure that ERCOT systems’ calculations exclude headroom or separately call out headroom when calculating reserves, HDL, </a:t>
            </a:r>
            <a:r>
              <a:rPr lang="en-US" dirty="0" err="1"/>
              <a:t>etc</a:t>
            </a:r>
            <a:r>
              <a:rPr lang="en-US" dirty="0"/>
              <a:t> for resources using the desired solution (ONTEST, ONHOLD, EMR, raise block flag, etc.).  If not, then modify calculations.</a:t>
            </a:r>
          </a:p>
          <a:p>
            <a:pPr marL="0" indent="0">
              <a:buNone/>
            </a:pPr>
            <a:r>
              <a:rPr lang="en-US" dirty="0"/>
              <a:t>ERCOT should evaluate whether or not these statuses should trigger PRC and reserve calculations to exclude the headroom:</a:t>
            </a:r>
          </a:p>
          <a:p>
            <a:r>
              <a:rPr lang="en-US" dirty="0"/>
              <a:t>ONTEST</a:t>
            </a:r>
          </a:p>
          <a:p>
            <a:r>
              <a:rPr lang="en-US" dirty="0"/>
              <a:t>ONHOLD</a:t>
            </a:r>
          </a:p>
          <a:p>
            <a:r>
              <a:rPr lang="en-US" dirty="0"/>
              <a:t>EMR</a:t>
            </a:r>
          </a:p>
          <a:p>
            <a:r>
              <a:rPr lang="en-US" dirty="0"/>
              <a:t>Raise Block flag</a:t>
            </a:r>
          </a:p>
        </p:txBody>
      </p:sp>
      <p:pic>
        <p:nvPicPr>
          <p:cNvPr id="4" name="Picture 3">
            <a:extLst>
              <a:ext uri="{FF2B5EF4-FFF2-40B4-BE49-F238E27FC236}">
                <a16:creationId xmlns:a16="http://schemas.microsoft.com/office/drawing/2014/main" id="{0230C589-6163-469E-8A0D-FC6B9DCCBA37}"/>
              </a:ext>
            </a:extLst>
          </p:cNvPr>
          <p:cNvPicPr>
            <a:picLocks noChangeAspect="1"/>
          </p:cNvPicPr>
          <p:nvPr/>
        </p:nvPicPr>
        <p:blipFill>
          <a:blip r:embed="rId2"/>
          <a:stretch>
            <a:fillRect/>
          </a:stretch>
        </p:blipFill>
        <p:spPr>
          <a:xfrm>
            <a:off x="5135524" y="1456515"/>
            <a:ext cx="6903720" cy="5177790"/>
          </a:xfrm>
          <a:prstGeom prst="rect">
            <a:avLst/>
          </a:prstGeom>
        </p:spPr>
      </p:pic>
    </p:spTree>
    <p:extLst>
      <p:ext uri="{BB962C8B-B14F-4D97-AF65-F5344CB8AC3E}">
        <p14:creationId xmlns:p14="http://schemas.microsoft.com/office/powerpoint/2010/main" val="413372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1078-DB63-4F72-B9A5-0374CE1E09C0}"/>
              </a:ext>
            </a:extLst>
          </p:cNvPr>
          <p:cNvSpPr>
            <a:spLocks noGrp="1"/>
          </p:cNvSpPr>
          <p:nvPr>
            <p:ph type="title"/>
          </p:nvPr>
        </p:nvSpPr>
        <p:spPr/>
        <p:txBody>
          <a:bodyPr/>
          <a:lstStyle/>
          <a:p>
            <a:r>
              <a:rPr lang="en-US" dirty="0"/>
              <a:t>ERCOT should build a check</a:t>
            </a:r>
          </a:p>
        </p:txBody>
      </p:sp>
      <p:sp>
        <p:nvSpPr>
          <p:cNvPr id="3" name="Content Placeholder 2">
            <a:extLst>
              <a:ext uri="{FF2B5EF4-FFF2-40B4-BE49-F238E27FC236}">
                <a16:creationId xmlns:a16="http://schemas.microsoft.com/office/drawing/2014/main" id="{FF59B87D-F624-40AD-92B5-66D2889D0962}"/>
              </a:ext>
            </a:extLst>
          </p:cNvPr>
          <p:cNvSpPr>
            <a:spLocks noGrp="1"/>
          </p:cNvSpPr>
          <p:nvPr>
            <p:ph idx="1"/>
          </p:nvPr>
        </p:nvSpPr>
        <p:spPr>
          <a:xfrm>
            <a:off x="551119" y="1690688"/>
            <a:ext cx="6408578" cy="4947315"/>
          </a:xfrm>
        </p:spPr>
        <p:txBody>
          <a:bodyPr>
            <a:normAutofit lnSpcReduction="10000"/>
          </a:bodyPr>
          <a:lstStyle/>
          <a:p>
            <a:pPr marL="0" indent="0">
              <a:buNone/>
            </a:pPr>
            <a:r>
              <a:rPr lang="en-US" dirty="0"/>
              <a:t>ERCOT should have a mechanism to track if resources are having undisclosed issues and not using the desired mechanism (ONTEST, ONHOLD, raise block flag, etc.). </a:t>
            </a:r>
          </a:p>
          <a:p>
            <a:pPr marL="0" indent="0">
              <a:buNone/>
            </a:pPr>
            <a:r>
              <a:rPr lang="en-US" dirty="0"/>
              <a:t>For example, this check could flag resources that have not been able to achieve their basepoints over x SCED intervals.</a:t>
            </a:r>
          </a:p>
          <a:p>
            <a:pPr marL="0" indent="0">
              <a:buNone/>
            </a:pPr>
            <a:r>
              <a:rPr lang="en-US" dirty="0"/>
              <a:t>This could trigger ERCOT to throw out the unit’s headroom in reserves calculations or request that the unit initiate the desired solution (ONTEST, ONHOLD, EMR, raise block flag, etc.).  </a:t>
            </a:r>
          </a:p>
        </p:txBody>
      </p:sp>
      <p:pic>
        <p:nvPicPr>
          <p:cNvPr id="4" name="Picture 3">
            <a:extLst>
              <a:ext uri="{FF2B5EF4-FFF2-40B4-BE49-F238E27FC236}">
                <a16:creationId xmlns:a16="http://schemas.microsoft.com/office/drawing/2014/main" id="{3CDE02D0-658B-4738-ADC0-472D5C924A53}"/>
              </a:ext>
            </a:extLst>
          </p:cNvPr>
          <p:cNvPicPr>
            <a:picLocks noChangeAspect="1"/>
          </p:cNvPicPr>
          <p:nvPr/>
        </p:nvPicPr>
        <p:blipFill>
          <a:blip r:embed="rId2"/>
          <a:stretch>
            <a:fillRect/>
          </a:stretch>
        </p:blipFill>
        <p:spPr>
          <a:xfrm>
            <a:off x="6829814" y="2266544"/>
            <a:ext cx="5164852" cy="3413051"/>
          </a:xfrm>
          <a:prstGeom prst="rect">
            <a:avLst/>
          </a:prstGeom>
        </p:spPr>
      </p:pic>
    </p:spTree>
    <p:extLst>
      <p:ext uri="{BB962C8B-B14F-4D97-AF65-F5344CB8AC3E}">
        <p14:creationId xmlns:p14="http://schemas.microsoft.com/office/powerpoint/2010/main" val="46371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Alternative system health metrics:</a:t>
            </a:r>
          </a:p>
          <a:p>
            <a:pPr lvl="2"/>
            <a:r>
              <a:rPr lang="en-US" dirty="0"/>
              <a:t>HDL</a:t>
            </a:r>
          </a:p>
          <a:p>
            <a:endParaRPr lang="en-US" dirty="0"/>
          </a:p>
        </p:txBody>
      </p:sp>
    </p:spTree>
    <p:extLst>
      <p:ext uri="{BB962C8B-B14F-4D97-AF65-F5344CB8AC3E}">
        <p14:creationId xmlns:p14="http://schemas.microsoft.com/office/powerpoint/2010/main" val="272204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8204-DBC5-4BC9-B3F3-BF1D8D2353A7}"/>
              </a:ext>
            </a:extLst>
          </p:cNvPr>
          <p:cNvSpPr>
            <a:spLocks noGrp="1"/>
          </p:cNvSpPr>
          <p:nvPr>
            <p:ph type="title"/>
          </p:nvPr>
        </p:nvSpPr>
        <p:spPr/>
        <p:txBody>
          <a:bodyPr/>
          <a:lstStyle/>
          <a:p>
            <a:r>
              <a:rPr lang="en-US" dirty="0"/>
              <a:t>System health gauges: alternative to PRC &amp; frequency </a:t>
            </a:r>
          </a:p>
        </p:txBody>
      </p:sp>
      <p:sp>
        <p:nvSpPr>
          <p:cNvPr id="3" name="Content Placeholder 2">
            <a:extLst>
              <a:ext uri="{FF2B5EF4-FFF2-40B4-BE49-F238E27FC236}">
                <a16:creationId xmlns:a16="http://schemas.microsoft.com/office/drawing/2014/main" id="{C08417D5-DCD9-4510-ACDF-73839E7D0A0D}"/>
              </a:ext>
            </a:extLst>
          </p:cNvPr>
          <p:cNvSpPr>
            <a:spLocks noGrp="1"/>
          </p:cNvSpPr>
          <p:nvPr>
            <p:ph idx="1"/>
          </p:nvPr>
        </p:nvSpPr>
        <p:spPr>
          <a:xfrm>
            <a:off x="487322" y="1825625"/>
            <a:ext cx="5049283" cy="4667250"/>
          </a:xfrm>
        </p:spPr>
        <p:txBody>
          <a:bodyPr anchor="t">
            <a:normAutofit/>
          </a:bodyPr>
          <a:lstStyle/>
          <a:p>
            <a:pPr marL="0" lvl="0" indent="0">
              <a:buNone/>
            </a:pPr>
            <a:r>
              <a:rPr lang="en-US" sz="2400" b="1" dirty="0"/>
              <a:t>Reserve calculation</a:t>
            </a:r>
            <a:r>
              <a:rPr lang="en-US" sz="2400" dirty="0"/>
              <a:t>—PRC and frequency are two mechanisms for gauging real-time health of the system.  ERCOT should consider using additional mechanisms/triggers to measure the system health that is used to trigger controlled load shed.  One possibility is using the HDL so as to incorporate the ramp restrictions.</a:t>
            </a:r>
          </a:p>
        </p:txBody>
      </p:sp>
      <p:grpSp>
        <p:nvGrpSpPr>
          <p:cNvPr id="7" name="Group 6">
            <a:extLst>
              <a:ext uri="{FF2B5EF4-FFF2-40B4-BE49-F238E27FC236}">
                <a16:creationId xmlns:a16="http://schemas.microsoft.com/office/drawing/2014/main" id="{61257E50-25DD-4127-B55D-255ED48EC4DB}"/>
              </a:ext>
            </a:extLst>
          </p:cNvPr>
          <p:cNvGrpSpPr/>
          <p:nvPr/>
        </p:nvGrpSpPr>
        <p:grpSpPr>
          <a:xfrm>
            <a:off x="5507665" y="1825625"/>
            <a:ext cx="6576642" cy="4541044"/>
            <a:chOff x="1662111" y="776286"/>
            <a:chExt cx="8057781" cy="5338763"/>
          </a:xfrm>
        </p:grpSpPr>
        <p:grpSp>
          <p:nvGrpSpPr>
            <p:cNvPr id="8" name="Group 7">
              <a:extLst>
                <a:ext uri="{FF2B5EF4-FFF2-40B4-BE49-F238E27FC236}">
                  <a16:creationId xmlns:a16="http://schemas.microsoft.com/office/drawing/2014/main" id="{8C08CA99-54A6-42C5-8F95-ABEC23625739}"/>
                </a:ext>
              </a:extLst>
            </p:cNvPr>
            <p:cNvGrpSpPr/>
            <p:nvPr/>
          </p:nvGrpSpPr>
          <p:grpSpPr>
            <a:xfrm>
              <a:off x="1662111" y="776286"/>
              <a:ext cx="8057781" cy="5338763"/>
              <a:chOff x="2662237" y="495300"/>
              <a:chExt cx="6958012" cy="4610100"/>
            </a:xfrm>
          </p:grpSpPr>
          <p:pic>
            <p:nvPicPr>
              <p:cNvPr id="15" name="Picture 14">
                <a:extLst>
                  <a:ext uri="{FF2B5EF4-FFF2-40B4-BE49-F238E27FC236}">
                    <a16:creationId xmlns:a16="http://schemas.microsoft.com/office/drawing/2014/main" id="{4A6B6F0B-C646-45F6-810B-8891E606DE29}"/>
                  </a:ext>
                </a:extLst>
              </p:cNvPr>
              <p:cNvPicPr>
                <a:picLocks noChangeAspect="1"/>
              </p:cNvPicPr>
              <p:nvPr/>
            </p:nvPicPr>
            <p:blipFill>
              <a:blip r:embed="rId2"/>
              <a:stretch>
                <a:fillRect/>
              </a:stretch>
            </p:blipFill>
            <p:spPr>
              <a:xfrm>
                <a:off x="2662237" y="495300"/>
                <a:ext cx="6867525" cy="3086100"/>
              </a:xfrm>
              <a:prstGeom prst="rect">
                <a:avLst/>
              </a:prstGeom>
            </p:spPr>
          </p:pic>
          <p:pic>
            <p:nvPicPr>
              <p:cNvPr id="16" name="Picture 15">
                <a:extLst>
                  <a:ext uri="{FF2B5EF4-FFF2-40B4-BE49-F238E27FC236}">
                    <a16:creationId xmlns:a16="http://schemas.microsoft.com/office/drawing/2014/main" id="{2B48D466-E1F0-46B5-B124-4DAFAEE454C5}"/>
                  </a:ext>
                </a:extLst>
              </p:cNvPr>
              <p:cNvPicPr>
                <a:picLocks noChangeAspect="1"/>
              </p:cNvPicPr>
              <p:nvPr/>
            </p:nvPicPr>
            <p:blipFill>
              <a:blip r:embed="rId3"/>
              <a:stretch>
                <a:fillRect/>
              </a:stretch>
            </p:blipFill>
            <p:spPr>
              <a:xfrm>
                <a:off x="2752724" y="3524250"/>
                <a:ext cx="6867525" cy="1581150"/>
              </a:xfrm>
              <a:prstGeom prst="rect">
                <a:avLst/>
              </a:prstGeom>
            </p:spPr>
          </p:pic>
        </p:grpSp>
        <p:sp>
          <p:nvSpPr>
            <p:cNvPr id="10" name="TextBox 9">
              <a:extLst>
                <a:ext uri="{FF2B5EF4-FFF2-40B4-BE49-F238E27FC236}">
                  <a16:creationId xmlns:a16="http://schemas.microsoft.com/office/drawing/2014/main" id="{FE27627D-61A8-4D82-BBDF-C9122ED749C9}"/>
                </a:ext>
              </a:extLst>
            </p:cNvPr>
            <p:cNvSpPr txBox="1"/>
            <p:nvPr/>
          </p:nvSpPr>
          <p:spPr>
            <a:xfrm>
              <a:off x="3848100" y="1400175"/>
              <a:ext cx="1171575" cy="307777"/>
            </a:xfrm>
            <a:prstGeom prst="rect">
              <a:avLst/>
            </a:prstGeom>
            <a:noFill/>
          </p:spPr>
          <p:txBody>
            <a:bodyPr wrap="square" rtlCol="0">
              <a:spAutoFit/>
            </a:bodyPr>
            <a:lstStyle/>
            <a:p>
              <a:r>
                <a:rPr lang="en-US" sz="1400" dirty="0"/>
                <a:t>Price</a:t>
              </a:r>
            </a:p>
          </p:txBody>
        </p:sp>
        <p:sp>
          <p:nvSpPr>
            <p:cNvPr id="12" name="TextBox 11">
              <a:extLst>
                <a:ext uri="{FF2B5EF4-FFF2-40B4-BE49-F238E27FC236}">
                  <a16:creationId xmlns:a16="http://schemas.microsoft.com/office/drawing/2014/main" id="{2C6A5575-6F2C-4537-8D8F-EBAB4C07056D}"/>
                </a:ext>
              </a:extLst>
            </p:cNvPr>
            <p:cNvSpPr txBox="1"/>
            <p:nvPr/>
          </p:nvSpPr>
          <p:spPr>
            <a:xfrm>
              <a:off x="2213871" y="1925978"/>
              <a:ext cx="1438275" cy="615133"/>
            </a:xfrm>
            <a:prstGeom prst="rect">
              <a:avLst/>
            </a:prstGeom>
            <a:noFill/>
          </p:spPr>
          <p:txBody>
            <a:bodyPr wrap="square" rtlCol="0">
              <a:spAutoFit/>
            </a:bodyPr>
            <a:lstStyle/>
            <a:p>
              <a:r>
                <a:rPr lang="en-US" sz="1400" dirty="0">
                  <a:solidFill>
                    <a:schemeClr val="accent1">
                      <a:lumMod val="50000"/>
                    </a:schemeClr>
                  </a:solidFill>
                </a:rPr>
                <a:t>ORDC reserves</a:t>
              </a:r>
            </a:p>
          </p:txBody>
        </p:sp>
        <p:sp>
          <p:nvSpPr>
            <p:cNvPr id="13" name="TextBox 12">
              <a:extLst>
                <a:ext uri="{FF2B5EF4-FFF2-40B4-BE49-F238E27FC236}">
                  <a16:creationId xmlns:a16="http://schemas.microsoft.com/office/drawing/2014/main" id="{15484E62-AEB3-4614-8C38-5C1A38C283C2}"/>
                </a:ext>
              </a:extLst>
            </p:cNvPr>
            <p:cNvSpPr txBox="1"/>
            <p:nvPr/>
          </p:nvSpPr>
          <p:spPr>
            <a:xfrm>
              <a:off x="3810000" y="3597616"/>
              <a:ext cx="1171575" cy="361844"/>
            </a:xfrm>
            <a:prstGeom prst="rect">
              <a:avLst/>
            </a:prstGeom>
            <a:solidFill>
              <a:schemeClr val="accent1">
                <a:lumMod val="40000"/>
                <a:lumOff val="60000"/>
              </a:schemeClr>
            </a:solidFill>
          </p:spPr>
          <p:txBody>
            <a:bodyPr wrap="square" rtlCol="0">
              <a:spAutoFit/>
            </a:bodyPr>
            <a:lstStyle/>
            <a:p>
              <a:r>
                <a:rPr lang="en-US" sz="1400" dirty="0">
                  <a:solidFill>
                    <a:srgbClr val="FF0000"/>
                  </a:solidFill>
                </a:rPr>
                <a:t>HDL-GTBD</a:t>
              </a:r>
            </a:p>
          </p:txBody>
        </p:sp>
        <p:sp>
          <p:nvSpPr>
            <p:cNvPr id="14" name="TextBox 13">
              <a:extLst>
                <a:ext uri="{FF2B5EF4-FFF2-40B4-BE49-F238E27FC236}">
                  <a16:creationId xmlns:a16="http://schemas.microsoft.com/office/drawing/2014/main" id="{5D22698D-C24A-4733-846D-3891E7D46322}"/>
                </a:ext>
              </a:extLst>
            </p:cNvPr>
            <p:cNvSpPr txBox="1"/>
            <p:nvPr/>
          </p:nvSpPr>
          <p:spPr>
            <a:xfrm>
              <a:off x="2638425" y="4770943"/>
              <a:ext cx="1171575" cy="307777"/>
            </a:xfrm>
            <a:prstGeom prst="rect">
              <a:avLst/>
            </a:prstGeom>
            <a:noFill/>
          </p:spPr>
          <p:txBody>
            <a:bodyPr wrap="square" rtlCol="0">
              <a:spAutoFit/>
            </a:bodyPr>
            <a:lstStyle/>
            <a:p>
              <a:r>
                <a:rPr lang="en-US" sz="1400" dirty="0">
                  <a:solidFill>
                    <a:schemeClr val="accent1"/>
                  </a:solidFill>
                </a:rPr>
                <a:t>Frequency</a:t>
              </a:r>
            </a:p>
          </p:txBody>
        </p:sp>
      </p:grpSp>
    </p:spTree>
    <p:extLst>
      <p:ext uri="{BB962C8B-B14F-4D97-AF65-F5344CB8AC3E}">
        <p14:creationId xmlns:p14="http://schemas.microsoft.com/office/powerpoint/2010/main" val="1388360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35566</TotalTime>
  <Words>1381</Words>
  <Application>Microsoft Office PowerPoint</Application>
  <PresentationFormat>Widescreen</PresentationFormat>
  <Paragraphs>338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Emergency items list: Telemetry</vt:lpstr>
      <vt:lpstr>Telemetry issues recommendations</vt:lpstr>
      <vt:lpstr>PowerPoint Presentation</vt:lpstr>
      <vt:lpstr>The problem with generator telemetry</vt:lpstr>
      <vt:lpstr>Solution for generators (1085)</vt:lpstr>
      <vt:lpstr>Ensure gen solution aligns with reserve calculations</vt:lpstr>
      <vt:lpstr>ERCOT should build a check</vt:lpstr>
      <vt:lpstr>PowerPoint Presentation</vt:lpstr>
      <vt:lpstr>System health gauges: alternative to PRC &amp; frequency </vt:lpstr>
      <vt:lpstr>PowerPoint Presentation</vt:lpstr>
      <vt:lpstr>30-minute integrated ramp telemetry</vt:lpstr>
      <vt:lpstr>Other items for discussion</vt:lpstr>
      <vt:lpstr>PBP</vt:lpstr>
      <vt:lpstr>We observed how very small shift factors on constraints can cause bus prices to be slightly below the cap (when system lambda is at the cap).  When those resources are offered at the cap, SCED has no effective way of dispatching that generator despite it having a de minimus impact on a constraint.    Does the fact that the offer cap matches the price cap make it effectively impossible to dispatch some generation offered at the cap?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Simpson, Lori A:(BSC)</dc:creator>
  <cp:lastModifiedBy>Simpson, Lori A:(BSC)</cp:lastModifiedBy>
  <cp:revision>99</cp:revision>
  <dcterms:created xsi:type="dcterms:W3CDTF">2021-05-24T21:03:59Z</dcterms:created>
  <dcterms:modified xsi:type="dcterms:W3CDTF">2021-07-16T00:13:54Z</dcterms:modified>
</cp:coreProperties>
</file>