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4914" autoAdjust="0"/>
  </p:normalViewPr>
  <p:slideViewPr>
    <p:cSldViewPr showGuides="1">
      <p:cViewPr varScale="1">
        <p:scale>
          <a:sx n="87" d="100"/>
          <a:sy n="87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396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Regulation%20Analysis\2021\06%20-%20Jun\202106_PWRR_Error_Report_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'MAE By Hour'!$B$1</c:f>
              <c:strCache>
                <c:ptCount val="1"/>
                <c:pt idx="0">
                  <c:v>Persistence Error</c:v>
                </c:pt>
              </c:strCache>
            </c:strRef>
          </c:tx>
          <c:spPr>
            <a:ln w="28575" cap="rnd">
              <a:solidFill>
                <a:srgbClr val="00AEC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AEC7"/>
              </a:solidFill>
              <a:ln w="9525">
                <a:solidFill>
                  <a:srgbClr val="00AEC7"/>
                </a:solidFill>
              </a:ln>
              <a:effectLst/>
            </c:spPr>
          </c:marker>
          <c:val>
            <c:numRef>
              <c:f>'MAE By Hour'!$B$2:$B$25</c:f>
              <c:numCache>
                <c:formatCode>General</c:formatCode>
                <c:ptCount val="24"/>
                <c:pt idx="0">
                  <c:v>89.3</c:v>
                </c:pt>
                <c:pt idx="1">
                  <c:v>85.9</c:v>
                </c:pt>
                <c:pt idx="2">
                  <c:v>100</c:v>
                </c:pt>
                <c:pt idx="3">
                  <c:v>96.5</c:v>
                </c:pt>
                <c:pt idx="4">
                  <c:v>94.3</c:v>
                </c:pt>
                <c:pt idx="5">
                  <c:v>95.4</c:v>
                </c:pt>
                <c:pt idx="6">
                  <c:v>98.3</c:v>
                </c:pt>
                <c:pt idx="7">
                  <c:v>124.4</c:v>
                </c:pt>
                <c:pt idx="8">
                  <c:v>125.7</c:v>
                </c:pt>
                <c:pt idx="9">
                  <c:v>80.3</c:v>
                </c:pt>
                <c:pt idx="10">
                  <c:v>93.8</c:v>
                </c:pt>
                <c:pt idx="11">
                  <c:v>81.5</c:v>
                </c:pt>
                <c:pt idx="12">
                  <c:v>71.5</c:v>
                </c:pt>
                <c:pt idx="13">
                  <c:v>71.900000000000006</c:v>
                </c:pt>
                <c:pt idx="14">
                  <c:v>77.2</c:v>
                </c:pt>
                <c:pt idx="15">
                  <c:v>87.8</c:v>
                </c:pt>
                <c:pt idx="16">
                  <c:v>92.2</c:v>
                </c:pt>
                <c:pt idx="17">
                  <c:v>96.6</c:v>
                </c:pt>
                <c:pt idx="18">
                  <c:v>109.5</c:v>
                </c:pt>
                <c:pt idx="19">
                  <c:v>89.8</c:v>
                </c:pt>
                <c:pt idx="20">
                  <c:v>124.5</c:v>
                </c:pt>
                <c:pt idx="21">
                  <c:v>161.80000000000001</c:v>
                </c:pt>
                <c:pt idx="22">
                  <c:v>106.2</c:v>
                </c:pt>
                <c:pt idx="23">
                  <c:v>87.5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'MAE By Hour'!$C$1</c:f>
              <c:strCache>
                <c:ptCount val="1"/>
                <c:pt idx="0">
                  <c:v>SCED PWRR Error</c:v>
                </c:pt>
              </c:strCache>
            </c:strRef>
          </c:tx>
          <c:spPr>
            <a:ln w="28575" cap="rnd">
              <a:solidFill>
                <a:srgbClr val="5B677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B6770"/>
              </a:solidFill>
              <a:ln w="9525">
                <a:solidFill>
                  <a:srgbClr val="5B6770"/>
                </a:solidFill>
              </a:ln>
              <a:effectLst/>
            </c:spPr>
          </c:marker>
          <c:val>
            <c:numRef>
              <c:f>'MAE By Hour'!$C$2:$C$25</c:f>
              <c:numCache>
                <c:formatCode>General</c:formatCode>
                <c:ptCount val="24"/>
                <c:pt idx="0">
                  <c:v>76.400000000000006</c:v>
                </c:pt>
                <c:pt idx="1">
                  <c:v>70</c:v>
                </c:pt>
                <c:pt idx="2">
                  <c:v>82.3</c:v>
                </c:pt>
                <c:pt idx="3">
                  <c:v>71.2</c:v>
                </c:pt>
                <c:pt idx="4">
                  <c:v>64.099999999999994</c:v>
                </c:pt>
                <c:pt idx="5">
                  <c:v>74.8</c:v>
                </c:pt>
                <c:pt idx="6">
                  <c:v>69</c:v>
                </c:pt>
                <c:pt idx="7">
                  <c:v>78.5</c:v>
                </c:pt>
                <c:pt idx="8">
                  <c:v>85.7</c:v>
                </c:pt>
                <c:pt idx="9">
                  <c:v>67.900000000000006</c:v>
                </c:pt>
                <c:pt idx="10">
                  <c:v>66.5</c:v>
                </c:pt>
                <c:pt idx="11">
                  <c:v>63.2</c:v>
                </c:pt>
                <c:pt idx="12">
                  <c:v>63.2</c:v>
                </c:pt>
                <c:pt idx="13">
                  <c:v>65.599999999999994</c:v>
                </c:pt>
                <c:pt idx="14">
                  <c:v>64.400000000000006</c:v>
                </c:pt>
                <c:pt idx="15">
                  <c:v>78.400000000000006</c:v>
                </c:pt>
                <c:pt idx="16">
                  <c:v>78.900000000000006</c:v>
                </c:pt>
                <c:pt idx="17">
                  <c:v>73.099999999999994</c:v>
                </c:pt>
                <c:pt idx="18">
                  <c:v>86.5</c:v>
                </c:pt>
                <c:pt idx="19">
                  <c:v>76.400000000000006</c:v>
                </c:pt>
                <c:pt idx="20">
                  <c:v>78.099999999999994</c:v>
                </c:pt>
                <c:pt idx="21">
                  <c:v>88.4</c:v>
                </c:pt>
                <c:pt idx="22">
                  <c:v>70.8</c:v>
                </c:pt>
                <c:pt idx="23">
                  <c:v>73.2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562880"/>
        <c:axId val="542563664"/>
      </c:lineChart>
      <c:catAx>
        <c:axId val="54256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Hour Ending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2563664"/>
        <c:crosses val="autoZero"/>
        <c:auto val="1"/>
        <c:lblAlgn val="ctr"/>
        <c:lblOffset val="100"/>
        <c:noMultiLvlLbl val="0"/>
      </c:catAx>
      <c:valAx>
        <c:axId val="54256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MAE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25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6/7/2021 17:15 </a:t>
            </a:r>
            <a:r>
              <a:rPr lang="en-US" baseline="0" dirty="0" smtClean="0"/>
              <a:t>-&gt; </a:t>
            </a:r>
            <a:r>
              <a:rPr lang="en-US" baseline="0" dirty="0" smtClean="0"/>
              <a:t>4156 </a:t>
            </a:r>
            <a:r>
              <a:rPr lang="en-US" baseline="0" dirty="0" smtClean="0"/>
              <a:t>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smtClean="0"/>
              <a:t>6/7/2021 16:45-&gt; </a:t>
            </a:r>
            <a:r>
              <a:rPr lang="en-US" baseline="0" dirty="0" smtClean="0"/>
              <a:t>-3155 </a:t>
            </a:r>
            <a:r>
              <a:rPr lang="en-US" baseline="0" dirty="0" smtClean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</a:t>
            </a:r>
            <a:r>
              <a:rPr lang="en-US" baseline="0" dirty="0" smtClean="0"/>
              <a:t>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</a:t>
            </a:r>
            <a:r>
              <a:rPr lang="en-US" b="1" dirty="0" smtClean="0"/>
              <a:t>SCR-773</a:t>
            </a:r>
          </a:p>
          <a:p>
            <a:r>
              <a:rPr lang="en-US" dirty="0" smtClean="0"/>
              <a:t>June 2021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July 16th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19200"/>
            <a:ext cx="8229600" cy="4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81" y="1548180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3" y="1136305"/>
            <a:ext cx="8229600" cy="50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229600" cy="50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36305"/>
            <a:ext cx="8229600" cy="50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99699"/>
            <a:ext cx="5799282" cy="53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18" y="2554200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2" y="1066800"/>
            <a:ext cx="8229600" cy="490745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04123"/>
              </p:ext>
            </p:extLst>
          </p:nvPr>
        </p:nvGraphicFramePr>
        <p:xfrm>
          <a:off x="2514600" y="1828800"/>
          <a:ext cx="2730500" cy="819150"/>
        </p:xfrm>
        <a:graphic>
          <a:graphicData uri="http://schemas.openxmlformats.org/drawingml/2006/table">
            <a:tbl>
              <a:tblPr/>
              <a:tblGrid>
                <a:gridCol w="787400"/>
                <a:gridCol w="638175"/>
                <a:gridCol w="666750"/>
                <a:gridCol w="638175"/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6" y="1066800"/>
            <a:ext cx="8229600" cy="4910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02813"/>
              </p:ext>
            </p:extLst>
          </p:nvPr>
        </p:nvGraphicFramePr>
        <p:xfrm>
          <a:off x="4619725" y="1800225"/>
          <a:ext cx="2730500" cy="790575"/>
        </p:xfrm>
        <a:graphic>
          <a:graphicData uri="http://schemas.openxmlformats.org/drawingml/2006/table">
            <a:tbl>
              <a:tblPr/>
              <a:tblGrid>
                <a:gridCol w="787400"/>
                <a:gridCol w="638175"/>
                <a:gridCol w="666750"/>
                <a:gridCol w="638175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28464"/>
            <a:ext cx="8229600" cy="4666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25715"/>
              </p:ext>
            </p:extLst>
          </p:nvPr>
        </p:nvGraphicFramePr>
        <p:xfrm>
          <a:off x="1219200" y="2133600"/>
          <a:ext cx="2438400" cy="838200"/>
        </p:xfrm>
        <a:graphic>
          <a:graphicData uri="http://schemas.openxmlformats.org/drawingml/2006/table">
            <a:tbl>
              <a:tblPr/>
              <a:tblGrid>
                <a:gridCol w="495300"/>
                <a:gridCol w="638175"/>
                <a:gridCol w="666750"/>
                <a:gridCol w="638175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1" y="1288497"/>
            <a:ext cx="8229600" cy="468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75778"/>
              </p:ext>
            </p:extLst>
          </p:nvPr>
        </p:nvGraphicFramePr>
        <p:xfrm>
          <a:off x="3390900" y="2133600"/>
          <a:ext cx="2438400" cy="790575"/>
        </p:xfrm>
        <a:graphic>
          <a:graphicData uri="http://schemas.openxmlformats.org/drawingml/2006/table">
            <a:tbl>
              <a:tblPr/>
              <a:tblGrid>
                <a:gridCol w="495300"/>
                <a:gridCol w="638175"/>
                <a:gridCol w="666750"/>
                <a:gridCol w="638175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990600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3" y="990600"/>
            <a:ext cx="86509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53177"/>
            <a:ext cx="6829425" cy="5302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55" y="6139544"/>
            <a:ext cx="4408102" cy="2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62361"/>
            <a:ext cx="846807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249278" cy="45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862361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9" y="990600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14400"/>
            <a:ext cx="8571719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52350"/>
              </p:ext>
            </p:extLst>
          </p:nvPr>
        </p:nvGraphicFramePr>
        <p:xfrm>
          <a:off x="4038600" y="1752600"/>
          <a:ext cx="3581400" cy="628650"/>
        </p:xfrm>
        <a:graphic>
          <a:graphicData uri="http://schemas.openxmlformats.org/drawingml/2006/table">
            <a:tbl>
              <a:tblPr/>
              <a:tblGrid>
                <a:gridCol w="1600200"/>
                <a:gridCol w="647700"/>
                <a:gridCol w="685800"/>
                <a:gridCol w="647700"/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Generation Deviation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4478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4" y="1671052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83553"/>
              </p:ext>
            </p:extLst>
          </p:nvPr>
        </p:nvGraphicFramePr>
        <p:xfrm>
          <a:off x="405063" y="1143000"/>
          <a:ext cx="8046720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914400"/>
            <a:ext cx="8046720" cy="52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</a:t>
            </a:r>
            <a:r>
              <a:rPr lang="en-US" dirty="0" smtClean="0"/>
              <a:t>Solar Ramp </a:t>
            </a:r>
            <a:r>
              <a:rPr lang="en-US" dirty="0" smtClean="0"/>
              <a:t>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6" y="914400"/>
            <a:ext cx="8046720" cy="52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</a:t>
            </a:r>
            <a:r>
              <a:rPr lang="en-US" dirty="0" smtClean="0"/>
              <a:t>Solar Ramp </a:t>
            </a:r>
            <a:r>
              <a:rPr lang="en-US" dirty="0" smtClean="0"/>
              <a:t>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914400"/>
            <a:ext cx="8046720" cy="52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99" y="2583360"/>
            <a:ext cx="4817401" cy="16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67188</TotalTime>
  <Words>869</Words>
  <Application>Microsoft Office PowerPoint</Application>
  <PresentationFormat>On-screen Show (4:3)</PresentationFormat>
  <Paragraphs>207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678</cp:revision>
  <cp:lastPrinted>2016-01-21T20:53:15Z</cp:lastPrinted>
  <dcterms:created xsi:type="dcterms:W3CDTF">2016-01-21T15:20:31Z</dcterms:created>
  <dcterms:modified xsi:type="dcterms:W3CDTF">2021-07-15T14:51:22Z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