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8" r:id="rId8"/>
    <p:sldId id="318" r:id="rId9"/>
    <p:sldId id="345" r:id="rId10"/>
    <p:sldId id="347" r:id="rId11"/>
    <p:sldId id="29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90" autoAdjust="0"/>
    <p:restoredTop sz="96721" autoAdjust="0"/>
  </p:normalViewPr>
  <p:slideViewPr>
    <p:cSldViewPr showGuides="1">
      <p:cViewPr varScale="1">
        <p:scale>
          <a:sx n="116" d="100"/>
          <a:sy n="116" d="100"/>
        </p:scale>
        <p:origin x="221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565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47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July 2021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 smtClean="0"/>
          </a:p>
          <a:p>
            <a:r>
              <a:rPr lang="en-US" dirty="0" smtClean="0"/>
              <a:t>July 15,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7244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</a:p>
          <a:p>
            <a:pPr lvl="1"/>
            <a:r>
              <a:rPr lang="en-US" sz="1800" dirty="0" smtClean="0"/>
              <a:t>Recent / Upcoming Project Highlights</a:t>
            </a:r>
          </a:p>
          <a:p>
            <a:pPr lvl="1"/>
            <a:r>
              <a:rPr lang="en-US" sz="1800" dirty="0" smtClean="0"/>
              <a:t>2021 </a:t>
            </a:r>
            <a:r>
              <a:rPr lang="en-US" sz="1800" dirty="0"/>
              <a:t>Release </a:t>
            </a:r>
            <a:r>
              <a:rPr lang="en-US" sz="1800" dirty="0" smtClean="0"/>
              <a:t>Targets</a:t>
            </a:r>
          </a:p>
          <a:p>
            <a:pPr lvl="1"/>
            <a:r>
              <a:rPr lang="en-US" sz="1800" dirty="0" smtClean="0"/>
              <a:t>ESR and DGR Pre-Passport Projects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4343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839200" cy="512462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600" dirty="0" smtClean="0"/>
              <a:t>2021 June Release </a:t>
            </a:r>
            <a:r>
              <a:rPr lang="en-US" sz="1600" dirty="0"/>
              <a:t>Off-Cycle </a:t>
            </a:r>
            <a:r>
              <a:rPr lang="en-US" sz="1600" dirty="0" smtClean="0"/>
              <a:t>– 6/25/2021</a:t>
            </a:r>
            <a:r>
              <a:rPr lang="en-US" sz="1600" dirty="0"/>
              <a:t>	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ECMS – Enterprise Content Management System</a:t>
            </a:r>
          </a:p>
          <a:p>
            <a:pPr marL="971550" lvl="2" indent="-171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/>
              <a:t>New public version of </a:t>
            </a:r>
            <a:r>
              <a:rPr lang="en-US" sz="1400" dirty="0" smtClean="0"/>
              <a:t>ERCOT.com homepage</a:t>
            </a:r>
            <a:endParaRPr lang="en-US" sz="1400" dirty="0" smtClean="0"/>
          </a:p>
          <a:p>
            <a:pPr marL="971550" lvl="2" indent="-17145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kern="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/>
              <a:t>2021 </a:t>
            </a:r>
            <a:r>
              <a:rPr lang="en-US" sz="1600" dirty="0" smtClean="0"/>
              <a:t>July </a:t>
            </a:r>
            <a:r>
              <a:rPr lang="en-US" sz="1600" dirty="0"/>
              <a:t>Release Off-Cycle – </a:t>
            </a:r>
            <a:r>
              <a:rPr lang="en-US" sz="1600" dirty="0" smtClean="0"/>
              <a:t>7/1/2021</a:t>
            </a:r>
            <a:r>
              <a:rPr lang="en-US" sz="16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Complete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NPRR1080 – </a:t>
            </a:r>
            <a:r>
              <a:rPr lang="en-US" sz="1400" dirty="0"/>
              <a:t>Limiting Ancillary Service Price to System-Wide Offer Cap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OBDRR030 </a:t>
            </a:r>
            <a:r>
              <a:rPr lang="en-US" sz="1400" dirty="0"/>
              <a:t>– Related to NPRR1080, Limiting Ancillary Service Price to System-Wide Offer Cap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NPRR1081 </a:t>
            </a:r>
            <a:r>
              <a:rPr lang="en-US" sz="1400" dirty="0"/>
              <a:t>– </a:t>
            </a:r>
            <a:r>
              <a:rPr lang="en-US" sz="1350" dirty="0" smtClean="0"/>
              <a:t>Revisions </a:t>
            </a:r>
            <a:r>
              <a:rPr lang="en-US" sz="1350" dirty="0"/>
              <a:t>to Real-Time Reliability Deployment Price Adder to Consider Firm Load Shed</a:t>
            </a:r>
            <a:endParaRPr lang="en-US" sz="1350" dirty="0" smtClean="0"/>
          </a:p>
          <a:p>
            <a:pPr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/>
              <a:t>2021 July Release Off-Cycle – </a:t>
            </a:r>
            <a:r>
              <a:rPr lang="en-US" sz="1600" dirty="0" smtClean="0"/>
              <a:t>7/23/2021</a:t>
            </a:r>
            <a:r>
              <a:rPr lang="en-US" sz="16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NPRR1062 </a:t>
            </a:r>
            <a:r>
              <a:rPr lang="en-US" sz="1400" dirty="0"/>
              <a:t>– Modify IDR Meter Requirement and Eliminate IDR Meter Requirement Report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RMGRR164 </a:t>
            </a:r>
            <a:r>
              <a:rPr lang="en-US" sz="1400" dirty="0"/>
              <a:t>– Related to </a:t>
            </a:r>
            <a:r>
              <a:rPr lang="en-US" sz="1400" dirty="0" smtClean="0"/>
              <a:t>NPRR1062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 smtClean="0"/>
              <a:t>2021 July </a:t>
            </a:r>
            <a:r>
              <a:rPr lang="en-US" sz="1600" dirty="0"/>
              <a:t>Release – </a:t>
            </a:r>
            <a:r>
              <a:rPr lang="en-US" sz="1600" dirty="0" smtClean="0"/>
              <a:t>R4 </a:t>
            </a:r>
            <a:r>
              <a:rPr lang="en-US" sz="1600" dirty="0"/>
              <a:t>– </a:t>
            </a:r>
            <a:r>
              <a:rPr lang="en-US" sz="1600" dirty="0" smtClean="0"/>
              <a:t>7/27/2021 </a:t>
            </a:r>
            <a:r>
              <a:rPr lang="en-US" sz="1600" dirty="0"/>
              <a:t>– </a:t>
            </a:r>
            <a:r>
              <a:rPr lang="en-US" sz="1600" dirty="0" smtClean="0"/>
              <a:t>7/29/2021</a:t>
            </a:r>
            <a:r>
              <a:rPr lang="en-US" sz="1800" i="1" dirty="0">
                <a:solidFill>
                  <a:srgbClr val="00B050"/>
                </a:solidFill>
              </a:rPr>
              <a:t>	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NPRR902(b) – ERCOT Critical Energy Infrastructure Information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NPRR905 </a:t>
            </a:r>
            <a:r>
              <a:rPr lang="en-US" sz="1400" dirty="0"/>
              <a:t>– CRR Balancing Account Resettlement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SCR789 </a:t>
            </a:r>
            <a:r>
              <a:rPr lang="en-US" sz="1400" dirty="0"/>
              <a:t>– Update NMMS Topology Processor to PSSE 34 </a:t>
            </a:r>
            <a:r>
              <a:rPr lang="en-US" sz="1400" dirty="0" smtClean="0"/>
              <a:t>Capability</a:t>
            </a:r>
            <a:endParaRPr lang="en-US" sz="1400" dirty="0"/>
          </a:p>
          <a:p>
            <a:pPr marL="971550" lvl="2" indent="-17145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kern="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/>
              <a:t>2021 </a:t>
            </a:r>
            <a:r>
              <a:rPr lang="en-US" sz="1600" dirty="0" smtClean="0"/>
              <a:t>September Release </a:t>
            </a:r>
            <a:r>
              <a:rPr lang="en-US" sz="1600" dirty="0"/>
              <a:t>Off-Cycle – </a:t>
            </a:r>
            <a:r>
              <a:rPr lang="en-US" sz="1600" dirty="0" smtClean="0"/>
              <a:t>9/10/2021</a:t>
            </a:r>
            <a:r>
              <a:rPr lang="en-US" sz="16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NPRR867 </a:t>
            </a:r>
            <a:r>
              <a:rPr lang="en-US" sz="1400" dirty="0"/>
              <a:t>– </a:t>
            </a:r>
            <a:r>
              <a:rPr lang="en-US" sz="1400" dirty="0"/>
              <a:t>Revisions to CRR Auction Credit Lock Amount to Reduce Excess Collateral</a:t>
            </a:r>
            <a:endParaRPr lang="en-US" sz="12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216817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2021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789386"/>
              </p:ext>
            </p:extLst>
          </p:nvPr>
        </p:nvGraphicFramePr>
        <p:xfrm>
          <a:off x="160280" y="798446"/>
          <a:ext cx="8839200" cy="4696348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 – 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3/30 – 4/1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5/25 – 5/27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7/27 – 7/29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10/5 – 10/7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12/7 – 12/9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NPRR902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OBDRR023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NPRR1060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OBDRR023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DGR/DESR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(See next slide)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470115" y="5546943"/>
            <a:ext cx="250530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NPRR902(a) – ECEII Market Participant MPIM role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NPRR902(b) – MIS links updated for ECEII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Forecast Zone scope</a:t>
            </a:r>
            <a:endParaRPr lang="en-US" sz="8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“Add” capability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OBDRR023(a) – ERS Expenditure Limit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OBDRR023(b) – 4 Standard Contract Terms/Year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590002"/>
              </p:ext>
            </p:extLst>
          </p:nvPr>
        </p:nvGraphicFramePr>
        <p:xfrm>
          <a:off x="176358" y="50981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966642"/>
                <a:gridCol w="7832417"/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484, 825(b), 826, 829, 841, 857, </a:t>
                      </a:r>
                      <a:r>
                        <a:rPr lang="en-US" sz="900" b="0" strike="sng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867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879, 885, </a:t>
                      </a:r>
                      <a:r>
                        <a:rPr lang="en-US" sz="9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904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918, </a:t>
                      </a:r>
                      <a:r>
                        <a:rPr lang="en-US" sz="9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930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935(b), 936, 939, 941, 945, 962, 965, </a:t>
                      </a:r>
                      <a:r>
                        <a:rPr lang="en-US" sz="9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1006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9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1019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1023, 1030, 1032, 1034, 1040, 1057                  SCRs: 799, 800, 805, 809, 812                Market Guides: 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PGRR066, </a:t>
                      </a:r>
                      <a:r>
                        <a:rPr lang="en-US" sz="9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PGRR076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 Binding Docs: </a:t>
                      </a:r>
                      <a:r>
                        <a:rPr lang="en-US" sz="9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OBDRR009</a:t>
                      </a:r>
                      <a:endParaRPr lang="en-US" sz="900" b="0" strike="sng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7162800" y="4430524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18545" y="1366208"/>
            <a:ext cx="370549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9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3080013" y="2633361"/>
            <a:ext cx="149047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Replace </a:t>
            </a:r>
            <a:r>
              <a:rPr lang="en-US" sz="900" b="0" dirty="0" err="1" smtClean="0"/>
              <a:t>NoticeBuilder</a:t>
            </a:r>
            <a:endParaRPr lang="en-US" sz="900" b="0" kern="0" dirty="0"/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6024731" y="2911054"/>
            <a:ext cx="1445090" cy="76944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ECMS – Nov. 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800" b="0" dirty="0" smtClean="0"/>
              <a:t>Combine ERCOT.com and MIS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800" b="0" kern="0" dirty="0" smtClean="0"/>
              <a:t>Improved search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800" b="0" kern="0" dirty="0" smtClean="0"/>
              <a:t>New navigation</a:t>
            </a:r>
            <a:endParaRPr lang="en-US" sz="800" b="0" kern="0" dirty="0"/>
          </a:p>
        </p:txBody>
      </p:sp>
      <p:sp>
        <p:nvSpPr>
          <p:cNvPr id="40" name="TextBox 12"/>
          <p:cNvSpPr txBox="1">
            <a:spLocks noChangeArrowheads="1"/>
          </p:cNvSpPr>
          <p:nvPr/>
        </p:nvSpPr>
        <p:spPr bwMode="auto">
          <a:xfrm>
            <a:off x="160279" y="19431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44" name="TextBox 43"/>
          <p:cNvSpPr txBox="1"/>
          <p:nvPr/>
        </p:nvSpPr>
        <p:spPr>
          <a:xfrm>
            <a:off x="1271547" y="22225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76655" y="2468482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03041" y="1366733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03789" y="156946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152400" y="264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6024781" y="193963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10/1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1598860" y="3276600"/>
            <a:ext cx="15270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41" name="TextBox 12"/>
          <p:cNvSpPr txBox="1">
            <a:spLocks noChangeArrowheads="1"/>
          </p:cNvSpPr>
          <p:nvPr/>
        </p:nvSpPr>
        <p:spPr bwMode="auto">
          <a:xfrm>
            <a:off x="160279" y="334997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/15</a:t>
            </a:r>
            <a:endParaRPr lang="en-US" sz="1200" kern="0" dirty="0"/>
          </a:p>
        </p:txBody>
      </p:sp>
      <p:sp>
        <p:nvSpPr>
          <p:cNvPr id="46" name="TextBox 45"/>
          <p:cNvSpPr txBox="1"/>
          <p:nvPr/>
        </p:nvSpPr>
        <p:spPr>
          <a:xfrm>
            <a:off x="1282700" y="294005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89384" y="36399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796058" y="1391005"/>
            <a:ext cx="37054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 smtClean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707403" y="1353552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65" name="TextBox 12"/>
          <p:cNvSpPr txBox="1">
            <a:spLocks noChangeArrowheads="1"/>
          </p:cNvSpPr>
          <p:nvPr/>
        </p:nvSpPr>
        <p:spPr bwMode="auto">
          <a:xfrm>
            <a:off x="160283" y="4226684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4/22</a:t>
            </a:r>
            <a:endParaRPr lang="en-US" sz="1200" kern="0" dirty="0"/>
          </a:p>
        </p:txBody>
      </p:sp>
      <p:sp>
        <p:nvSpPr>
          <p:cNvPr id="66" name="TextBox 65"/>
          <p:cNvSpPr txBox="1"/>
          <p:nvPr/>
        </p:nvSpPr>
        <p:spPr>
          <a:xfrm>
            <a:off x="1295400" y="44939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7" name="TextBox 12"/>
          <p:cNvSpPr txBox="1">
            <a:spLocks noChangeArrowheads="1"/>
          </p:cNvSpPr>
          <p:nvPr/>
        </p:nvSpPr>
        <p:spPr bwMode="auto">
          <a:xfrm>
            <a:off x="1598861" y="4136293"/>
            <a:ext cx="15270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70" name="TextBox 69"/>
          <p:cNvSpPr txBox="1"/>
          <p:nvPr/>
        </p:nvSpPr>
        <p:spPr>
          <a:xfrm>
            <a:off x="2805337" y="355014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651670" y="1489843"/>
            <a:ext cx="370549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6019800" y="3960654"/>
            <a:ext cx="1905000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RIOO – Q4 2021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Add Functionality Go-Live</a:t>
            </a:r>
            <a:endParaRPr lang="en-US" sz="900" b="0" kern="0" dirty="0"/>
          </a:p>
        </p:txBody>
      </p:sp>
      <p:sp>
        <p:nvSpPr>
          <p:cNvPr id="71" name="TextBox 12"/>
          <p:cNvSpPr txBox="1">
            <a:spLocks noChangeArrowheads="1"/>
          </p:cNvSpPr>
          <p:nvPr/>
        </p:nvSpPr>
        <p:spPr bwMode="auto">
          <a:xfrm>
            <a:off x="3120170" y="304835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6/25</a:t>
            </a:r>
            <a:endParaRPr lang="en-US" sz="1200" kern="0" dirty="0"/>
          </a:p>
        </p:txBody>
      </p:sp>
      <p:sp>
        <p:nvSpPr>
          <p:cNvPr id="62" name="TextBox 61"/>
          <p:cNvSpPr txBox="1"/>
          <p:nvPr/>
        </p:nvSpPr>
        <p:spPr>
          <a:xfrm>
            <a:off x="4277651" y="1371600"/>
            <a:ext cx="370549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 smtClean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1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 smtClean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9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4" name="TextBox 12"/>
          <p:cNvSpPr txBox="1">
            <a:spLocks noChangeArrowheads="1"/>
          </p:cNvSpPr>
          <p:nvPr/>
        </p:nvSpPr>
        <p:spPr bwMode="auto">
          <a:xfrm>
            <a:off x="4575048" y="32282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strike="sngStrike" dirty="0" smtClean="0"/>
              <a:t>August</a:t>
            </a:r>
            <a:endParaRPr lang="en-US" sz="1200" strike="sngStrike" kern="0" dirty="0"/>
          </a:p>
        </p:txBody>
      </p:sp>
      <p:sp>
        <p:nvSpPr>
          <p:cNvPr id="69" name="TextBox 12"/>
          <p:cNvSpPr txBox="1">
            <a:spLocks noChangeArrowheads="1"/>
          </p:cNvSpPr>
          <p:nvPr/>
        </p:nvSpPr>
        <p:spPr bwMode="auto">
          <a:xfrm>
            <a:off x="3078412" y="3512757"/>
            <a:ext cx="1490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800" b="0" dirty="0" smtClean="0"/>
              <a:t>New public version of </a:t>
            </a:r>
            <a:r>
              <a:rPr lang="en-US" sz="800" b="0" dirty="0" smtClean="0"/>
              <a:t>ERCOT.com homepage</a:t>
            </a:r>
            <a:endParaRPr lang="en-US" sz="800" b="0" kern="0" dirty="0"/>
          </a:p>
        </p:txBody>
      </p:sp>
      <p:sp>
        <p:nvSpPr>
          <p:cNvPr id="74" name="TextBox 73"/>
          <p:cNvSpPr txBox="1"/>
          <p:nvPr/>
        </p:nvSpPr>
        <p:spPr>
          <a:xfrm>
            <a:off x="2819400" y="44146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2" name="TextBox 12"/>
          <p:cNvSpPr txBox="1">
            <a:spLocks noChangeArrowheads="1"/>
          </p:cNvSpPr>
          <p:nvPr/>
        </p:nvSpPr>
        <p:spPr bwMode="auto">
          <a:xfrm>
            <a:off x="3124200" y="396879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7</a:t>
            </a:r>
            <a:r>
              <a:rPr lang="en-US" sz="1200" dirty="0" smtClean="0">
                <a:solidFill>
                  <a:srgbClr val="FF0000"/>
                </a:solidFill>
              </a:rPr>
              <a:t>/1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75" name="TextBox 12"/>
          <p:cNvSpPr txBox="1">
            <a:spLocks noChangeArrowheads="1"/>
          </p:cNvSpPr>
          <p:nvPr/>
        </p:nvSpPr>
        <p:spPr bwMode="auto">
          <a:xfrm>
            <a:off x="4572000" y="41910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9/10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76" name="TextBox 12"/>
          <p:cNvSpPr txBox="1">
            <a:spLocks noChangeArrowheads="1"/>
          </p:cNvSpPr>
          <p:nvPr/>
        </p:nvSpPr>
        <p:spPr bwMode="auto">
          <a:xfrm>
            <a:off x="4566239" y="2128009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7/23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715000" y="4484053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3689002" y="4660900"/>
            <a:ext cx="1239614" cy="470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 flipV="1">
            <a:off x="6082461" y="1652412"/>
            <a:ext cx="86652" cy="728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V="1">
            <a:off x="5810776" y="2362200"/>
            <a:ext cx="361424" cy="123708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12"/>
          <p:cNvSpPr txBox="1">
            <a:spLocks noChangeArrowheads="1"/>
          </p:cNvSpPr>
          <p:nvPr/>
        </p:nvSpPr>
        <p:spPr bwMode="auto">
          <a:xfrm>
            <a:off x="7477701" y="2958952"/>
            <a:ext cx="151389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2022 R1 (Feb.)</a:t>
            </a:r>
            <a:endParaRPr lang="en-US" sz="12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In-Flight Pre-Passport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83286"/>
            <a:ext cx="9196050" cy="53340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</a:t>
            </a:r>
            <a:r>
              <a:rPr lang="en-US" sz="1400" dirty="0" smtClean="0"/>
              <a:t>6/22/2021</a:t>
            </a:r>
            <a:r>
              <a:rPr lang="en-US" sz="1400" dirty="0"/>
              <a:t>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rgbClr val="FF0000"/>
                </a:solidFill>
              </a:rPr>
              <a:t>Planned go-live for December 2021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NPRR863, NPRR1015, NOGRR187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9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PR354-01  DGR/DESR Implementation </a:t>
            </a:r>
            <a:r>
              <a:rPr lang="en-US" sz="1400" dirty="0"/>
              <a:t>(</a:t>
            </a:r>
            <a:r>
              <a:rPr lang="en-US" sz="1400" dirty="0" smtClean="0"/>
              <a:t>Gating </a:t>
            </a:r>
            <a:r>
              <a:rPr lang="en-US" sz="1400" dirty="0"/>
              <a:t>to Execution phase </a:t>
            </a:r>
            <a:r>
              <a:rPr lang="en-US" sz="1400" dirty="0"/>
              <a:t>i</a:t>
            </a:r>
            <a:r>
              <a:rPr lang="en-US" sz="1400" dirty="0" smtClean="0"/>
              <a:t>n late July 2021)</a:t>
            </a:r>
            <a:endParaRPr lang="en-US" sz="14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rgbClr val="FF0000"/>
                </a:solidFill>
              </a:rPr>
              <a:t>Target go-live </a:t>
            </a:r>
            <a:r>
              <a:rPr lang="en-US" sz="1200" dirty="0" smtClean="0">
                <a:solidFill>
                  <a:srgbClr val="FF0000"/>
                </a:solidFill>
              </a:rPr>
              <a:t>2022-R1 </a:t>
            </a:r>
            <a:r>
              <a:rPr lang="en-US" sz="1200" dirty="0">
                <a:solidFill>
                  <a:srgbClr val="FF0000"/>
                </a:solidFill>
              </a:rPr>
              <a:t>(February 2022)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NPRR917	– Nodal Pricing for 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NPRR1016	– Clarify Requirements for DGRs and Distribution Energy Storage </a:t>
            </a:r>
            <a:r>
              <a:rPr lang="en-US" sz="1100" i="1" dirty="0"/>
              <a:t>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NPRR1052	– Load Zone Pricing for Settlement Only Storage Prior to NPRR995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NPRR1065	– Implementation Adjustment for NPRR917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PGRR082	– Revise Section 5 and Establish Small Generation Interconnection Process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 	– NOGRR212, RRGRR026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PR353-01  BES Combo Model Implementation – </a:t>
            </a:r>
            <a:r>
              <a:rPr lang="en-US" sz="1400" dirty="0"/>
              <a:t>potential for multiple go-lives</a:t>
            </a:r>
            <a:endParaRPr lang="en-US" sz="1400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rgbClr val="FF0000"/>
                </a:solidFill>
              </a:rPr>
              <a:t>Target go-live TBD </a:t>
            </a:r>
            <a:r>
              <a:rPr lang="en-US" sz="1200" dirty="0"/>
              <a:t>(the team is still working to set release targets)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NPRR963 	– 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NPRR987	– BESTF-3 ESR Contribution to Physical Responsive Capability and RT On-Line Reserve Capacity </a:t>
            </a:r>
            <a:r>
              <a:rPr lang="en-US" sz="1100" dirty="0" err="1"/>
              <a:t>Calcs</a:t>
            </a:r>
            <a:endParaRPr lang="en-US" sz="11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3">
                    <a:lumMod val="75000"/>
                  </a:schemeClr>
                </a:solidFill>
              </a:rPr>
              <a:t>NPRR989</a:t>
            </a:r>
            <a:r>
              <a:rPr lang="en-US" sz="1100" dirty="0"/>
              <a:t>	– BESTF-1 ESR Technical Requirements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ESR Single Model Registration and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NPRR1026	– BESTF-7 Self-Limiting Facilities and Self-Limiting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3">
                    <a:lumMod val="75000"/>
                  </a:schemeClr>
                </a:solidFill>
              </a:rPr>
              <a:t>NPRR1038</a:t>
            </a:r>
            <a:r>
              <a:rPr lang="en-US" sz="1100" dirty="0"/>
              <a:t>	– BESTF-8 Limited Exemption from Reactive Power 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NPRR1069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	– </a:t>
            </a:r>
            <a:r>
              <a:rPr lang="en-US" sz="1100" b="1" dirty="0">
                <a:solidFill>
                  <a:schemeClr val="accent3">
                    <a:lumMod val="75000"/>
                  </a:schemeClr>
                </a:solidFill>
              </a:rPr>
              <a:t>NOGRR204</a:t>
            </a:r>
            <a:r>
              <a:rPr lang="en-US" sz="1100" dirty="0"/>
              <a:t>, NOGRR208, OBDRR017, PGRR081, RRGRR023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DGR: Distributed Generation Resource</a:t>
            </a:r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7211786" y="2084914"/>
            <a:ext cx="1752600" cy="10618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ERCOT is</a:t>
            </a:r>
            <a:r>
              <a:rPr kumimoji="0" lang="en-US" sz="105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 working to define the timing to lift the DGR moratorium based on the target go-live that will be determined over the next few weeks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6781800" y="5410200"/>
            <a:ext cx="1828800" cy="4985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 smtClean="0">
                <a:solidFill>
                  <a:schemeClr val="accent3">
                    <a:lumMod val="75000"/>
                  </a:schemeClr>
                </a:solidFill>
              </a:rPr>
              <a:t>Green text</a:t>
            </a:r>
            <a:r>
              <a:rPr lang="en-US" sz="1100" b="0" dirty="0" smtClean="0">
                <a:solidFill>
                  <a:schemeClr val="accent3">
                    <a:lumMod val="75000"/>
                  </a:schemeClr>
                </a:solidFill>
              </a:rPr>
              <a:t>:  ERCOT considering removing from project for earlier delivery </a:t>
            </a:r>
            <a:endParaRPr lang="en-US" sz="1100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61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377224"/>
              </p:ext>
            </p:extLst>
          </p:nvPr>
        </p:nvGraphicFramePr>
        <p:xfrm>
          <a:off x="89933" y="902879"/>
          <a:ext cx="8955921" cy="1383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/>
                <a:gridCol w="2199588"/>
                <a:gridCol w="771080"/>
                <a:gridCol w="693972"/>
                <a:gridCol w="4009614"/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8371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1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718738" y="6299528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2021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3340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320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011350"/>
              </p:ext>
            </p:extLst>
          </p:nvPr>
        </p:nvGraphicFramePr>
        <p:xfrm>
          <a:off x="3467410" y="685313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261245</TotalTime>
  <Words>596</Words>
  <Application>Microsoft Office PowerPoint</Application>
  <PresentationFormat>On-screen Show (4:3)</PresentationFormat>
  <Paragraphs>332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2021 Release Targets – Board Approved NPRRs / SCRs / xGRRs </vt:lpstr>
      <vt:lpstr>In-Flight Pre-Passport Projects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2635</cp:revision>
  <cp:lastPrinted>2020-02-05T17:47:59Z</cp:lastPrinted>
  <dcterms:created xsi:type="dcterms:W3CDTF">2016-01-21T15:20:31Z</dcterms:created>
  <dcterms:modified xsi:type="dcterms:W3CDTF">2021-07-14T15:19:23Z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