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6"/>
  </p:notesMasterIdLst>
  <p:handoutMasterIdLst>
    <p:handoutMasterId r:id="rId7"/>
  </p:handoutMasterIdLst>
  <p:sldIdLst>
    <p:sldId id="268" r:id="rId3"/>
    <p:sldId id="267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4660"/>
  </p:normalViewPr>
  <p:slideViewPr>
    <p:cSldViewPr>
      <p:cViewPr varScale="1">
        <p:scale>
          <a:sx n="81" d="100"/>
          <a:sy n="81" d="100"/>
        </p:scale>
        <p:origin x="121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29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1/6/23/214202-TA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rcot.com/content/wcm/key_documents_lists/214203/2021_TAC_Combined_Ballot_20210623.xls" TargetMode="External"/><Relationship Id="rId5" Type="http://schemas.openxmlformats.org/officeDocument/2006/relationships/hyperlink" Target="http://www.ercot.com/content/wcm/key_documents_lists/27308/Emergency_Conditions_List_TAC_062321.xlsx" TargetMode="External"/><Relationship Id="rId4" Type="http://schemas.openxmlformats.org/officeDocument/2006/relationships/hyperlink" Target="http://www.ercot.com/calendar/2021/6/30/234397-TA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TAC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 13, </a:t>
            </a:r>
            <a:r>
              <a:rPr lang="en-US" dirty="0" smtClean="0"/>
              <a:t>2021</a:t>
            </a:r>
          </a:p>
          <a:p>
            <a:r>
              <a:rPr lang="en-US" dirty="0" smtClean="0"/>
              <a:t>Jim Lee – </a:t>
            </a:r>
            <a:r>
              <a:rPr lang="en-US" dirty="0" err="1" smtClean="0"/>
              <a:t>rms</a:t>
            </a:r>
            <a:r>
              <a:rPr lang="en-US" dirty="0" smtClean="0"/>
              <a:t>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81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 smtClean="0">
                <a:hlinkClick r:id="rId3"/>
              </a:rPr>
              <a:t>June 23</a:t>
            </a:r>
            <a:r>
              <a:rPr lang="en-US" sz="4000" b="1" dirty="0" smtClean="0"/>
              <a:t> &amp; </a:t>
            </a:r>
            <a:r>
              <a:rPr lang="en-US" sz="4000" b="1" dirty="0" smtClean="0">
                <a:hlinkClick r:id="rId4"/>
              </a:rPr>
              <a:t>June 30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028363" cy="5486400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sz="800" b="1" u="sng" dirty="0" smtClean="0"/>
              <a:t/>
            </a:r>
            <a:br>
              <a:rPr lang="en-US" sz="800" b="1" u="sng" dirty="0" smtClean="0"/>
            </a:br>
            <a:r>
              <a:rPr lang="en-US" sz="2000" b="1" u="sng" dirty="0" smtClean="0"/>
              <a:t>Discussion Highlights:</a:t>
            </a:r>
            <a:endParaRPr lang="en-US" sz="900" b="1" u="sng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Reviewed updates to </a:t>
            </a:r>
            <a:r>
              <a:rPr lang="en-US" sz="1900" dirty="0" smtClean="0">
                <a:hlinkClick r:id="rId5"/>
              </a:rPr>
              <a:t>Emergency Conditions Issues List </a:t>
            </a:r>
            <a:r>
              <a:rPr lang="en-US" sz="1900" dirty="0" smtClean="0"/>
              <a:t>&amp; </a:t>
            </a:r>
            <a:r>
              <a:rPr lang="en-US" sz="1900" dirty="0" smtClean="0"/>
              <a:t>endorsed each Subcommittee’s updates and progress</a:t>
            </a:r>
          </a:p>
          <a:p>
            <a:pPr marL="891540" lvl="4" indent="-342900">
              <a:buFont typeface="Arial" panose="020B0604020202020204" pitchFamily="34" charset="0"/>
              <a:buChar char="•"/>
            </a:pPr>
            <a:r>
              <a:rPr lang="en-US" sz="1700" dirty="0" smtClean="0"/>
              <a:t>RMS/RECTF updates are available in the hyperlinked matrix under “RMS Notes”</a:t>
            </a:r>
            <a:endParaRPr lang="en-US" sz="17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Updated guidance and trajectory of Passport project – ERCOT pivoting focus to EMS upgrade while readjusting plans for Real-time Co-optimization, Contingency Reserve Service, and Single Model Energy Storage Resources.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Held a Special TAC meeting on June 30</a:t>
            </a:r>
            <a:r>
              <a:rPr lang="en-US" sz="1900" baseline="30000" dirty="0" smtClean="0"/>
              <a:t>th</a:t>
            </a:r>
            <a:r>
              <a:rPr lang="en-US" sz="1900" dirty="0" smtClean="0"/>
              <a:t> to discuss the High Forecast Variability Risk Process (OBDRR031) and Resumption of In-Person Stakeholder Meetings.</a:t>
            </a:r>
          </a:p>
          <a:p>
            <a:pPr marL="708660" lvl="3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OBDRR031, Change Non-Spinning Reserve Service Deployment was approved with 2 opposing votes</a:t>
            </a:r>
          </a:p>
          <a:p>
            <a:pPr marL="708660" lvl="3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ERCOT will resume in-person meetings starting with the September 1</a:t>
            </a:r>
            <a:r>
              <a:rPr lang="en-US" sz="1900" baseline="30000" dirty="0" smtClean="0"/>
              <a:t>st</a:t>
            </a:r>
            <a:r>
              <a:rPr lang="en-US" sz="1900" dirty="0" smtClean="0"/>
              <a:t> WMS meeting</a:t>
            </a:r>
            <a:endParaRPr lang="en-US" sz="19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b="1" u="sng" dirty="0" smtClean="0"/>
              <a:t>TAC Voting Items: </a:t>
            </a:r>
            <a:endParaRPr lang="en-US" b="1" u="sng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b="1" u="sng" dirty="0" smtClean="0">
                <a:hlinkClick r:id="rId6"/>
              </a:rPr>
              <a:t>Combined Ballot</a:t>
            </a:r>
            <a:r>
              <a:rPr lang="en-US" b="1" u="sng" dirty="0" smtClean="0"/>
              <a:t> – </a:t>
            </a:r>
            <a:r>
              <a:rPr lang="en-US" dirty="0" smtClean="0"/>
              <a:t>  NPRR995, NPRR1005, NPRR1063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/>
              <a:t>NOGRR210, RRGRR025, RRGRR028, PGRR089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/>
              <a:t>WMS Goals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88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552192" y="2567149"/>
            <a:ext cx="2145978" cy="21459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582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1C712C5D-CFB0-48EA-98C3-864164357757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15744</TotalTime>
  <Words>161</Words>
  <Application>Microsoft Office PowerPoint</Application>
  <PresentationFormat>On-screen Show (4:3)</PresentationFormat>
  <Paragraphs>20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Retrospect</vt:lpstr>
      <vt:lpstr>TAC Update</vt:lpstr>
      <vt:lpstr>TAC Highlights – June 23 &amp; June 30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s262089</cp:lastModifiedBy>
  <cp:revision>198</cp:revision>
  <cp:lastPrinted>2018-11-28T18:48:20Z</cp:lastPrinted>
  <dcterms:created xsi:type="dcterms:W3CDTF">2018-01-08T22:15:17Z</dcterms:created>
  <dcterms:modified xsi:type="dcterms:W3CDTF">2021-07-07T18:58:49Z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