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80" r:id="rId2"/>
    <p:sldId id="269" r:id="rId3"/>
    <p:sldId id="271" r:id="rId4"/>
    <p:sldId id="276" r:id="rId5"/>
    <p:sldId id="266" r:id="rId6"/>
    <p:sldId id="267" r:id="rId7"/>
    <p:sldId id="274" r:id="rId8"/>
    <p:sldId id="273" r:id="rId9"/>
    <p:sldId id="268" r:id="rId10"/>
    <p:sldId id="277" r:id="rId11"/>
    <p:sldId id="278" r:id="rId12"/>
    <p:sldId id="27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77868" autoAdjust="0"/>
  </p:normalViewPr>
  <p:slideViewPr>
    <p:cSldViewPr snapToGrid="0">
      <p:cViewPr varScale="1">
        <p:scale>
          <a:sx n="52" d="100"/>
          <a:sy n="52" d="100"/>
        </p:scale>
        <p:origin x="115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469C8-8ED2-4E5A-9037-3A13132328B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EDE21A2-88D3-42F0-B6B5-56146DF131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B640600-F171-48D6-8E40-8815CD6F8ECD}"/>
              </a:ext>
            </a:extLst>
          </p:cNvPr>
          <p:cNvSpPr>
            <a:spLocks noGrp="1"/>
          </p:cNvSpPr>
          <p:nvPr>
            <p:ph type="dt" sz="half" idx="10"/>
          </p:nvPr>
        </p:nvSpPr>
        <p:spPr/>
        <p:txBody>
          <a:bodyPr/>
          <a:lstStyle/>
          <a:p>
            <a:fld id="{6B61269F-E767-4C23-8F52-7A773582B1A0}" type="datetimeFigureOut">
              <a:rPr lang="en-US" smtClean="0"/>
              <a:t>7/11/2021</a:t>
            </a:fld>
            <a:endParaRPr lang="en-US"/>
          </a:p>
        </p:txBody>
      </p:sp>
      <p:sp>
        <p:nvSpPr>
          <p:cNvPr id="5" name="Footer Placeholder 4">
            <a:extLst>
              <a:ext uri="{FF2B5EF4-FFF2-40B4-BE49-F238E27FC236}">
                <a16:creationId xmlns:a16="http://schemas.microsoft.com/office/drawing/2014/main" id="{88CEB853-AB3A-43A0-A620-39C533DD8F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5EFB87-88B9-47F5-9D06-C3C7B1C0AF8A}"/>
              </a:ext>
            </a:extLst>
          </p:cNvPr>
          <p:cNvSpPr>
            <a:spLocks noGrp="1"/>
          </p:cNvSpPr>
          <p:nvPr>
            <p:ph type="sldNum" sz="quarter" idx="12"/>
          </p:nvPr>
        </p:nvSpPr>
        <p:spPr/>
        <p:txBody>
          <a:bodyPr/>
          <a:lstStyle/>
          <a:p>
            <a:fld id="{90EFA7A1-C9CA-4E55-8543-60560B8BBD2D}" type="slidenum">
              <a:rPr lang="en-US" smtClean="0"/>
              <a:t>‹#›</a:t>
            </a:fld>
            <a:endParaRPr lang="en-US"/>
          </a:p>
        </p:txBody>
      </p:sp>
    </p:spTree>
    <p:extLst>
      <p:ext uri="{BB962C8B-B14F-4D97-AF65-F5344CB8AC3E}">
        <p14:creationId xmlns:p14="http://schemas.microsoft.com/office/powerpoint/2010/main" val="2743400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F72F3-72C7-4EDF-95E3-356403D9A5C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21CA9EB-93D3-4674-9405-8AA664F8D2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9238AA-DE2D-4A2C-8098-1DA367AB7A23}"/>
              </a:ext>
            </a:extLst>
          </p:cNvPr>
          <p:cNvSpPr>
            <a:spLocks noGrp="1"/>
          </p:cNvSpPr>
          <p:nvPr>
            <p:ph type="dt" sz="half" idx="10"/>
          </p:nvPr>
        </p:nvSpPr>
        <p:spPr/>
        <p:txBody>
          <a:bodyPr/>
          <a:lstStyle/>
          <a:p>
            <a:fld id="{6B61269F-E767-4C23-8F52-7A773582B1A0}" type="datetimeFigureOut">
              <a:rPr lang="en-US" smtClean="0"/>
              <a:t>7/11/2021</a:t>
            </a:fld>
            <a:endParaRPr lang="en-US"/>
          </a:p>
        </p:txBody>
      </p:sp>
      <p:sp>
        <p:nvSpPr>
          <p:cNvPr id="5" name="Footer Placeholder 4">
            <a:extLst>
              <a:ext uri="{FF2B5EF4-FFF2-40B4-BE49-F238E27FC236}">
                <a16:creationId xmlns:a16="http://schemas.microsoft.com/office/drawing/2014/main" id="{258B2582-CEAE-4836-AE2C-D282AA0F74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3F0B65-22D1-4843-BB86-16EFCD61E6ED}"/>
              </a:ext>
            </a:extLst>
          </p:cNvPr>
          <p:cNvSpPr>
            <a:spLocks noGrp="1"/>
          </p:cNvSpPr>
          <p:nvPr>
            <p:ph type="sldNum" sz="quarter" idx="12"/>
          </p:nvPr>
        </p:nvSpPr>
        <p:spPr/>
        <p:txBody>
          <a:bodyPr/>
          <a:lstStyle/>
          <a:p>
            <a:fld id="{90EFA7A1-C9CA-4E55-8543-60560B8BBD2D}" type="slidenum">
              <a:rPr lang="en-US" smtClean="0"/>
              <a:t>‹#›</a:t>
            </a:fld>
            <a:endParaRPr lang="en-US"/>
          </a:p>
        </p:txBody>
      </p:sp>
    </p:spTree>
    <p:extLst>
      <p:ext uri="{BB962C8B-B14F-4D97-AF65-F5344CB8AC3E}">
        <p14:creationId xmlns:p14="http://schemas.microsoft.com/office/powerpoint/2010/main" val="2276663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AC8380-5B3B-40FD-97E6-CBAE275B2E6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5703A0C-D487-4589-8E5D-7789EAA4CD8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E21A6B-05D3-47B2-9D82-5F045A121E2D}"/>
              </a:ext>
            </a:extLst>
          </p:cNvPr>
          <p:cNvSpPr>
            <a:spLocks noGrp="1"/>
          </p:cNvSpPr>
          <p:nvPr>
            <p:ph type="dt" sz="half" idx="10"/>
          </p:nvPr>
        </p:nvSpPr>
        <p:spPr/>
        <p:txBody>
          <a:bodyPr/>
          <a:lstStyle/>
          <a:p>
            <a:fld id="{6B61269F-E767-4C23-8F52-7A773582B1A0}" type="datetimeFigureOut">
              <a:rPr lang="en-US" smtClean="0"/>
              <a:t>7/11/2021</a:t>
            </a:fld>
            <a:endParaRPr lang="en-US"/>
          </a:p>
        </p:txBody>
      </p:sp>
      <p:sp>
        <p:nvSpPr>
          <p:cNvPr id="5" name="Footer Placeholder 4">
            <a:extLst>
              <a:ext uri="{FF2B5EF4-FFF2-40B4-BE49-F238E27FC236}">
                <a16:creationId xmlns:a16="http://schemas.microsoft.com/office/drawing/2014/main" id="{09F8F425-EB05-4829-9C36-F226F24813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AD4705-0FD9-4DA1-9D9D-B6781844D61D}"/>
              </a:ext>
            </a:extLst>
          </p:cNvPr>
          <p:cNvSpPr>
            <a:spLocks noGrp="1"/>
          </p:cNvSpPr>
          <p:nvPr>
            <p:ph type="sldNum" sz="quarter" idx="12"/>
          </p:nvPr>
        </p:nvSpPr>
        <p:spPr/>
        <p:txBody>
          <a:bodyPr/>
          <a:lstStyle/>
          <a:p>
            <a:fld id="{90EFA7A1-C9CA-4E55-8543-60560B8BBD2D}" type="slidenum">
              <a:rPr lang="en-US" smtClean="0"/>
              <a:t>‹#›</a:t>
            </a:fld>
            <a:endParaRPr lang="en-US"/>
          </a:p>
        </p:txBody>
      </p:sp>
    </p:spTree>
    <p:extLst>
      <p:ext uri="{BB962C8B-B14F-4D97-AF65-F5344CB8AC3E}">
        <p14:creationId xmlns:p14="http://schemas.microsoft.com/office/powerpoint/2010/main" val="1833344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8DE9B-A007-48BA-A66C-0F46140342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EF6E40-EB0E-4ABC-8FC1-4F00213FED2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3F61D5-2DD1-436B-AA99-620B3C65F502}"/>
              </a:ext>
            </a:extLst>
          </p:cNvPr>
          <p:cNvSpPr>
            <a:spLocks noGrp="1"/>
          </p:cNvSpPr>
          <p:nvPr>
            <p:ph type="dt" sz="half" idx="10"/>
          </p:nvPr>
        </p:nvSpPr>
        <p:spPr/>
        <p:txBody>
          <a:bodyPr/>
          <a:lstStyle/>
          <a:p>
            <a:fld id="{6B61269F-E767-4C23-8F52-7A773582B1A0}" type="datetimeFigureOut">
              <a:rPr lang="en-US" smtClean="0"/>
              <a:t>7/11/2021</a:t>
            </a:fld>
            <a:endParaRPr lang="en-US"/>
          </a:p>
        </p:txBody>
      </p:sp>
      <p:sp>
        <p:nvSpPr>
          <p:cNvPr id="5" name="Footer Placeholder 4">
            <a:extLst>
              <a:ext uri="{FF2B5EF4-FFF2-40B4-BE49-F238E27FC236}">
                <a16:creationId xmlns:a16="http://schemas.microsoft.com/office/drawing/2014/main" id="{680943E7-E451-464B-A336-CF32A32E2B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FB2566-F954-416F-BC37-63F1E12411C7}"/>
              </a:ext>
            </a:extLst>
          </p:cNvPr>
          <p:cNvSpPr>
            <a:spLocks noGrp="1"/>
          </p:cNvSpPr>
          <p:nvPr>
            <p:ph type="sldNum" sz="quarter" idx="12"/>
          </p:nvPr>
        </p:nvSpPr>
        <p:spPr/>
        <p:txBody>
          <a:bodyPr/>
          <a:lstStyle/>
          <a:p>
            <a:fld id="{90EFA7A1-C9CA-4E55-8543-60560B8BBD2D}" type="slidenum">
              <a:rPr lang="en-US" smtClean="0"/>
              <a:t>‹#›</a:t>
            </a:fld>
            <a:endParaRPr lang="en-US"/>
          </a:p>
        </p:txBody>
      </p:sp>
    </p:spTree>
    <p:extLst>
      <p:ext uri="{BB962C8B-B14F-4D97-AF65-F5344CB8AC3E}">
        <p14:creationId xmlns:p14="http://schemas.microsoft.com/office/powerpoint/2010/main" val="1113052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C9E7A-0D7C-4F9B-8A66-C5DD3B848D0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BC08A2A-C2E4-40AE-A050-4CD618E638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F15F9E8-A31D-4B52-9118-016541F51318}"/>
              </a:ext>
            </a:extLst>
          </p:cNvPr>
          <p:cNvSpPr>
            <a:spLocks noGrp="1"/>
          </p:cNvSpPr>
          <p:nvPr>
            <p:ph type="dt" sz="half" idx="10"/>
          </p:nvPr>
        </p:nvSpPr>
        <p:spPr/>
        <p:txBody>
          <a:bodyPr/>
          <a:lstStyle/>
          <a:p>
            <a:fld id="{6B61269F-E767-4C23-8F52-7A773582B1A0}" type="datetimeFigureOut">
              <a:rPr lang="en-US" smtClean="0"/>
              <a:t>7/11/2021</a:t>
            </a:fld>
            <a:endParaRPr lang="en-US"/>
          </a:p>
        </p:txBody>
      </p:sp>
      <p:sp>
        <p:nvSpPr>
          <p:cNvPr id="5" name="Footer Placeholder 4">
            <a:extLst>
              <a:ext uri="{FF2B5EF4-FFF2-40B4-BE49-F238E27FC236}">
                <a16:creationId xmlns:a16="http://schemas.microsoft.com/office/drawing/2014/main" id="{6E159D34-5597-4699-8D14-BD1C6E3454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60A31D-46BE-4DEA-976F-5C865B463641}"/>
              </a:ext>
            </a:extLst>
          </p:cNvPr>
          <p:cNvSpPr>
            <a:spLocks noGrp="1"/>
          </p:cNvSpPr>
          <p:nvPr>
            <p:ph type="sldNum" sz="quarter" idx="12"/>
          </p:nvPr>
        </p:nvSpPr>
        <p:spPr/>
        <p:txBody>
          <a:bodyPr/>
          <a:lstStyle/>
          <a:p>
            <a:fld id="{90EFA7A1-C9CA-4E55-8543-60560B8BBD2D}" type="slidenum">
              <a:rPr lang="en-US" smtClean="0"/>
              <a:t>‹#›</a:t>
            </a:fld>
            <a:endParaRPr lang="en-US"/>
          </a:p>
        </p:txBody>
      </p:sp>
    </p:spTree>
    <p:extLst>
      <p:ext uri="{BB962C8B-B14F-4D97-AF65-F5344CB8AC3E}">
        <p14:creationId xmlns:p14="http://schemas.microsoft.com/office/powerpoint/2010/main" val="3775659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48AA1-EADA-4E3B-9D1A-EDFC705B58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58342A-5FFC-41D5-A1B5-E446C41E43B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324C468-7DC8-424A-9444-D33FB061E76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59EC10C-4465-443F-ADAA-B47A36491089}"/>
              </a:ext>
            </a:extLst>
          </p:cNvPr>
          <p:cNvSpPr>
            <a:spLocks noGrp="1"/>
          </p:cNvSpPr>
          <p:nvPr>
            <p:ph type="dt" sz="half" idx="10"/>
          </p:nvPr>
        </p:nvSpPr>
        <p:spPr/>
        <p:txBody>
          <a:bodyPr/>
          <a:lstStyle/>
          <a:p>
            <a:fld id="{6B61269F-E767-4C23-8F52-7A773582B1A0}" type="datetimeFigureOut">
              <a:rPr lang="en-US" smtClean="0"/>
              <a:t>7/11/2021</a:t>
            </a:fld>
            <a:endParaRPr lang="en-US"/>
          </a:p>
        </p:txBody>
      </p:sp>
      <p:sp>
        <p:nvSpPr>
          <p:cNvPr id="6" name="Footer Placeholder 5">
            <a:extLst>
              <a:ext uri="{FF2B5EF4-FFF2-40B4-BE49-F238E27FC236}">
                <a16:creationId xmlns:a16="http://schemas.microsoft.com/office/drawing/2014/main" id="{47C9F4F2-3732-4266-8D20-9534C1FA74E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3A0A3C-0DD6-45E1-A785-00B41907FE72}"/>
              </a:ext>
            </a:extLst>
          </p:cNvPr>
          <p:cNvSpPr>
            <a:spLocks noGrp="1"/>
          </p:cNvSpPr>
          <p:nvPr>
            <p:ph type="sldNum" sz="quarter" idx="12"/>
          </p:nvPr>
        </p:nvSpPr>
        <p:spPr/>
        <p:txBody>
          <a:bodyPr/>
          <a:lstStyle/>
          <a:p>
            <a:fld id="{90EFA7A1-C9CA-4E55-8543-60560B8BBD2D}" type="slidenum">
              <a:rPr lang="en-US" smtClean="0"/>
              <a:t>‹#›</a:t>
            </a:fld>
            <a:endParaRPr lang="en-US"/>
          </a:p>
        </p:txBody>
      </p:sp>
    </p:spTree>
    <p:extLst>
      <p:ext uri="{BB962C8B-B14F-4D97-AF65-F5344CB8AC3E}">
        <p14:creationId xmlns:p14="http://schemas.microsoft.com/office/powerpoint/2010/main" val="3750225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C54C5-A8E9-446B-9719-478A9D68F84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92E7520-D609-4D0C-B1EA-3512C185B1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9CAEE2F-15F2-4A14-98E8-2186C85A937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A9119BB-F902-448E-8A08-0B5AE628F5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B5CDC18-9C71-462E-AF5C-9A813B3071C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2DCD1ED-A982-449B-8D29-5240E25A9624}"/>
              </a:ext>
            </a:extLst>
          </p:cNvPr>
          <p:cNvSpPr>
            <a:spLocks noGrp="1"/>
          </p:cNvSpPr>
          <p:nvPr>
            <p:ph type="dt" sz="half" idx="10"/>
          </p:nvPr>
        </p:nvSpPr>
        <p:spPr/>
        <p:txBody>
          <a:bodyPr/>
          <a:lstStyle/>
          <a:p>
            <a:fld id="{6B61269F-E767-4C23-8F52-7A773582B1A0}" type="datetimeFigureOut">
              <a:rPr lang="en-US" smtClean="0"/>
              <a:t>7/11/2021</a:t>
            </a:fld>
            <a:endParaRPr lang="en-US"/>
          </a:p>
        </p:txBody>
      </p:sp>
      <p:sp>
        <p:nvSpPr>
          <p:cNvPr id="8" name="Footer Placeholder 7">
            <a:extLst>
              <a:ext uri="{FF2B5EF4-FFF2-40B4-BE49-F238E27FC236}">
                <a16:creationId xmlns:a16="http://schemas.microsoft.com/office/drawing/2014/main" id="{9B53ECFC-6D5B-47EC-BD14-0A705121092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F36EC39-20DF-49C6-ACED-21BA1E68DDFA}"/>
              </a:ext>
            </a:extLst>
          </p:cNvPr>
          <p:cNvSpPr>
            <a:spLocks noGrp="1"/>
          </p:cNvSpPr>
          <p:nvPr>
            <p:ph type="sldNum" sz="quarter" idx="12"/>
          </p:nvPr>
        </p:nvSpPr>
        <p:spPr/>
        <p:txBody>
          <a:bodyPr/>
          <a:lstStyle/>
          <a:p>
            <a:fld id="{90EFA7A1-C9CA-4E55-8543-60560B8BBD2D}" type="slidenum">
              <a:rPr lang="en-US" smtClean="0"/>
              <a:t>‹#›</a:t>
            </a:fld>
            <a:endParaRPr lang="en-US"/>
          </a:p>
        </p:txBody>
      </p:sp>
    </p:spTree>
    <p:extLst>
      <p:ext uri="{BB962C8B-B14F-4D97-AF65-F5344CB8AC3E}">
        <p14:creationId xmlns:p14="http://schemas.microsoft.com/office/powerpoint/2010/main" val="1937083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93F04-C9B4-42F6-AB6A-95FE14B1360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BA4BA59-68C1-4E71-9163-3AAA814BDC95}"/>
              </a:ext>
            </a:extLst>
          </p:cNvPr>
          <p:cNvSpPr>
            <a:spLocks noGrp="1"/>
          </p:cNvSpPr>
          <p:nvPr>
            <p:ph type="dt" sz="half" idx="10"/>
          </p:nvPr>
        </p:nvSpPr>
        <p:spPr/>
        <p:txBody>
          <a:bodyPr/>
          <a:lstStyle/>
          <a:p>
            <a:fld id="{6B61269F-E767-4C23-8F52-7A773582B1A0}" type="datetimeFigureOut">
              <a:rPr lang="en-US" smtClean="0"/>
              <a:t>7/11/2021</a:t>
            </a:fld>
            <a:endParaRPr lang="en-US"/>
          </a:p>
        </p:txBody>
      </p:sp>
      <p:sp>
        <p:nvSpPr>
          <p:cNvPr id="4" name="Footer Placeholder 3">
            <a:extLst>
              <a:ext uri="{FF2B5EF4-FFF2-40B4-BE49-F238E27FC236}">
                <a16:creationId xmlns:a16="http://schemas.microsoft.com/office/drawing/2014/main" id="{94C3AB80-CB63-4992-8471-6BE6AF0861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6B00BDA-27C1-4936-B855-B223C7B963BC}"/>
              </a:ext>
            </a:extLst>
          </p:cNvPr>
          <p:cNvSpPr>
            <a:spLocks noGrp="1"/>
          </p:cNvSpPr>
          <p:nvPr>
            <p:ph type="sldNum" sz="quarter" idx="12"/>
          </p:nvPr>
        </p:nvSpPr>
        <p:spPr/>
        <p:txBody>
          <a:bodyPr/>
          <a:lstStyle/>
          <a:p>
            <a:fld id="{90EFA7A1-C9CA-4E55-8543-60560B8BBD2D}" type="slidenum">
              <a:rPr lang="en-US" smtClean="0"/>
              <a:t>‹#›</a:t>
            </a:fld>
            <a:endParaRPr lang="en-US"/>
          </a:p>
        </p:txBody>
      </p:sp>
    </p:spTree>
    <p:extLst>
      <p:ext uri="{BB962C8B-B14F-4D97-AF65-F5344CB8AC3E}">
        <p14:creationId xmlns:p14="http://schemas.microsoft.com/office/powerpoint/2010/main" val="392442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1AE6A49-FBD8-4743-B1BE-EDBA99F69D7E}"/>
              </a:ext>
            </a:extLst>
          </p:cNvPr>
          <p:cNvSpPr>
            <a:spLocks noGrp="1"/>
          </p:cNvSpPr>
          <p:nvPr>
            <p:ph type="dt" sz="half" idx="10"/>
          </p:nvPr>
        </p:nvSpPr>
        <p:spPr/>
        <p:txBody>
          <a:bodyPr/>
          <a:lstStyle/>
          <a:p>
            <a:fld id="{6B61269F-E767-4C23-8F52-7A773582B1A0}" type="datetimeFigureOut">
              <a:rPr lang="en-US" smtClean="0"/>
              <a:t>7/11/2021</a:t>
            </a:fld>
            <a:endParaRPr lang="en-US"/>
          </a:p>
        </p:txBody>
      </p:sp>
      <p:sp>
        <p:nvSpPr>
          <p:cNvPr id="3" name="Footer Placeholder 2">
            <a:extLst>
              <a:ext uri="{FF2B5EF4-FFF2-40B4-BE49-F238E27FC236}">
                <a16:creationId xmlns:a16="http://schemas.microsoft.com/office/drawing/2014/main" id="{0C8C4146-9957-4C95-A711-C71B4835303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D8A842F-2D5D-405F-9C53-3F2E73BB3C60}"/>
              </a:ext>
            </a:extLst>
          </p:cNvPr>
          <p:cNvSpPr>
            <a:spLocks noGrp="1"/>
          </p:cNvSpPr>
          <p:nvPr>
            <p:ph type="sldNum" sz="quarter" idx="12"/>
          </p:nvPr>
        </p:nvSpPr>
        <p:spPr/>
        <p:txBody>
          <a:bodyPr/>
          <a:lstStyle/>
          <a:p>
            <a:fld id="{90EFA7A1-C9CA-4E55-8543-60560B8BBD2D}" type="slidenum">
              <a:rPr lang="en-US" smtClean="0"/>
              <a:t>‹#›</a:t>
            </a:fld>
            <a:endParaRPr lang="en-US"/>
          </a:p>
        </p:txBody>
      </p:sp>
    </p:spTree>
    <p:extLst>
      <p:ext uri="{BB962C8B-B14F-4D97-AF65-F5344CB8AC3E}">
        <p14:creationId xmlns:p14="http://schemas.microsoft.com/office/powerpoint/2010/main" val="3221005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86292-9C2C-4F48-842D-61946DB9BB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EC1CE3-DAC7-439E-A0B6-4893C987CA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5D3E271-7005-4722-8F36-04E13C7B76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3269754-73F0-429A-9535-6D6A0930911B}"/>
              </a:ext>
            </a:extLst>
          </p:cNvPr>
          <p:cNvSpPr>
            <a:spLocks noGrp="1"/>
          </p:cNvSpPr>
          <p:nvPr>
            <p:ph type="dt" sz="half" idx="10"/>
          </p:nvPr>
        </p:nvSpPr>
        <p:spPr/>
        <p:txBody>
          <a:bodyPr/>
          <a:lstStyle/>
          <a:p>
            <a:fld id="{6B61269F-E767-4C23-8F52-7A773582B1A0}" type="datetimeFigureOut">
              <a:rPr lang="en-US" smtClean="0"/>
              <a:t>7/11/2021</a:t>
            </a:fld>
            <a:endParaRPr lang="en-US"/>
          </a:p>
        </p:txBody>
      </p:sp>
      <p:sp>
        <p:nvSpPr>
          <p:cNvPr id="6" name="Footer Placeholder 5">
            <a:extLst>
              <a:ext uri="{FF2B5EF4-FFF2-40B4-BE49-F238E27FC236}">
                <a16:creationId xmlns:a16="http://schemas.microsoft.com/office/drawing/2014/main" id="{0635821B-AE32-4A62-B2FC-7A5D79EB08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60E6A7E-CB85-4216-8382-F7F362D368BC}"/>
              </a:ext>
            </a:extLst>
          </p:cNvPr>
          <p:cNvSpPr>
            <a:spLocks noGrp="1"/>
          </p:cNvSpPr>
          <p:nvPr>
            <p:ph type="sldNum" sz="quarter" idx="12"/>
          </p:nvPr>
        </p:nvSpPr>
        <p:spPr/>
        <p:txBody>
          <a:bodyPr/>
          <a:lstStyle/>
          <a:p>
            <a:fld id="{90EFA7A1-C9CA-4E55-8543-60560B8BBD2D}" type="slidenum">
              <a:rPr lang="en-US" smtClean="0"/>
              <a:t>‹#›</a:t>
            </a:fld>
            <a:endParaRPr lang="en-US"/>
          </a:p>
        </p:txBody>
      </p:sp>
    </p:spTree>
    <p:extLst>
      <p:ext uri="{BB962C8B-B14F-4D97-AF65-F5344CB8AC3E}">
        <p14:creationId xmlns:p14="http://schemas.microsoft.com/office/powerpoint/2010/main" val="1204431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CE1CD-CEE3-4B46-AA33-988AA152B8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F992808-6B01-4A0B-B8A0-A7613BA0D4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524A1B7-6A5E-47B7-81BE-3085AC9046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F22E603-0EB9-4536-9460-ADC5B814F1F4}"/>
              </a:ext>
            </a:extLst>
          </p:cNvPr>
          <p:cNvSpPr>
            <a:spLocks noGrp="1"/>
          </p:cNvSpPr>
          <p:nvPr>
            <p:ph type="dt" sz="half" idx="10"/>
          </p:nvPr>
        </p:nvSpPr>
        <p:spPr/>
        <p:txBody>
          <a:bodyPr/>
          <a:lstStyle/>
          <a:p>
            <a:fld id="{6B61269F-E767-4C23-8F52-7A773582B1A0}" type="datetimeFigureOut">
              <a:rPr lang="en-US" smtClean="0"/>
              <a:t>7/11/2021</a:t>
            </a:fld>
            <a:endParaRPr lang="en-US"/>
          </a:p>
        </p:txBody>
      </p:sp>
      <p:sp>
        <p:nvSpPr>
          <p:cNvPr id="6" name="Footer Placeholder 5">
            <a:extLst>
              <a:ext uri="{FF2B5EF4-FFF2-40B4-BE49-F238E27FC236}">
                <a16:creationId xmlns:a16="http://schemas.microsoft.com/office/drawing/2014/main" id="{7E88A173-79D0-4E12-B649-BCF9FFFBF6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30F965C-E254-4A49-BD0D-F4AA15A7D9F7}"/>
              </a:ext>
            </a:extLst>
          </p:cNvPr>
          <p:cNvSpPr>
            <a:spLocks noGrp="1"/>
          </p:cNvSpPr>
          <p:nvPr>
            <p:ph type="sldNum" sz="quarter" idx="12"/>
          </p:nvPr>
        </p:nvSpPr>
        <p:spPr/>
        <p:txBody>
          <a:bodyPr/>
          <a:lstStyle/>
          <a:p>
            <a:fld id="{90EFA7A1-C9CA-4E55-8543-60560B8BBD2D}" type="slidenum">
              <a:rPr lang="en-US" smtClean="0"/>
              <a:t>‹#›</a:t>
            </a:fld>
            <a:endParaRPr lang="en-US"/>
          </a:p>
        </p:txBody>
      </p:sp>
    </p:spTree>
    <p:extLst>
      <p:ext uri="{BB962C8B-B14F-4D97-AF65-F5344CB8AC3E}">
        <p14:creationId xmlns:p14="http://schemas.microsoft.com/office/powerpoint/2010/main" val="2985729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A12FAF-3873-49AA-B856-E649E0CA5B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7AA0433-1C31-4059-94DD-72E0483054A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11A2B1-81E8-43B8-B3A5-87911EA60F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61269F-E767-4C23-8F52-7A773582B1A0}" type="datetimeFigureOut">
              <a:rPr lang="en-US" smtClean="0"/>
              <a:t>7/11/2021</a:t>
            </a:fld>
            <a:endParaRPr lang="en-US"/>
          </a:p>
        </p:txBody>
      </p:sp>
      <p:sp>
        <p:nvSpPr>
          <p:cNvPr id="5" name="Footer Placeholder 4">
            <a:extLst>
              <a:ext uri="{FF2B5EF4-FFF2-40B4-BE49-F238E27FC236}">
                <a16:creationId xmlns:a16="http://schemas.microsoft.com/office/drawing/2014/main" id="{66EF265D-509A-4C8A-BA35-398E7AAD39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0BC0CB8-46EC-4A8E-814B-E944D6C7B3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EFA7A1-C9CA-4E55-8543-60560B8BBD2D}" type="slidenum">
              <a:rPr lang="en-US" smtClean="0"/>
              <a:t>‹#›</a:t>
            </a:fld>
            <a:endParaRPr lang="en-US"/>
          </a:p>
        </p:txBody>
      </p:sp>
    </p:spTree>
    <p:extLst>
      <p:ext uri="{BB962C8B-B14F-4D97-AF65-F5344CB8AC3E}">
        <p14:creationId xmlns:p14="http://schemas.microsoft.com/office/powerpoint/2010/main" val="20617161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94AB9-7DE6-4312-993D-C92996320C09}"/>
              </a:ext>
            </a:extLst>
          </p:cNvPr>
          <p:cNvSpPr>
            <a:spLocks noGrp="1"/>
          </p:cNvSpPr>
          <p:nvPr>
            <p:ph type="title"/>
          </p:nvPr>
        </p:nvSpPr>
        <p:spPr/>
        <p:txBody>
          <a:bodyPr/>
          <a:lstStyle/>
          <a:p>
            <a:r>
              <a:rPr lang="en-US" dirty="0"/>
              <a:t>AS Assignment</a:t>
            </a:r>
          </a:p>
        </p:txBody>
      </p:sp>
      <p:sp>
        <p:nvSpPr>
          <p:cNvPr id="3" name="Content Placeholder 2">
            <a:extLst>
              <a:ext uri="{FF2B5EF4-FFF2-40B4-BE49-F238E27FC236}">
                <a16:creationId xmlns:a16="http://schemas.microsoft.com/office/drawing/2014/main" id="{7F3F392B-6BAD-4835-99EE-D4DDAC69BFBA}"/>
              </a:ext>
            </a:extLst>
          </p:cNvPr>
          <p:cNvSpPr>
            <a:spLocks noGrp="1"/>
          </p:cNvSpPr>
          <p:nvPr>
            <p:ph idx="1"/>
          </p:nvPr>
        </p:nvSpPr>
        <p:spPr/>
        <p:txBody>
          <a:bodyPr/>
          <a:lstStyle/>
          <a:p>
            <a:pPr marL="0" indent="0">
              <a:buNone/>
            </a:pPr>
            <a:r>
              <a:rPr lang="en-US" dirty="0"/>
              <a:t>7/12/2021 WMWG</a:t>
            </a:r>
          </a:p>
        </p:txBody>
      </p:sp>
    </p:spTree>
    <p:extLst>
      <p:ext uri="{BB962C8B-B14F-4D97-AF65-F5344CB8AC3E}">
        <p14:creationId xmlns:p14="http://schemas.microsoft.com/office/powerpoint/2010/main" val="40353867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DB19C-32D0-4F3D-B9C1-E97A676B269C}"/>
              </a:ext>
            </a:extLst>
          </p:cNvPr>
          <p:cNvSpPr>
            <a:spLocks noGrp="1"/>
          </p:cNvSpPr>
          <p:nvPr>
            <p:ph type="title"/>
          </p:nvPr>
        </p:nvSpPr>
        <p:spPr/>
        <p:txBody>
          <a:bodyPr/>
          <a:lstStyle/>
          <a:p>
            <a:r>
              <a:rPr lang="en-US" dirty="0"/>
              <a:t>Example for HE16 </a:t>
            </a:r>
            <a:r>
              <a:rPr lang="en-US" sz="2000" dirty="0"/>
              <a:t>(current protocols)</a:t>
            </a:r>
          </a:p>
        </p:txBody>
      </p:sp>
      <p:sp>
        <p:nvSpPr>
          <p:cNvPr id="3" name="Content Placeholder 2">
            <a:extLst>
              <a:ext uri="{FF2B5EF4-FFF2-40B4-BE49-F238E27FC236}">
                <a16:creationId xmlns:a16="http://schemas.microsoft.com/office/drawing/2014/main" id="{7EC0EEAC-3086-4A39-9C4C-1E82AD78A36A}"/>
              </a:ext>
            </a:extLst>
          </p:cNvPr>
          <p:cNvSpPr>
            <a:spLocks noGrp="1"/>
          </p:cNvSpPr>
          <p:nvPr>
            <p:ph idx="1"/>
          </p:nvPr>
        </p:nvSpPr>
        <p:spPr/>
        <p:txBody>
          <a:bodyPr/>
          <a:lstStyle/>
          <a:p>
            <a:r>
              <a:rPr lang="en-US" dirty="0"/>
              <a:t>DA TPO sale: 10 MW. (HSL=10 MW)</a:t>
            </a:r>
          </a:p>
          <a:p>
            <a:r>
              <a:rPr lang="en-US" dirty="0"/>
              <a:t>DA SPP = $7500</a:t>
            </a:r>
          </a:p>
          <a:p>
            <a:r>
              <a:rPr lang="en-US" dirty="0">
                <a:solidFill>
                  <a:srgbClr val="FF0000"/>
                </a:solidFill>
              </a:rPr>
              <a:t>RT RRS assigned: 2 MW.  [NFRC = 1 MW]</a:t>
            </a:r>
          </a:p>
          <a:p>
            <a:r>
              <a:rPr lang="en-US" dirty="0">
                <a:solidFill>
                  <a:srgbClr val="FF0000"/>
                </a:solidFill>
              </a:rPr>
              <a:t>HASL = 7 MW</a:t>
            </a:r>
          </a:p>
          <a:p>
            <a:endParaRPr lang="en-US" dirty="0"/>
          </a:p>
        </p:txBody>
      </p:sp>
    </p:spTree>
    <p:extLst>
      <p:ext uri="{BB962C8B-B14F-4D97-AF65-F5344CB8AC3E}">
        <p14:creationId xmlns:p14="http://schemas.microsoft.com/office/powerpoint/2010/main" val="6259304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DB19C-32D0-4F3D-B9C1-E97A676B269C}"/>
              </a:ext>
            </a:extLst>
          </p:cNvPr>
          <p:cNvSpPr>
            <a:spLocks noGrp="1"/>
          </p:cNvSpPr>
          <p:nvPr>
            <p:ph type="title"/>
          </p:nvPr>
        </p:nvSpPr>
        <p:spPr/>
        <p:txBody>
          <a:bodyPr/>
          <a:lstStyle/>
          <a:p>
            <a:r>
              <a:rPr lang="en-US" dirty="0"/>
              <a:t>Example for HE16 </a:t>
            </a:r>
            <a:r>
              <a:rPr lang="en-US" sz="2000" dirty="0"/>
              <a:t>(current protocols)</a:t>
            </a:r>
          </a:p>
        </p:txBody>
      </p:sp>
      <p:sp>
        <p:nvSpPr>
          <p:cNvPr id="3" name="Content Placeholder 2">
            <a:extLst>
              <a:ext uri="{FF2B5EF4-FFF2-40B4-BE49-F238E27FC236}">
                <a16:creationId xmlns:a16="http://schemas.microsoft.com/office/drawing/2014/main" id="{7EC0EEAC-3086-4A39-9C4C-1E82AD78A36A}"/>
              </a:ext>
            </a:extLst>
          </p:cNvPr>
          <p:cNvSpPr>
            <a:spLocks noGrp="1"/>
          </p:cNvSpPr>
          <p:nvPr>
            <p:ph idx="1"/>
          </p:nvPr>
        </p:nvSpPr>
        <p:spPr/>
        <p:txBody>
          <a:bodyPr/>
          <a:lstStyle/>
          <a:p>
            <a:r>
              <a:rPr lang="en-US" dirty="0"/>
              <a:t>DA TPO sale: 10 MW. (HSL=10 MW)</a:t>
            </a:r>
          </a:p>
          <a:p>
            <a:r>
              <a:rPr lang="en-US" dirty="0"/>
              <a:t>DA SPP = $7500</a:t>
            </a:r>
          </a:p>
          <a:p>
            <a:r>
              <a:rPr lang="en-US" dirty="0"/>
              <a:t>RT RRS assigned: 2 MW.  [NFRC = 1 MW]</a:t>
            </a:r>
          </a:p>
          <a:p>
            <a:r>
              <a:rPr lang="en-US" dirty="0">
                <a:solidFill>
                  <a:srgbClr val="FF0000"/>
                </a:solidFill>
              </a:rPr>
              <a:t>RT metered gen = HASL = 7 MW</a:t>
            </a:r>
          </a:p>
          <a:p>
            <a:r>
              <a:rPr lang="en-US" dirty="0">
                <a:solidFill>
                  <a:srgbClr val="FF0000"/>
                </a:solidFill>
              </a:rPr>
              <a:t>SPP = $9,000 (LMP=$6000 &amp; ORDC = $3,000 &amp; RDPA = $0)</a:t>
            </a:r>
          </a:p>
          <a:p>
            <a:endParaRPr lang="en-US" dirty="0"/>
          </a:p>
        </p:txBody>
      </p:sp>
    </p:spTree>
    <p:extLst>
      <p:ext uri="{BB962C8B-B14F-4D97-AF65-F5344CB8AC3E}">
        <p14:creationId xmlns:p14="http://schemas.microsoft.com/office/powerpoint/2010/main" val="30115028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DB19C-32D0-4F3D-B9C1-E97A676B269C}"/>
              </a:ext>
            </a:extLst>
          </p:cNvPr>
          <p:cNvSpPr>
            <a:spLocks noGrp="1"/>
          </p:cNvSpPr>
          <p:nvPr>
            <p:ph type="title"/>
          </p:nvPr>
        </p:nvSpPr>
        <p:spPr/>
        <p:txBody>
          <a:bodyPr/>
          <a:lstStyle/>
          <a:p>
            <a:r>
              <a:rPr lang="en-US" dirty="0"/>
              <a:t>Example for HE16 </a:t>
            </a:r>
            <a:r>
              <a:rPr lang="en-US" sz="2000" dirty="0"/>
              <a:t>(current protocols)</a:t>
            </a:r>
          </a:p>
        </p:txBody>
      </p:sp>
      <p:sp>
        <p:nvSpPr>
          <p:cNvPr id="3" name="Content Placeholder 2">
            <a:extLst>
              <a:ext uri="{FF2B5EF4-FFF2-40B4-BE49-F238E27FC236}">
                <a16:creationId xmlns:a16="http://schemas.microsoft.com/office/drawing/2014/main" id="{7EC0EEAC-3086-4A39-9C4C-1E82AD78A36A}"/>
              </a:ext>
            </a:extLst>
          </p:cNvPr>
          <p:cNvSpPr>
            <a:spLocks noGrp="1"/>
          </p:cNvSpPr>
          <p:nvPr>
            <p:ph idx="1"/>
          </p:nvPr>
        </p:nvSpPr>
        <p:spPr/>
        <p:txBody>
          <a:bodyPr/>
          <a:lstStyle/>
          <a:p>
            <a:r>
              <a:rPr lang="en-US" dirty="0"/>
              <a:t>DA TPO sale: 10 MW. (HSL=10 MW)</a:t>
            </a:r>
          </a:p>
          <a:p>
            <a:r>
              <a:rPr lang="en-US" dirty="0"/>
              <a:t>DA SPP = $7500</a:t>
            </a:r>
          </a:p>
          <a:p>
            <a:r>
              <a:rPr lang="en-US" dirty="0"/>
              <a:t>RT RRS assigned: 2 MW.  [NFRC = 1 MW]</a:t>
            </a:r>
          </a:p>
          <a:p>
            <a:r>
              <a:rPr lang="en-US" dirty="0"/>
              <a:t>RT metered gen = HASL = 7 MW</a:t>
            </a:r>
          </a:p>
          <a:p>
            <a:r>
              <a:rPr lang="en-US" dirty="0"/>
              <a:t>SPP = $9,000 (LMP=$6000 &amp; ORDC = $3,000 &amp; RDPA = $0)</a:t>
            </a:r>
          </a:p>
          <a:p>
            <a:r>
              <a:rPr lang="en-US" dirty="0">
                <a:solidFill>
                  <a:srgbClr val="FF0000"/>
                </a:solidFill>
              </a:rPr>
              <a:t>RT invoice: owes ERCOT $12,000 </a:t>
            </a:r>
          </a:p>
          <a:p>
            <a:pPr lvl="1"/>
            <a:r>
              <a:rPr lang="en-US" dirty="0">
                <a:solidFill>
                  <a:srgbClr val="FF0000"/>
                </a:solidFill>
              </a:rPr>
              <a:t>Paid 9 MW * $6,000 + 8 MW * $3,000 = $78,000</a:t>
            </a:r>
          </a:p>
          <a:p>
            <a:pPr lvl="1"/>
            <a:r>
              <a:rPr lang="en-US" dirty="0">
                <a:solidFill>
                  <a:srgbClr val="FF0000"/>
                </a:solidFill>
              </a:rPr>
              <a:t>Pays DAM sale of 10 MW * $9,000 = $90,000</a:t>
            </a:r>
          </a:p>
          <a:p>
            <a:pPr lvl="1"/>
            <a:endParaRPr lang="en-US" dirty="0">
              <a:solidFill>
                <a:srgbClr val="FF0000"/>
              </a:solidFill>
            </a:endParaRPr>
          </a:p>
          <a:p>
            <a:pPr lvl="1"/>
            <a:endParaRPr lang="en-US" dirty="0">
              <a:solidFill>
                <a:srgbClr val="FF0000"/>
              </a:solidFill>
            </a:endParaRPr>
          </a:p>
          <a:p>
            <a:pPr lvl="1"/>
            <a:endParaRPr lang="en-US" dirty="0">
              <a:solidFill>
                <a:srgbClr val="FF0000"/>
              </a:solidFill>
            </a:endParaRPr>
          </a:p>
          <a:p>
            <a:endParaRPr lang="en-US" dirty="0"/>
          </a:p>
        </p:txBody>
      </p:sp>
      <p:sp>
        <p:nvSpPr>
          <p:cNvPr id="4" name="TextBox 3">
            <a:extLst>
              <a:ext uri="{FF2B5EF4-FFF2-40B4-BE49-F238E27FC236}">
                <a16:creationId xmlns:a16="http://schemas.microsoft.com/office/drawing/2014/main" id="{325C784A-9860-451A-BD10-696A1E37CB68}"/>
              </a:ext>
            </a:extLst>
          </p:cNvPr>
          <p:cNvSpPr txBox="1"/>
          <p:nvPr/>
        </p:nvSpPr>
        <p:spPr>
          <a:xfrm>
            <a:off x="8267700" y="4893158"/>
            <a:ext cx="3429000" cy="1200329"/>
          </a:xfrm>
          <a:prstGeom prst="rect">
            <a:avLst/>
          </a:prstGeom>
          <a:noFill/>
          <a:ln w="50800">
            <a:solidFill>
              <a:srgbClr val="FF0000"/>
            </a:solidFill>
          </a:ln>
        </p:spPr>
        <p:txBody>
          <a:bodyPr wrap="square" rtlCol="0">
            <a:spAutoFit/>
          </a:bodyPr>
          <a:lstStyle/>
          <a:p>
            <a:r>
              <a:rPr lang="en-US" sz="2400" dirty="0">
                <a:solidFill>
                  <a:srgbClr val="FF0000"/>
                </a:solidFill>
              </a:rPr>
              <a:t>The generator incurs a 13% loss in revenue from being assigned AS.</a:t>
            </a:r>
          </a:p>
        </p:txBody>
      </p:sp>
      <p:cxnSp>
        <p:nvCxnSpPr>
          <p:cNvPr id="5" name="Straight Arrow Connector 4">
            <a:extLst>
              <a:ext uri="{FF2B5EF4-FFF2-40B4-BE49-F238E27FC236}">
                <a16:creationId xmlns:a16="http://schemas.microsoft.com/office/drawing/2014/main" id="{9423739F-4CA6-49B2-9CD1-C21B5AFC2DC6}"/>
              </a:ext>
            </a:extLst>
          </p:cNvPr>
          <p:cNvCxnSpPr>
            <a:cxnSpLocks/>
          </p:cNvCxnSpPr>
          <p:nvPr/>
        </p:nvCxnSpPr>
        <p:spPr>
          <a:xfrm flipH="1" flipV="1">
            <a:off x="5943600" y="4591051"/>
            <a:ext cx="3333750" cy="302107"/>
          </a:xfrm>
          <a:prstGeom prst="straightConnector1">
            <a:avLst/>
          </a:prstGeom>
          <a:ln w="444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09785382-5E39-4CA5-B1A0-4B88261785CC}"/>
              </a:ext>
            </a:extLst>
          </p:cNvPr>
          <p:cNvSpPr txBox="1"/>
          <p:nvPr/>
        </p:nvSpPr>
        <p:spPr>
          <a:xfrm>
            <a:off x="901528" y="6152249"/>
            <a:ext cx="1892643" cy="523220"/>
          </a:xfrm>
          <a:prstGeom prst="rect">
            <a:avLst/>
          </a:prstGeom>
          <a:noFill/>
          <a:ln w="3175">
            <a:solidFill>
              <a:srgbClr val="FF0000"/>
            </a:solidFill>
          </a:ln>
        </p:spPr>
        <p:txBody>
          <a:bodyPr wrap="square" rtlCol="0">
            <a:spAutoFit/>
          </a:bodyPr>
          <a:lstStyle/>
          <a:p>
            <a:r>
              <a:rPr lang="en-US" sz="1400" dirty="0">
                <a:solidFill>
                  <a:srgbClr val="FF0000"/>
                </a:solidFill>
              </a:rPr>
              <a:t>Paid LMP: RTMG of 7mw + RRS of 2mw</a:t>
            </a:r>
          </a:p>
        </p:txBody>
      </p:sp>
      <p:cxnSp>
        <p:nvCxnSpPr>
          <p:cNvPr id="10" name="Straight Arrow Connector 9">
            <a:extLst>
              <a:ext uri="{FF2B5EF4-FFF2-40B4-BE49-F238E27FC236}">
                <a16:creationId xmlns:a16="http://schemas.microsoft.com/office/drawing/2014/main" id="{235D1FDE-BDB7-4EF9-AF51-A6CABEAEDB17}"/>
              </a:ext>
            </a:extLst>
          </p:cNvPr>
          <p:cNvCxnSpPr>
            <a:cxnSpLocks/>
          </p:cNvCxnSpPr>
          <p:nvPr/>
        </p:nvCxnSpPr>
        <p:spPr>
          <a:xfrm flipV="1">
            <a:off x="2026508" y="5177482"/>
            <a:ext cx="247135" cy="916005"/>
          </a:xfrm>
          <a:prstGeom prst="straightConnector1">
            <a:avLst/>
          </a:prstGeom>
          <a:ln w="31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0B408270-B2C4-4DB3-9BBC-EB05E42E6B6E}"/>
              </a:ext>
            </a:extLst>
          </p:cNvPr>
          <p:cNvCxnSpPr>
            <a:cxnSpLocks/>
          </p:cNvCxnSpPr>
          <p:nvPr/>
        </p:nvCxnSpPr>
        <p:spPr>
          <a:xfrm flipH="1" flipV="1">
            <a:off x="4528239" y="5118148"/>
            <a:ext cx="439179" cy="763567"/>
          </a:xfrm>
          <a:prstGeom prst="straightConnector1">
            <a:avLst/>
          </a:prstGeom>
          <a:ln w="31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C83D2620-64C3-4B32-86E4-CC87EC5D4A42}"/>
              </a:ext>
            </a:extLst>
          </p:cNvPr>
          <p:cNvSpPr txBox="1"/>
          <p:nvPr/>
        </p:nvSpPr>
        <p:spPr>
          <a:xfrm>
            <a:off x="4328469" y="6103441"/>
            <a:ext cx="2405963" cy="523220"/>
          </a:xfrm>
          <a:prstGeom prst="rect">
            <a:avLst/>
          </a:prstGeom>
          <a:noFill/>
          <a:ln w="3175">
            <a:solidFill>
              <a:srgbClr val="FF0000"/>
            </a:solidFill>
          </a:ln>
        </p:spPr>
        <p:txBody>
          <a:bodyPr wrap="square" rtlCol="0">
            <a:spAutoFit/>
          </a:bodyPr>
          <a:lstStyle/>
          <a:p>
            <a:r>
              <a:rPr lang="en-US" sz="1400" dirty="0">
                <a:solidFill>
                  <a:srgbClr val="FF0000"/>
                </a:solidFill>
              </a:rPr>
              <a:t>Paid ORDC+RDPA: RTMG of 7mw + NFRC of 1mw</a:t>
            </a:r>
          </a:p>
        </p:txBody>
      </p:sp>
    </p:spTree>
    <p:extLst>
      <p:ext uri="{BB962C8B-B14F-4D97-AF65-F5344CB8AC3E}">
        <p14:creationId xmlns:p14="http://schemas.microsoft.com/office/powerpoint/2010/main" val="4088220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5E6C5-3A98-4983-97DA-2D5FA7BA695F}"/>
              </a:ext>
            </a:extLst>
          </p:cNvPr>
          <p:cNvSpPr>
            <a:spLocks noGrp="1"/>
          </p:cNvSpPr>
          <p:nvPr>
            <p:ph type="ctrTitle"/>
          </p:nvPr>
        </p:nvSpPr>
        <p:spPr>
          <a:xfrm>
            <a:off x="1698928" y="461174"/>
            <a:ext cx="9144000" cy="1267695"/>
          </a:xfrm>
        </p:spPr>
        <p:txBody>
          <a:bodyPr/>
          <a:lstStyle/>
          <a:p>
            <a:r>
              <a:rPr lang="en-US" dirty="0"/>
              <a:t>AS Assignment </a:t>
            </a:r>
          </a:p>
        </p:txBody>
      </p:sp>
      <p:sp>
        <p:nvSpPr>
          <p:cNvPr id="3" name="Subtitle 2">
            <a:extLst>
              <a:ext uri="{FF2B5EF4-FFF2-40B4-BE49-F238E27FC236}">
                <a16:creationId xmlns:a16="http://schemas.microsoft.com/office/drawing/2014/main" id="{6B6B941E-ED44-44D4-BC68-AF0E876A8966}"/>
              </a:ext>
            </a:extLst>
          </p:cNvPr>
          <p:cNvSpPr>
            <a:spLocks noGrp="1"/>
          </p:cNvSpPr>
          <p:nvPr>
            <p:ph type="subTitle" idx="1"/>
          </p:nvPr>
        </p:nvSpPr>
        <p:spPr>
          <a:xfrm>
            <a:off x="612249" y="2496710"/>
            <a:ext cx="10940995" cy="3840480"/>
          </a:xfrm>
        </p:spPr>
        <p:txBody>
          <a:bodyPr>
            <a:normAutofit/>
          </a:bodyPr>
          <a:lstStyle/>
          <a:p>
            <a:r>
              <a:rPr lang="en-US" i="1" dirty="0">
                <a:solidFill>
                  <a:schemeClr val="bg1"/>
                </a:solidFill>
                <a:highlight>
                  <a:srgbClr val="000000"/>
                </a:highlight>
              </a:rPr>
              <a:t>What is it:</a:t>
            </a:r>
          </a:p>
          <a:p>
            <a:r>
              <a:rPr lang="en-US" dirty="0"/>
              <a:t>ERCOT tells a generator that it will carry x MW of a type of AS service.  </a:t>
            </a:r>
          </a:p>
          <a:p>
            <a:endParaRPr lang="en-US" dirty="0"/>
          </a:p>
          <a:p>
            <a:r>
              <a:rPr lang="en-US" i="1" dirty="0">
                <a:solidFill>
                  <a:schemeClr val="bg1"/>
                </a:solidFill>
                <a:highlight>
                  <a:srgbClr val="000000"/>
                </a:highlight>
              </a:rPr>
              <a:t>Does the generator receive a capacity payment:</a:t>
            </a:r>
          </a:p>
          <a:p>
            <a:r>
              <a:rPr lang="en-US" dirty="0"/>
              <a:t>No: AS assigned does NOT receive a capacity payment.</a:t>
            </a:r>
          </a:p>
          <a:p>
            <a:r>
              <a:rPr lang="en-US" dirty="0"/>
              <a:t>Generators that sell AS in the DA market receive a capacity payment.  The AS offer can include the lost opportunity cost of energy prices, the risk of providing AS, and the wear and tear of moving the unit. </a:t>
            </a:r>
          </a:p>
          <a:p>
            <a:endParaRPr lang="en-US" dirty="0"/>
          </a:p>
        </p:txBody>
      </p:sp>
    </p:spTree>
    <p:extLst>
      <p:ext uri="{BB962C8B-B14F-4D97-AF65-F5344CB8AC3E}">
        <p14:creationId xmlns:p14="http://schemas.microsoft.com/office/powerpoint/2010/main" val="2904210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5E6C5-3A98-4983-97DA-2D5FA7BA695F}"/>
              </a:ext>
            </a:extLst>
          </p:cNvPr>
          <p:cNvSpPr>
            <a:spLocks noGrp="1"/>
          </p:cNvSpPr>
          <p:nvPr>
            <p:ph type="ctrTitle"/>
          </p:nvPr>
        </p:nvSpPr>
        <p:spPr>
          <a:xfrm>
            <a:off x="1698928" y="461174"/>
            <a:ext cx="9144000" cy="1267695"/>
          </a:xfrm>
        </p:spPr>
        <p:txBody>
          <a:bodyPr/>
          <a:lstStyle/>
          <a:p>
            <a:r>
              <a:rPr lang="en-US" dirty="0"/>
              <a:t>AS Assignment </a:t>
            </a:r>
          </a:p>
        </p:txBody>
      </p:sp>
      <p:sp>
        <p:nvSpPr>
          <p:cNvPr id="3" name="Subtitle 2">
            <a:extLst>
              <a:ext uri="{FF2B5EF4-FFF2-40B4-BE49-F238E27FC236}">
                <a16:creationId xmlns:a16="http://schemas.microsoft.com/office/drawing/2014/main" id="{6B6B941E-ED44-44D4-BC68-AF0E876A8966}"/>
              </a:ext>
            </a:extLst>
          </p:cNvPr>
          <p:cNvSpPr>
            <a:spLocks noGrp="1"/>
          </p:cNvSpPr>
          <p:nvPr>
            <p:ph type="subTitle" idx="1"/>
          </p:nvPr>
        </p:nvSpPr>
        <p:spPr>
          <a:xfrm>
            <a:off x="612249" y="2496710"/>
            <a:ext cx="10940995" cy="3840480"/>
          </a:xfrm>
        </p:spPr>
        <p:txBody>
          <a:bodyPr>
            <a:normAutofit/>
          </a:bodyPr>
          <a:lstStyle/>
          <a:p>
            <a:r>
              <a:rPr lang="en-US" i="1" dirty="0">
                <a:solidFill>
                  <a:schemeClr val="bg1"/>
                </a:solidFill>
                <a:highlight>
                  <a:srgbClr val="000000"/>
                </a:highlight>
              </a:rPr>
              <a:t>If the unit does not receive a capacity payment, how does it get compensated for holding back reserves:</a:t>
            </a:r>
          </a:p>
          <a:p>
            <a:r>
              <a:rPr lang="en-US" dirty="0"/>
              <a:t>It doesn’t fully get compensated.</a:t>
            </a:r>
          </a:p>
          <a:p>
            <a:r>
              <a:rPr lang="en-US" dirty="0"/>
              <a:t>Of the 3 RT components (LMP + ORDC + RDPA), a unit only receives LMP for URS, RRS, deployed NSRS, and undeployed DRS.</a:t>
            </a:r>
          </a:p>
          <a:p>
            <a:r>
              <a:rPr lang="en-US" i="1" dirty="0">
                <a:solidFill>
                  <a:schemeClr val="bg1"/>
                </a:solidFill>
                <a:highlight>
                  <a:srgbClr val="000000"/>
                </a:highlight>
              </a:rPr>
              <a:t>And what about combined cycles with NFRC range:</a:t>
            </a:r>
          </a:p>
          <a:p>
            <a:r>
              <a:rPr lang="en-US" dirty="0"/>
              <a:t>If providing RRS or regulation, a CC has to back down the range of AS plus the NFRC range.  The NFRC range would get paid ORDC+RDPA, but would not receive LMP.</a:t>
            </a:r>
          </a:p>
        </p:txBody>
      </p:sp>
    </p:spTree>
    <p:extLst>
      <p:ext uri="{BB962C8B-B14F-4D97-AF65-F5344CB8AC3E}">
        <p14:creationId xmlns:p14="http://schemas.microsoft.com/office/powerpoint/2010/main" val="4115448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5E6C5-3A98-4983-97DA-2D5FA7BA695F}"/>
              </a:ext>
            </a:extLst>
          </p:cNvPr>
          <p:cNvSpPr>
            <a:spLocks noGrp="1"/>
          </p:cNvSpPr>
          <p:nvPr>
            <p:ph type="ctrTitle"/>
          </p:nvPr>
        </p:nvSpPr>
        <p:spPr>
          <a:xfrm>
            <a:off x="1698928" y="461174"/>
            <a:ext cx="9144000" cy="1267695"/>
          </a:xfrm>
        </p:spPr>
        <p:txBody>
          <a:bodyPr/>
          <a:lstStyle/>
          <a:p>
            <a:r>
              <a:rPr lang="en-US" dirty="0"/>
              <a:t>AS Assignment </a:t>
            </a:r>
          </a:p>
        </p:txBody>
      </p:sp>
      <p:sp>
        <p:nvSpPr>
          <p:cNvPr id="3" name="Subtitle 2">
            <a:extLst>
              <a:ext uri="{FF2B5EF4-FFF2-40B4-BE49-F238E27FC236}">
                <a16:creationId xmlns:a16="http://schemas.microsoft.com/office/drawing/2014/main" id="{6B6B941E-ED44-44D4-BC68-AF0E876A8966}"/>
              </a:ext>
            </a:extLst>
          </p:cNvPr>
          <p:cNvSpPr>
            <a:spLocks noGrp="1"/>
          </p:cNvSpPr>
          <p:nvPr>
            <p:ph type="subTitle" idx="1"/>
          </p:nvPr>
        </p:nvSpPr>
        <p:spPr>
          <a:xfrm>
            <a:off x="612249" y="2496710"/>
            <a:ext cx="10940995" cy="3840480"/>
          </a:xfrm>
        </p:spPr>
        <p:txBody>
          <a:bodyPr>
            <a:normAutofit lnSpcReduction="10000"/>
          </a:bodyPr>
          <a:lstStyle/>
          <a:p>
            <a:r>
              <a:rPr lang="en-US" i="1" dirty="0">
                <a:solidFill>
                  <a:schemeClr val="bg1"/>
                </a:solidFill>
                <a:highlight>
                  <a:srgbClr val="000000"/>
                </a:highlight>
              </a:rPr>
              <a:t>What is needed:</a:t>
            </a:r>
          </a:p>
          <a:p>
            <a:r>
              <a:rPr lang="en-US" dirty="0"/>
              <a:t>Protocol language to ensure that a unit is made whole to RT SPP (LMP + ORDC + RDPA) to the MW level it would have been able to generate had it not been assigned AS.</a:t>
            </a:r>
          </a:p>
          <a:p>
            <a:r>
              <a:rPr lang="en-US" i="1" dirty="0">
                <a:solidFill>
                  <a:schemeClr val="bg1"/>
                </a:solidFill>
                <a:highlight>
                  <a:srgbClr val="000000"/>
                </a:highlight>
              </a:rPr>
              <a:t>Why:</a:t>
            </a:r>
          </a:p>
          <a:p>
            <a:r>
              <a:rPr lang="en-US" dirty="0"/>
              <a:t>If this is not done, a unit that sells its HSL in the DA would not be able to meet that obligation and would end up owing money that it would not otherwise have owed had it not been assigned AS.</a:t>
            </a:r>
          </a:p>
          <a:p>
            <a:r>
              <a:rPr lang="en-US" dirty="0"/>
              <a:t>This make-whole payment is effectively is in lieu of a capacity payment.  </a:t>
            </a:r>
          </a:p>
          <a:p>
            <a:r>
              <a:rPr lang="en-US" dirty="0"/>
              <a:t>I.E. the charge to load of the AS shows up in the make-whole as opposed to the AS charge.</a:t>
            </a:r>
          </a:p>
        </p:txBody>
      </p:sp>
    </p:spTree>
    <p:extLst>
      <p:ext uri="{BB962C8B-B14F-4D97-AF65-F5344CB8AC3E}">
        <p14:creationId xmlns:p14="http://schemas.microsoft.com/office/powerpoint/2010/main" val="659043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11CAF-8392-4431-A4E8-64D878FB23A7}"/>
              </a:ext>
            </a:extLst>
          </p:cNvPr>
          <p:cNvSpPr>
            <a:spLocks noGrp="1"/>
          </p:cNvSpPr>
          <p:nvPr>
            <p:ph type="title"/>
          </p:nvPr>
        </p:nvSpPr>
        <p:spPr/>
        <p:txBody>
          <a:bodyPr/>
          <a:lstStyle/>
          <a:p>
            <a:r>
              <a:rPr lang="en-US" dirty="0"/>
              <a:t>Current Protocol Language</a:t>
            </a:r>
          </a:p>
        </p:txBody>
      </p:sp>
      <p:sp>
        <p:nvSpPr>
          <p:cNvPr id="3" name="Content Placeholder 2">
            <a:extLst>
              <a:ext uri="{FF2B5EF4-FFF2-40B4-BE49-F238E27FC236}">
                <a16:creationId xmlns:a16="http://schemas.microsoft.com/office/drawing/2014/main" id="{9932CD5A-BA2C-4250-9D3E-F25D42966868}"/>
              </a:ext>
            </a:extLst>
          </p:cNvPr>
          <p:cNvSpPr>
            <a:spLocks noGrp="1"/>
          </p:cNvSpPr>
          <p:nvPr>
            <p:ph idx="1"/>
          </p:nvPr>
        </p:nvSpPr>
        <p:spPr/>
        <p:txBody>
          <a:bodyPr>
            <a:normAutofit fontScale="55000" lnSpcReduction="20000"/>
          </a:bodyPr>
          <a:lstStyle/>
          <a:p>
            <a:pPr marL="0" indent="0">
              <a:buNone/>
            </a:pPr>
            <a:r>
              <a:rPr lang="en-US" b="1" i="1" dirty="0"/>
              <a:t>6.5.9.3.3	Watch</a:t>
            </a:r>
          </a:p>
          <a:p>
            <a:pPr marL="0" indent="0">
              <a:buNone/>
            </a:pPr>
            <a:r>
              <a:rPr lang="en-US" dirty="0"/>
              <a:t>      (1)	A Watch is the third of three levels of communication issued by ERCOT in anticipation of a possible Emergency Condition. </a:t>
            </a:r>
          </a:p>
          <a:p>
            <a:pPr marL="0" indent="0">
              <a:buNone/>
            </a:pPr>
            <a:r>
              <a:rPr lang="en-US" dirty="0"/>
              <a:t>      (2)	ERCOT shall issue a Watch when ERCOT determines that:</a:t>
            </a:r>
          </a:p>
          <a:p>
            <a:pPr marL="0" indent="0">
              <a:buNone/>
            </a:pPr>
            <a:r>
              <a:rPr lang="en-US" dirty="0"/>
              <a:t>             (a)	Conditions have developed such that additional Ancillary Services are needed in the current Operating Period;</a:t>
            </a:r>
          </a:p>
          <a:p>
            <a:pPr marL="0" indent="0">
              <a:buNone/>
            </a:pPr>
            <a:r>
              <a:rPr lang="en-US" dirty="0"/>
              <a:t>             (b)	There are insufficient Ancillary Services or Energy Offers in the DAM;</a:t>
            </a:r>
          </a:p>
          <a:p>
            <a:pPr marL="0" indent="0">
              <a:buNone/>
            </a:pPr>
            <a:r>
              <a:rPr lang="en-US" b="1" dirty="0"/>
              <a:t>6.5.7.2          Resource Limit Calculator</a:t>
            </a:r>
          </a:p>
          <a:p>
            <a:pPr marL="0" indent="0">
              <a:buNone/>
            </a:pPr>
            <a:r>
              <a:rPr lang="en-US" dirty="0"/>
              <a:t>       (3)       For Generation Resources, HASL is calculated as follows:</a:t>
            </a:r>
          </a:p>
          <a:p>
            <a:pPr marL="0" indent="0">
              <a:buNone/>
            </a:pPr>
            <a:r>
              <a:rPr lang="de-DE" b="1" dirty="0"/>
              <a:t>       HASL               =             Max (LASL, (HSLTELEM – (RRSTELEM + RUSTELEM + NSRSTELEM +NFRCTELEM)))</a:t>
            </a:r>
            <a:endParaRPr lang="en-US" b="1" dirty="0"/>
          </a:p>
          <a:p>
            <a:pPr marL="0" indent="0">
              <a:buNone/>
            </a:pPr>
            <a:r>
              <a:rPr lang="en-US" b="1" i="1" dirty="0"/>
              <a:t>6.7.2             Payments for Ancillary Service Capacity Assigned in Real-Time Operations</a:t>
            </a:r>
            <a:endParaRPr lang="en-US" dirty="0"/>
          </a:p>
          <a:p>
            <a:pPr marL="0" indent="0">
              <a:buNone/>
            </a:pPr>
            <a:r>
              <a:rPr lang="en-US" dirty="0"/>
              <a:t>       (a)         For Reg-Up, if applicable:</a:t>
            </a:r>
          </a:p>
          <a:p>
            <a:pPr marL="0" indent="0">
              <a:buNone/>
            </a:pPr>
            <a:r>
              <a:rPr lang="en-US" b="1" dirty="0"/>
              <a:t>                RTAURUAMT </a:t>
            </a:r>
            <a:r>
              <a:rPr lang="en-US" b="1" i="1" baseline="-25000" dirty="0"/>
              <a:t>q, r, p, i               </a:t>
            </a:r>
            <a:r>
              <a:rPr lang="en-US" b="1" dirty="0"/>
              <a:t>=            (-1) * 1/4 * RTAURUR </a:t>
            </a:r>
            <a:r>
              <a:rPr lang="en-US" b="1" i="1" baseline="-25000" dirty="0"/>
              <a:t>q, r, p </a:t>
            </a:r>
            <a:r>
              <a:rPr lang="en-US" b="1" dirty="0"/>
              <a:t>* (RTSPP </a:t>
            </a:r>
            <a:r>
              <a:rPr lang="en-US" b="1" i="1" baseline="-25000" dirty="0"/>
              <a:t>p, i</a:t>
            </a:r>
            <a:r>
              <a:rPr lang="en-US" b="1" dirty="0"/>
              <a:t> –   RTRSVPOR – RTRDP)</a:t>
            </a:r>
            <a:endParaRPr lang="en-US" dirty="0"/>
          </a:p>
          <a:p>
            <a:pPr marL="0" indent="0">
              <a:buNone/>
            </a:pPr>
            <a:r>
              <a:rPr lang="en-US" dirty="0"/>
              <a:t>       (b)       For RRS Service, if applicable:</a:t>
            </a:r>
          </a:p>
          <a:p>
            <a:pPr marL="0" indent="0">
              <a:buNone/>
            </a:pPr>
            <a:r>
              <a:rPr lang="en-US" b="1" dirty="0"/>
              <a:t>               RTAURRAMT </a:t>
            </a:r>
            <a:r>
              <a:rPr lang="en-US" b="1" i="1" baseline="-25000" dirty="0"/>
              <a:t>q, r, p, i                </a:t>
            </a:r>
            <a:r>
              <a:rPr lang="en-US" b="1" dirty="0"/>
              <a:t>=            (-1) * 1/4 * RTAURRR </a:t>
            </a:r>
            <a:r>
              <a:rPr lang="en-US" b="1" i="1" baseline="-25000" dirty="0"/>
              <a:t>q, r, p </a:t>
            </a:r>
            <a:r>
              <a:rPr lang="en-US" b="1" dirty="0"/>
              <a:t>* (RTSPP </a:t>
            </a:r>
            <a:r>
              <a:rPr lang="en-US" b="1" i="1" baseline="-25000" dirty="0"/>
              <a:t>p, i</a:t>
            </a:r>
            <a:r>
              <a:rPr lang="en-US" b="1" baseline="-25000" dirty="0"/>
              <a:t> </a:t>
            </a:r>
            <a:r>
              <a:rPr lang="en-US" b="1" dirty="0"/>
              <a:t>–  RTRSVPOR – RTRDP)</a:t>
            </a:r>
            <a:endParaRPr lang="en-US" dirty="0"/>
          </a:p>
          <a:p>
            <a:pPr marL="0" indent="0">
              <a:buNone/>
            </a:pPr>
            <a:endParaRPr lang="en-US" dirty="0"/>
          </a:p>
        </p:txBody>
      </p:sp>
      <p:sp>
        <p:nvSpPr>
          <p:cNvPr id="5" name="Rectangle 4">
            <a:extLst>
              <a:ext uri="{FF2B5EF4-FFF2-40B4-BE49-F238E27FC236}">
                <a16:creationId xmlns:a16="http://schemas.microsoft.com/office/drawing/2014/main" id="{0224475C-669E-4804-B2C9-1987305F9BCD}"/>
              </a:ext>
            </a:extLst>
          </p:cNvPr>
          <p:cNvSpPr/>
          <p:nvPr/>
        </p:nvSpPr>
        <p:spPr>
          <a:xfrm>
            <a:off x="747423" y="4071068"/>
            <a:ext cx="8849801" cy="189241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24EA4DE3-D2CB-4CB5-929F-B18FB7CB13B7}"/>
              </a:ext>
            </a:extLst>
          </p:cNvPr>
          <p:cNvSpPr txBox="1"/>
          <p:nvPr/>
        </p:nvSpPr>
        <p:spPr>
          <a:xfrm>
            <a:off x="10265790" y="4647941"/>
            <a:ext cx="1734532" cy="1200329"/>
          </a:xfrm>
          <a:prstGeom prst="rect">
            <a:avLst/>
          </a:prstGeom>
          <a:noFill/>
          <a:ln w="50800">
            <a:solidFill>
              <a:srgbClr val="FF0000"/>
            </a:solidFill>
          </a:ln>
        </p:spPr>
        <p:txBody>
          <a:bodyPr wrap="square" rtlCol="0">
            <a:spAutoFit/>
          </a:bodyPr>
          <a:lstStyle/>
          <a:p>
            <a:r>
              <a:rPr lang="en-US" dirty="0">
                <a:solidFill>
                  <a:srgbClr val="FF0000"/>
                </a:solidFill>
              </a:rPr>
              <a:t>Partial solution: payment of LMP for undeployed URS &amp; RRS.</a:t>
            </a:r>
          </a:p>
        </p:txBody>
      </p:sp>
      <p:cxnSp>
        <p:nvCxnSpPr>
          <p:cNvPr id="9" name="Straight Arrow Connector 8">
            <a:extLst>
              <a:ext uri="{FF2B5EF4-FFF2-40B4-BE49-F238E27FC236}">
                <a16:creationId xmlns:a16="http://schemas.microsoft.com/office/drawing/2014/main" id="{4F201794-81DA-4C79-B78D-3AE49CE45D33}"/>
              </a:ext>
            </a:extLst>
          </p:cNvPr>
          <p:cNvCxnSpPr>
            <a:cxnSpLocks/>
          </p:cNvCxnSpPr>
          <p:nvPr/>
        </p:nvCxnSpPr>
        <p:spPr>
          <a:xfrm flipH="1">
            <a:off x="9650293" y="4832607"/>
            <a:ext cx="577789" cy="31624"/>
          </a:xfrm>
          <a:prstGeom prst="straightConnector1">
            <a:avLst/>
          </a:prstGeom>
          <a:ln w="444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82802E31-E49F-48EF-9DC1-9D8341695F3A}"/>
              </a:ext>
            </a:extLst>
          </p:cNvPr>
          <p:cNvSpPr txBox="1"/>
          <p:nvPr/>
        </p:nvSpPr>
        <p:spPr>
          <a:xfrm>
            <a:off x="10379010" y="2526272"/>
            <a:ext cx="1734532" cy="1477328"/>
          </a:xfrm>
          <a:prstGeom prst="rect">
            <a:avLst/>
          </a:prstGeom>
          <a:noFill/>
          <a:ln w="50800">
            <a:solidFill>
              <a:srgbClr val="FF0000"/>
            </a:solidFill>
          </a:ln>
        </p:spPr>
        <p:txBody>
          <a:bodyPr wrap="square" rtlCol="0">
            <a:spAutoFit/>
          </a:bodyPr>
          <a:lstStyle/>
          <a:p>
            <a:r>
              <a:rPr lang="en-US" dirty="0">
                <a:solidFill>
                  <a:srgbClr val="FF0000"/>
                </a:solidFill>
              </a:rPr>
              <a:t>Unit backed down from NFRC range when providing AS</a:t>
            </a:r>
          </a:p>
        </p:txBody>
      </p:sp>
      <p:cxnSp>
        <p:nvCxnSpPr>
          <p:cNvPr id="10" name="Straight Arrow Connector 9">
            <a:extLst>
              <a:ext uri="{FF2B5EF4-FFF2-40B4-BE49-F238E27FC236}">
                <a16:creationId xmlns:a16="http://schemas.microsoft.com/office/drawing/2014/main" id="{8D01145B-4C18-4A6A-9550-C4E3BDFEC2E1}"/>
              </a:ext>
            </a:extLst>
          </p:cNvPr>
          <p:cNvCxnSpPr>
            <a:cxnSpLocks/>
            <a:stCxn id="8" idx="1"/>
          </p:cNvCxnSpPr>
          <p:nvPr/>
        </p:nvCxnSpPr>
        <p:spPr>
          <a:xfrm flipH="1">
            <a:off x="8410575" y="3264936"/>
            <a:ext cx="1968435" cy="592647"/>
          </a:xfrm>
          <a:prstGeom prst="straightConnector1">
            <a:avLst/>
          </a:prstGeom>
          <a:ln w="444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5495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01531-4F2E-4D58-A31B-02A99E0B2947}"/>
              </a:ext>
            </a:extLst>
          </p:cNvPr>
          <p:cNvSpPr>
            <a:spLocks noGrp="1"/>
          </p:cNvSpPr>
          <p:nvPr>
            <p:ph type="title"/>
          </p:nvPr>
        </p:nvSpPr>
        <p:spPr/>
        <p:txBody>
          <a:bodyPr/>
          <a:lstStyle/>
          <a:p>
            <a:r>
              <a:rPr lang="en-US" dirty="0"/>
              <a:t>Necessary protocol language part 1</a:t>
            </a:r>
          </a:p>
        </p:txBody>
      </p:sp>
      <p:sp>
        <p:nvSpPr>
          <p:cNvPr id="6" name="Content Placeholder 2">
            <a:extLst>
              <a:ext uri="{FF2B5EF4-FFF2-40B4-BE49-F238E27FC236}">
                <a16:creationId xmlns:a16="http://schemas.microsoft.com/office/drawing/2014/main" id="{10346A75-37D6-44B6-9B2A-574051C0A46D}"/>
              </a:ext>
            </a:extLst>
          </p:cNvPr>
          <p:cNvSpPr txBox="1">
            <a:spLocks/>
          </p:cNvSpPr>
          <p:nvPr/>
        </p:nvSpPr>
        <p:spPr>
          <a:xfrm>
            <a:off x="990600" y="1978025"/>
            <a:ext cx="10515600" cy="4351338"/>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i="1" dirty="0"/>
              <a:t>6.7.2             Payments for Ancillary Service Capacity Assigned in Real-Time Operations</a:t>
            </a:r>
            <a:endParaRPr lang="en-US" dirty="0"/>
          </a:p>
          <a:p>
            <a:pPr marL="0" indent="0">
              <a:buFont typeface="Arial" panose="020B0604020202020204" pitchFamily="34" charset="0"/>
              <a:buNone/>
            </a:pPr>
            <a:r>
              <a:rPr lang="en-US" dirty="0"/>
              <a:t>       (a)         For Reg-Up, if applicable:</a:t>
            </a:r>
          </a:p>
          <a:p>
            <a:pPr marL="0" indent="0">
              <a:buFont typeface="Arial" panose="020B0604020202020204" pitchFamily="34" charset="0"/>
              <a:buNone/>
            </a:pPr>
            <a:r>
              <a:rPr lang="en-US" b="1" dirty="0"/>
              <a:t>                RTAURUAMT </a:t>
            </a:r>
            <a:r>
              <a:rPr lang="en-US" b="1" i="1" baseline="-25000" dirty="0"/>
              <a:t>q, r, p, i               </a:t>
            </a:r>
            <a:r>
              <a:rPr lang="en-US" b="1" dirty="0"/>
              <a:t>=            (-1) * 1/4 * RTAURUR </a:t>
            </a:r>
            <a:r>
              <a:rPr lang="en-US" b="1" i="1" baseline="-25000" dirty="0"/>
              <a:t>q, r, p </a:t>
            </a:r>
            <a:r>
              <a:rPr lang="en-US" b="1" dirty="0"/>
              <a:t>* (RTSPP </a:t>
            </a:r>
            <a:r>
              <a:rPr lang="en-US" b="1" i="1" baseline="-25000" dirty="0"/>
              <a:t>p, i</a:t>
            </a:r>
            <a:r>
              <a:rPr lang="en-US" b="1" dirty="0"/>
              <a:t> –   RTRSVPOR – RTRDP)</a:t>
            </a:r>
            <a:endParaRPr lang="en-US" dirty="0"/>
          </a:p>
          <a:p>
            <a:pPr marL="0" indent="0">
              <a:buFont typeface="Arial" panose="020B0604020202020204" pitchFamily="34" charset="0"/>
              <a:buNone/>
            </a:pPr>
            <a:r>
              <a:rPr lang="en-US" dirty="0"/>
              <a:t>       (b)       For RRS Service, if applicable:</a:t>
            </a:r>
          </a:p>
          <a:p>
            <a:pPr marL="0" indent="0">
              <a:buFont typeface="Arial" panose="020B0604020202020204" pitchFamily="34" charset="0"/>
              <a:buNone/>
            </a:pPr>
            <a:r>
              <a:rPr lang="en-US" b="1" dirty="0"/>
              <a:t>               RTAURRAMT </a:t>
            </a:r>
            <a:r>
              <a:rPr lang="en-US" b="1" i="1" baseline="-25000" dirty="0"/>
              <a:t>q, r, p, i                </a:t>
            </a:r>
            <a:r>
              <a:rPr lang="en-US" b="1" dirty="0"/>
              <a:t>=            (-1) * 1/4 * RTAURRR </a:t>
            </a:r>
            <a:r>
              <a:rPr lang="en-US" b="1" i="1" baseline="-25000" dirty="0"/>
              <a:t>q, r, p </a:t>
            </a:r>
            <a:r>
              <a:rPr lang="en-US" b="1" dirty="0"/>
              <a:t>* (RTSPP </a:t>
            </a:r>
            <a:r>
              <a:rPr lang="en-US" b="1" i="1" baseline="-25000" dirty="0"/>
              <a:t>p, i</a:t>
            </a:r>
            <a:r>
              <a:rPr lang="en-US" b="1" baseline="-25000" dirty="0"/>
              <a:t> </a:t>
            </a:r>
            <a:r>
              <a:rPr lang="en-US" b="1" dirty="0"/>
              <a:t>–  RTRSVPOR – RTRDP)</a:t>
            </a:r>
            <a:endParaRPr lang="en-US" dirty="0"/>
          </a:p>
          <a:p>
            <a:pPr marL="0" indent="0">
              <a:buNone/>
            </a:pPr>
            <a:r>
              <a:rPr lang="en-US" dirty="0">
                <a:solidFill>
                  <a:srgbClr val="FF0000"/>
                </a:solidFill>
                <a:highlight>
                  <a:srgbClr val="FFFF00"/>
                </a:highlight>
              </a:rPr>
              <a:t>       (c)       For NSRS Service, if applicable:</a:t>
            </a:r>
          </a:p>
          <a:p>
            <a:pPr marL="0" indent="0">
              <a:buNone/>
            </a:pPr>
            <a:r>
              <a:rPr lang="en-US" b="1" dirty="0">
                <a:solidFill>
                  <a:srgbClr val="FF0000"/>
                </a:solidFill>
                <a:highlight>
                  <a:srgbClr val="FFFF00"/>
                </a:highlight>
              </a:rPr>
              <a:t>               RTAURRAMT </a:t>
            </a:r>
            <a:r>
              <a:rPr lang="en-US" b="1" i="1" baseline="-25000" dirty="0">
                <a:solidFill>
                  <a:srgbClr val="FF0000"/>
                </a:solidFill>
                <a:highlight>
                  <a:srgbClr val="FFFF00"/>
                </a:highlight>
              </a:rPr>
              <a:t>q, r, p, i                </a:t>
            </a:r>
            <a:r>
              <a:rPr lang="en-US" b="1" dirty="0">
                <a:solidFill>
                  <a:srgbClr val="FF0000"/>
                </a:solidFill>
                <a:highlight>
                  <a:srgbClr val="FFFF00"/>
                </a:highlight>
              </a:rPr>
              <a:t>=            (-1) * 1/4 * RTAURNSR </a:t>
            </a:r>
            <a:r>
              <a:rPr lang="en-US" b="1" i="1" baseline="-25000" dirty="0">
                <a:solidFill>
                  <a:srgbClr val="FF0000"/>
                </a:solidFill>
                <a:highlight>
                  <a:srgbClr val="FFFF00"/>
                </a:highlight>
              </a:rPr>
              <a:t>q, r, p </a:t>
            </a:r>
            <a:r>
              <a:rPr lang="en-US" b="1" dirty="0">
                <a:solidFill>
                  <a:srgbClr val="FF0000"/>
                </a:solidFill>
                <a:highlight>
                  <a:srgbClr val="FFFF00"/>
                </a:highlight>
              </a:rPr>
              <a:t>* (RTSPP </a:t>
            </a:r>
            <a:r>
              <a:rPr lang="en-US" b="1" i="1" baseline="-25000" dirty="0">
                <a:solidFill>
                  <a:srgbClr val="FF0000"/>
                </a:solidFill>
                <a:highlight>
                  <a:srgbClr val="FFFF00"/>
                </a:highlight>
              </a:rPr>
              <a:t>p, i</a:t>
            </a:r>
            <a:r>
              <a:rPr lang="en-US" b="1" baseline="-25000" dirty="0">
                <a:solidFill>
                  <a:srgbClr val="FF0000"/>
                </a:solidFill>
                <a:highlight>
                  <a:srgbClr val="FFFF00"/>
                </a:highlight>
              </a:rPr>
              <a:t> </a:t>
            </a:r>
            <a:r>
              <a:rPr lang="en-US" b="1" dirty="0">
                <a:solidFill>
                  <a:srgbClr val="FF0000"/>
                </a:solidFill>
                <a:highlight>
                  <a:srgbClr val="FFFF00"/>
                </a:highlight>
              </a:rPr>
              <a:t>–  RTRSVPOR – RTRDP)</a:t>
            </a:r>
          </a:p>
          <a:p>
            <a:pPr marL="0" indent="0">
              <a:buNone/>
            </a:pPr>
            <a:r>
              <a:rPr lang="en-US" dirty="0">
                <a:solidFill>
                  <a:srgbClr val="FF0000"/>
                </a:solidFill>
                <a:highlight>
                  <a:srgbClr val="FFFF00"/>
                </a:highlight>
              </a:rPr>
              <a:t>       (d)       For NFRC range, if there was no RRS or URS responsibility prior to the assignment of AS:</a:t>
            </a:r>
          </a:p>
          <a:p>
            <a:pPr marL="0" indent="0">
              <a:buNone/>
            </a:pPr>
            <a:r>
              <a:rPr lang="en-US" b="1" dirty="0">
                <a:solidFill>
                  <a:srgbClr val="FF0000"/>
                </a:solidFill>
                <a:highlight>
                  <a:srgbClr val="FFFF00"/>
                </a:highlight>
              </a:rPr>
              <a:t>               RTAURRAMT </a:t>
            </a:r>
            <a:r>
              <a:rPr lang="en-US" b="1" i="1" baseline="-25000" dirty="0">
                <a:solidFill>
                  <a:srgbClr val="FF0000"/>
                </a:solidFill>
                <a:highlight>
                  <a:srgbClr val="FFFF00"/>
                </a:highlight>
              </a:rPr>
              <a:t>q, r, p, i                </a:t>
            </a:r>
            <a:r>
              <a:rPr lang="en-US" b="1" dirty="0">
                <a:solidFill>
                  <a:srgbClr val="FF0000"/>
                </a:solidFill>
                <a:highlight>
                  <a:srgbClr val="FFFF00"/>
                </a:highlight>
              </a:rPr>
              <a:t>=            (-1) * 1/4 * RTAURNFRC </a:t>
            </a:r>
            <a:r>
              <a:rPr lang="en-US" b="1" i="1" baseline="-25000" dirty="0">
                <a:solidFill>
                  <a:srgbClr val="FF0000"/>
                </a:solidFill>
                <a:highlight>
                  <a:srgbClr val="FFFF00"/>
                </a:highlight>
              </a:rPr>
              <a:t>q, r, p </a:t>
            </a:r>
            <a:r>
              <a:rPr lang="en-US" b="1" dirty="0">
                <a:solidFill>
                  <a:srgbClr val="FF0000"/>
                </a:solidFill>
                <a:highlight>
                  <a:srgbClr val="FFFF00"/>
                </a:highlight>
              </a:rPr>
              <a:t>* (RTSPP </a:t>
            </a:r>
            <a:r>
              <a:rPr lang="en-US" b="1" i="1" baseline="-25000" dirty="0">
                <a:solidFill>
                  <a:srgbClr val="FF0000"/>
                </a:solidFill>
                <a:highlight>
                  <a:srgbClr val="FFFF00"/>
                </a:highlight>
              </a:rPr>
              <a:t>p, i</a:t>
            </a:r>
            <a:r>
              <a:rPr lang="en-US" b="1" baseline="-25000" dirty="0">
                <a:solidFill>
                  <a:srgbClr val="FF0000"/>
                </a:solidFill>
                <a:highlight>
                  <a:srgbClr val="FFFF00"/>
                </a:highlight>
              </a:rPr>
              <a:t> </a:t>
            </a:r>
            <a:r>
              <a:rPr lang="en-US" b="1" dirty="0">
                <a:solidFill>
                  <a:srgbClr val="FF0000"/>
                </a:solidFill>
                <a:highlight>
                  <a:srgbClr val="FFFF00"/>
                </a:highlight>
              </a:rPr>
              <a:t>–  RTRSVPOR – RTRDP)</a:t>
            </a:r>
          </a:p>
          <a:p>
            <a:pPr marL="0" indent="0">
              <a:buNone/>
            </a:pPr>
            <a:r>
              <a:rPr lang="en-US" dirty="0">
                <a:solidFill>
                  <a:srgbClr val="FF0000"/>
                </a:solidFill>
                <a:highlight>
                  <a:srgbClr val="FFFF00"/>
                </a:highlight>
              </a:rPr>
              <a:t>       (e)       For DRS Service, if applicable:</a:t>
            </a:r>
          </a:p>
          <a:p>
            <a:pPr marL="0" indent="0">
              <a:buNone/>
            </a:pPr>
            <a:r>
              <a:rPr lang="en-US" b="1" dirty="0">
                <a:solidFill>
                  <a:srgbClr val="FF0000"/>
                </a:solidFill>
                <a:highlight>
                  <a:srgbClr val="FFFF00"/>
                </a:highlight>
              </a:rPr>
              <a:t>               RTAURRAMT </a:t>
            </a:r>
            <a:r>
              <a:rPr lang="en-US" b="1" i="1" baseline="-25000" dirty="0">
                <a:solidFill>
                  <a:srgbClr val="FF0000"/>
                </a:solidFill>
                <a:highlight>
                  <a:srgbClr val="FFFF00"/>
                </a:highlight>
              </a:rPr>
              <a:t>q, r, p, i                </a:t>
            </a:r>
            <a:r>
              <a:rPr lang="en-US" b="1" dirty="0">
                <a:solidFill>
                  <a:srgbClr val="FF0000"/>
                </a:solidFill>
                <a:highlight>
                  <a:srgbClr val="FFFF00"/>
                </a:highlight>
              </a:rPr>
              <a:t>=            (-1) * 1/4 * RTA</a:t>
            </a:r>
            <a:r>
              <a:rPr lang="en-US" b="1" u="sng" dirty="0">
                <a:solidFill>
                  <a:srgbClr val="FF0000"/>
                </a:solidFill>
                <a:highlight>
                  <a:srgbClr val="FFFF00"/>
                </a:highlight>
              </a:rPr>
              <a:t>DD</a:t>
            </a:r>
            <a:r>
              <a:rPr lang="en-US" b="1" dirty="0">
                <a:solidFill>
                  <a:srgbClr val="FF0000"/>
                </a:solidFill>
                <a:highlight>
                  <a:srgbClr val="FFFF00"/>
                </a:highlight>
              </a:rPr>
              <a:t>RRR </a:t>
            </a:r>
            <a:r>
              <a:rPr lang="en-US" b="1" i="1" baseline="-25000" dirty="0">
                <a:solidFill>
                  <a:srgbClr val="FF0000"/>
                </a:solidFill>
                <a:highlight>
                  <a:srgbClr val="FFFF00"/>
                </a:highlight>
              </a:rPr>
              <a:t>q, r, p </a:t>
            </a:r>
            <a:r>
              <a:rPr lang="en-US" b="1" dirty="0">
                <a:solidFill>
                  <a:srgbClr val="FF0000"/>
                </a:solidFill>
                <a:highlight>
                  <a:srgbClr val="FFFF00"/>
                </a:highlight>
              </a:rPr>
              <a:t>* (RTSPP </a:t>
            </a:r>
            <a:r>
              <a:rPr lang="en-US" b="1" i="1" baseline="-25000" dirty="0">
                <a:solidFill>
                  <a:srgbClr val="FF0000"/>
                </a:solidFill>
                <a:highlight>
                  <a:srgbClr val="FFFF00"/>
                </a:highlight>
              </a:rPr>
              <a:t>p, i</a:t>
            </a:r>
            <a:r>
              <a:rPr lang="en-US" b="1" baseline="-25000" dirty="0">
                <a:solidFill>
                  <a:srgbClr val="FF0000"/>
                </a:solidFill>
                <a:highlight>
                  <a:srgbClr val="FFFF00"/>
                </a:highlight>
              </a:rPr>
              <a:t> </a:t>
            </a:r>
            <a:r>
              <a:rPr lang="en-US" b="1" dirty="0">
                <a:solidFill>
                  <a:srgbClr val="FF0000"/>
                </a:solidFill>
                <a:highlight>
                  <a:srgbClr val="FFFF00"/>
                </a:highlight>
              </a:rPr>
              <a:t>–  RTRSVPOR – RTRDP)</a:t>
            </a:r>
            <a:endParaRPr lang="en-US" dirty="0">
              <a:solidFill>
                <a:srgbClr val="FF0000"/>
              </a:solidFill>
              <a:highlight>
                <a:srgbClr val="FFFF00"/>
              </a:highlight>
            </a:endParaRPr>
          </a:p>
          <a:p>
            <a:pPr marL="0" indent="0">
              <a:buFont typeface="Arial" panose="020B0604020202020204" pitchFamily="34" charset="0"/>
              <a:buNone/>
            </a:pPr>
            <a:endParaRPr lang="en-US" dirty="0">
              <a:solidFill>
                <a:srgbClr val="FF0000"/>
              </a:solidFill>
              <a:highlight>
                <a:srgbClr val="FFFF00"/>
              </a:highlight>
            </a:endParaRPr>
          </a:p>
          <a:p>
            <a:pPr marL="0" indent="0">
              <a:buFont typeface="Arial" panose="020B0604020202020204" pitchFamily="34" charset="0"/>
              <a:buNone/>
            </a:pPr>
            <a:endParaRPr lang="en-US" dirty="0">
              <a:solidFill>
                <a:srgbClr val="FF0000"/>
              </a:solidFill>
              <a:highlight>
                <a:srgbClr val="FFFF00"/>
              </a:highlight>
            </a:endParaRPr>
          </a:p>
        </p:txBody>
      </p:sp>
      <p:sp>
        <p:nvSpPr>
          <p:cNvPr id="7" name="Rectangle 6">
            <a:extLst>
              <a:ext uri="{FF2B5EF4-FFF2-40B4-BE49-F238E27FC236}">
                <a16:creationId xmlns:a16="http://schemas.microsoft.com/office/drawing/2014/main" id="{0684B379-91B5-4198-B762-C0A7EBFCF34D}"/>
              </a:ext>
            </a:extLst>
          </p:cNvPr>
          <p:cNvSpPr/>
          <p:nvPr/>
        </p:nvSpPr>
        <p:spPr>
          <a:xfrm>
            <a:off x="685800" y="3548414"/>
            <a:ext cx="10437829" cy="210542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AEC1EB5-BBAE-4250-8D9E-7198394B1236}"/>
              </a:ext>
            </a:extLst>
          </p:cNvPr>
          <p:cNvSpPr txBox="1"/>
          <p:nvPr/>
        </p:nvSpPr>
        <p:spPr>
          <a:xfrm>
            <a:off x="5904714" y="6127514"/>
            <a:ext cx="5812018" cy="369332"/>
          </a:xfrm>
          <a:prstGeom prst="rect">
            <a:avLst/>
          </a:prstGeom>
          <a:noFill/>
          <a:ln w="50800">
            <a:solidFill>
              <a:srgbClr val="FF0000"/>
            </a:solidFill>
          </a:ln>
        </p:spPr>
        <p:txBody>
          <a:bodyPr wrap="square" rtlCol="0">
            <a:spAutoFit/>
          </a:bodyPr>
          <a:lstStyle/>
          <a:p>
            <a:r>
              <a:rPr lang="en-US" dirty="0">
                <a:solidFill>
                  <a:srgbClr val="FF0000"/>
                </a:solidFill>
              </a:rPr>
              <a:t>Undeployed NSRS, deployed DRS, and NFRC gets paid LMP </a:t>
            </a:r>
          </a:p>
        </p:txBody>
      </p:sp>
      <p:cxnSp>
        <p:nvCxnSpPr>
          <p:cNvPr id="9" name="Straight Arrow Connector 8">
            <a:extLst>
              <a:ext uri="{FF2B5EF4-FFF2-40B4-BE49-F238E27FC236}">
                <a16:creationId xmlns:a16="http://schemas.microsoft.com/office/drawing/2014/main" id="{E1E82584-F191-4A64-B995-BD5556B1FF3F}"/>
              </a:ext>
            </a:extLst>
          </p:cNvPr>
          <p:cNvCxnSpPr>
            <a:cxnSpLocks/>
          </p:cNvCxnSpPr>
          <p:nvPr/>
        </p:nvCxnSpPr>
        <p:spPr>
          <a:xfrm flipH="1" flipV="1">
            <a:off x="9426804" y="5712643"/>
            <a:ext cx="518475" cy="403773"/>
          </a:xfrm>
          <a:prstGeom prst="straightConnector1">
            <a:avLst/>
          </a:prstGeom>
          <a:ln w="444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2710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01531-4F2E-4D58-A31B-02A99E0B2947}"/>
              </a:ext>
            </a:extLst>
          </p:cNvPr>
          <p:cNvSpPr>
            <a:spLocks noGrp="1"/>
          </p:cNvSpPr>
          <p:nvPr>
            <p:ph type="title"/>
          </p:nvPr>
        </p:nvSpPr>
        <p:spPr/>
        <p:txBody>
          <a:bodyPr/>
          <a:lstStyle/>
          <a:p>
            <a:r>
              <a:rPr lang="en-US" dirty="0"/>
              <a:t>Necessary protocol language part 2</a:t>
            </a:r>
          </a:p>
        </p:txBody>
      </p:sp>
      <p:sp>
        <p:nvSpPr>
          <p:cNvPr id="6" name="Content Placeholder 2">
            <a:extLst>
              <a:ext uri="{FF2B5EF4-FFF2-40B4-BE49-F238E27FC236}">
                <a16:creationId xmlns:a16="http://schemas.microsoft.com/office/drawing/2014/main" id="{10346A75-37D6-44B6-9B2A-574051C0A46D}"/>
              </a:ext>
            </a:extLst>
          </p:cNvPr>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i="1" dirty="0"/>
              <a:t>6.7.2             Payments for Ancillary Service Capacity Assigned in Real-Time Operations</a:t>
            </a:r>
            <a:endParaRPr lang="en-US" dirty="0"/>
          </a:p>
          <a:p>
            <a:pPr marL="0" indent="0">
              <a:buFont typeface="Arial" panose="020B0604020202020204" pitchFamily="34" charset="0"/>
              <a:buNone/>
            </a:pPr>
            <a:r>
              <a:rPr lang="en-US" dirty="0">
                <a:solidFill>
                  <a:srgbClr val="FF0000"/>
                </a:solidFill>
              </a:rPr>
              <a:t>       (f)         For HSL – RT telemetered energy: </a:t>
            </a:r>
          </a:p>
          <a:p>
            <a:pPr marL="0" indent="0">
              <a:buFont typeface="Arial" panose="020B0604020202020204" pitchFamily="34" charset="0"/>
              <a:buNone/>
            </a:pPr>
            <a:r>
              <a:rPr lang="en-US" b="1" dirty="0">
                <a:solidFill>
                  <a:srgbClr val="FF0000"/>
                </a:solidFill>
              </a:rPr>
              <a:t>                the generator has to pay back the marginal cost of production</a:t>
            </a:r>
            <a:endParaRPr lang="en-US" dirty="0">
              <a:solidFill>
                <a:srgbClr val="FF0000"/>
              </a:solidFill>
              <a:highlight>
                <a:srgbClr val="FFFF00"/>
              </a:highlight>
            </a:endParaRPr>
          </a:p>
          <a:p>
            <a:pPr marL="0" indent="0">
              <a:buFont typeface="Arial" panose="020B0604020202020204" pitchFamily="34" charset="0"/>
              <a:buNone/>
            </a:pPr>
            <a:endParaRPr lang="en-US" dirty="0">
              <a:solidFill>
                <a:srgbClr val="FF0000"/>
              </a:solidFill>
              <a:highlight>
                <a:srgbClr val="FFFF00"/>
              </a:highlight>
            </a:endParaRPr>
          </a:p>
        </p:txBody>
      </p:sp>
      <p:sp>
        <p:nvSpPr>
          <p:cNvPr id="7" name="Rectangle 6">
            <a:extLst>
              <a:ext uri="{FF2B5EF4-FFF2-40B4-BE49-F238E27FC236}">
                <a16:creationId xmlns:a16="http://schemas.microsoft.com/office/drawing/2014/main" id="{0684B379-91B5-4198-B762-C0A7EBFCF34D}"/>
              </a:ext>
            </a:extLst>
          </p:cNvPr>
          <p:cNvSpPr/>
          <p:nvPr/>
        </p:nvSpPr>
        <p:spPr>
          <a:xfrm>
            <a:off x="914400" y="2830823"/>
            <a:ext cx="10257639" cy="151257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AEC1EB5-BBAE-4250-8D9E-7198394B1236}"/>
              </a:ext>
            </a:extLst>
          </p:cNvPr>
          <p:cNvSpPr txBox="1"/>
          <p:nvPr/>
        </p:nvSpPr>
        <p:spPr>
          <a:xfrm>
            <a:off x="4152113" y="4918074"/>
            <a:ext cx="6754011" cy="369332"/>
          </a:xfrm>
          <a:prstGeom prst="rect">
            <a:avLst/>
          </a:prstGeom>
          <a:noFill/>
          <a:ln w="50800">
            <a:solidFill>
              <a:srgbClr val="FF0000"/>
            </a:solidFill>
          </a:ln>
        </p:spPr>
        <p:txBody>
          <a:bodyPr wrap="square" rtlCol="0">
            <a:spAutoFit/>
          </a:bodyPr>
          <a:lstStyle/>
          <a:p>
            <a:r>
              <a:rPr lang="en-US" dirty="0">
                <a:solidFill>
                  <a:srgbClr val="FF0000"/>
                </a:solidFill>
              </a:rPr>
              <a:t>Current protocols back out savings from energy not produced</a:t>
            </a:r>
          </a:p>
        </p:txBody>
      </p:sp>
      <p:cxnSp>
        <p:nvCxnSpPr>
          <p:cNvPr id="9" name="Straight Arrow Connector 8">
            <a:extLst>
              <a:ext uri="{FF2B5EF4-FFF2-40B4-BE49-F238E27FC236}">
                <a16:creationId xmlns:a16="http://schemas.microsoft.com/office/drawing/2014/main" id="{E1E82584-F191-4A64-B995-BD5556B1FF3F}"/>
              </a:ext>
            </a:extLst>
          </p:cNvPr>
          <p:cNvCxnSpPr>
            <a:cxnSpLocks/>
          </p:cNvCxnSpPr>
          <p:nvPr/>
        </p:nvCxnSpPr>
        <p:spPr>
          <a:xfrm flipH="1" flipV="1">
            <a:off x="5729925" y="4428851"/>
            <a:ext cx="518475" cy="403773"/>
          </a:xfrm>
          <a:prstGeom prst="straightConnector1">
            <a:avLst/>
          </a:prstGeom>
          <a:ln w="444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9308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87F58-D192-41B8-BCEA-144708E69DFA}"/>
              </a:ext>
            </a:extLst>
          </p:cNvPr>
          <p:cNvSpPr>
            <a:spLocks noGrp="1"/>
          </p:cNvSpPr>
          <p:nvPr>
            <p:ph type="title"/>
          </p:nvPr>
        </p:nvSpPr>
        <p:spPr/>
        <p:txBody>
          <a:bodyPr/>
          <a:lstStyle/>
          <a:p>
            <a:r>
              <a:rPr lang="en-US" dirty="0"/>
              <a:t>Necessary protocol language part 3</a:t>
            </a:r>
          </a:p>
        </p:txBody>
      </p:sp>
      <p:sp>
        <p:nvSpPr>
          <p:cNvPr id="8" name="Rectangle 7">
            <a:extLst>
              <a:ext uri="{FF2B5EF4-FFF2-40B4-BE49-F238E27FC236}">
                <a16:creationId xmlns:a16="http://schemas.microsoft.com/office/drawing/2014/main" id="{006E2115-87E6-4591-9CC6-49A2F9C4303A}"/>
              </a:ext>
            </a:extLst>
          </p:cNvPr>
          <p:cNvSpPr/>
          <p:nvPr/>
        </p:nvSpPr>
        <p:spPr>
          <a:xfrm>
            <a:off x="215757" y="1530849"/>
            <a:ext cx="11846103" cy="5016758"/>
          </a:xfrm>
          <a:prstGeom prst="rect">
            <a:avLst/>
          </a:prstGeom>
        </p:spPr>
        <p:txBody>
          <a:bodyPr wrap="square">
            <a:spAutoFit/>
          </a:bodyPr>
          <a:lstStyle/>
          <a:p>
            <a:pPr>
              <a:spcBef>
                <a:spcPts val="2400"/>
              </a:spcBef>
              <a:spcAft>
                <a:spcPts val="1200"/>
              </a:spcAft>
            </a:pPr>
            <a:r>
              <a:rPr lang="en-US" b="1" i="1" dirty="0">
                <a:latin typeface="Times New Roman" panose="02020603050405020304" pitchFamily="18" charset="0"/>
                <a:ea typeface="Times New Roman" panose="02020603050405020304" pitchFamily="18" charset="0"/>
              </a:rPr>
              <a:t>6.7.5          Real-Time Ancillary Service Imbalance Payment or Charge</a:t>
            </a:r>
          </a:p>
          <a:p>
            <a:pPr marL="457200" marR="0" indent="-457200">
              <a:spcBef>
                <a:spcPts val="0"/>
              </a:spcBef>
              <a:spcAft>
                <a:spcPts val="1200"/>
              </a:spcAft>
            </a:pPr>
            <a:r>
              <a:rPr lang="en-US" dirty="0">
                <a:latin typeface="Times New Roman" panose="02020603050405020304" pitchFamily="18" charset="0"/>
                <a:ea typeface="Times New Roman" panose="02020603050405020304" pitchFamily="18" charset="0"/>
              </a:rPr>
              <a:t>(1)       </a:t>
            </a:r>
            <a:r>
              <a:rPr lang="en-US" dirty="0">
                <a:solidFill>
                  <a:srgbClr val="000000"/>
                </a:solidFill>
                <a:latin typeface="Times New Roman" panose="02020603050405020304" pitchFamily="18" charset="0"/>
                <a:ea typeface="Times New Roman" panose="02020603050405020304" pitchFamily="18" charset="0"/>
              </a:rPr>
              <a:t>Based on the Real-Time On-Line Reliability Deployment Price Adders, Real-Time On-Line Reserve Price Adders and a Real-Time Off-Line Reserve Price Adders, ERCOT shall calculate Ancillary Service imbalance Settlement, which will make Resources indifferent to the utilization of their capacity for energy or Ancillary Service reserves, as set forth in this Section.</a:t>
            </a:r>
            <a:endParaRPr lang="en-US" dirty="0">
              <a:latin typeface="Times New Roman" panose="02020603050405020304" pitchFamily="18" charset="0"/>
              <a:ea typeface="Times New Roman" panose="02020603050405020304" pitchFamily="18" charset="0"/>
            </a:endParaRPr>
          </a:p>
          <a:p>
            <a:pPr marL="457200" marR="0" indent="-457200">
              <a:spcBef>
                <a:spcPts val="0"/>
              </a:spcBef>
              <a:spcAft>
                <a:spcPts val="1200"/>
              </a:spcAft>
            </a:pPr>
            <a:r>
              <a:rPr lang="en-US" dirty="0">
                <a:latin typeface="Times New Roman" panose="02020603050405020304" pitchFamily="18" charset="0"/>
                <a:ea typeface="Times New Roman" panose="02020603050405020304" pitchFamily="18" charset="0"/>
              </a:rPr>
              <a:t>(2)       The payment or charge to each QSE for Ancillary Service imbalance is calculated based on the price calculation set forth in paragraph (12) of Section 6.5.7.3, Security Constrained Economic Dispatch, and applied to the following amounts for each QSE:</a:t>
            </a:r>
          </a:p>
          <a:p>
            <a:pPr marL="914400" marR="0" indent="-457200">
              <a:spcBef>
                <a:spcPts val="1200"/>
              </a:spcBef>
              <a:spcAft>
                <a:spcPts val="1200"/>
              </a:spcAft>
            </a:pPr>
            <a:r>
              <a:rPr lang="en-US" dirty="0">
                <a:latin typeface="Times New Roman" panose="02020603050405020304" pitchFamily="18" charset="0"/>
                <a:ea typeface="Times New Roman" panose="02020603050405020304" pitchFamily="18" charset="0"/>
              </a:rPr>
              <a:t>(c)       The amount of Ancillary Service Resource Responsibility for Reg-Up, RRS and Non-Spin </a:t>
            </a:r>
            <a:r>
              <a:rPr lang="en-US" dirty="0">
                <a:solidFill>
                  <a:srgbClr val="FF0000"/>
                </a:solidFill>
                <a:latin typeface="Times New Roman" panose="02020603050405020304" pitchFamily="18" charset="0"/>
                <a:ea typeface="Times New Roman" panose="02020603050405020304" pitchFamily="18" charset="0"/>
              </a:rPr>
              <a:t>(exempting quantities of AS Assigned in Real-Time Operations)</a:t>
            </a:r>
            <a:r>
              <a:rPr lang="en-US" dirty="0">
                <a:latin typeface="Times New Roman" panose="02020603050405020304" pitchFamily="18" charset="0"/>
                <a:ea typeface="Times New Roman" panose="02020603050405020304" pitchFamily="18" charset="0"/>
              </a:rPr>
              <a:t> for all Generation and Load Resources represented by the QSE for the 15-minute Settlement Interval.</a:t>
            </a:r>
          </a:p>
          <a:p>
            <a:r>
              <a:rPr lang="en-US" dirty="0">
                <a:latin typeface="Calibri" panose="020F0502020204030204" pitchFamily="34" charset="0"/>
                <a:ea typeface="Calibri" panose="020F0502020204030204" pitchFamily="34" charset="0"/>
              </a:rPr>
              <a:t>…..</a:t>
            </a:r>
          </a:p>
          <a:p>
            <a:endParaRPr lang="en-US" dirty="0">
              <a:latin typeface="Calibri" panose="020F0502020204030204" pitchFamily="34" charset="0"/>
              <a:ea typeface="Calibri" panose="020F0502020204030204" pitchFamily="34" charset="0"/>
            </a:endParaRPr>
          </a:p>
          <a:p>
            <a:r>
              <a:rPr lang="en-US" dirty="0">
                <a:latin typeface="Calibri" panose="020F0502020204030204" pitchFamily="34" charset="0"/>
                <a:ea typeface="Calibri" panose="020F0502020204030204" pitchFamily="34" charset="0"/>
              </a:rPr>
              <a:t>(7)       The payment or charge to each QSE for the Ancillary Service imbalance for a given 15-minute Settlement Interval is calculated as follows:</a:t>
            </a:r>
            <a:endParaRPr lang="en-US" dirty="0"/>
          </a:p>
        </p:txBody>
      </p:sp>
      <p:sp>
        <p:nvSpPr>
          <p:cNvPr id="9" name="TextBox 8">
            <a:extLst>
              <a:ext uri="{FF2B5EF4-FFF2-40B4-BE49-F238E27FC236}">
                <a16:creationId xmlns:a16="http://schemas.microsoft.com/office/drawing/2014/main" id="{394D3252-6B80-40F2-82BC-B76CE2373555}"/>
              </a:ext>
            </a:extLst>
          </p:cNvPr>
          <p:cNvSpPr txBox="1"/>
          <p:nvPr/>
        </p:nvSpPr>
        <p:spPr>
          <a:xfrm>
            <a:off x="4599789" y="5407508"/>
            <a:ext cx="4601361" cy="369332"/>
          </a:xfrm>
          <a:prstGeom prst="rect">
            <a:avLst/>
          </a:prstGeom>
          <a:noFill/>
          <a:ln w="50800">
            <a:solidFill>
              <a:srgbClr val="FF0000"/>
            </a:solidFill>
          </a:ln>
        </p:spPr>
        <p:txBody>
          <a:bodyPr wrap="square" rtlCol="0">
            <a:spAutoFit/>
          </a:bodyPr>
          <a:lstStyle/>
          <a:p>
            <a:r>
              <a:rPr lang="en-US" dirty="0">
                <a:solidFill>
                  <a:srgbClr val="FF0000"/>
                </a:solidFill>
              </a:rPr>
              <a:t>This allows headroom to get paid RDPA+ORDC. </a:t>
            </a:r>
          </a:p>
        </p:txBody>
      </p:sp>
      <p:cxnSp>
        <p:nvCxnSpPr>
          <p:cNvPr id="10" name="Straight Arrow Connector 9">
            <a:extLst>
              <a:ext uri="{FF2B5EF4-FFF2-40B4-BE49-F238E27FC236}">
                <a16:creationId xmlns:a16="http://schemas.microsoft.com/office/drawing/2014/main" id="{6B444240-881C-4E2B-AF05-1A25FE50DAC4}"/>
              </a:ext>
            </a:extLst>
          </p:cNvPr>
          <p:cNvCxnSpPr>
            <a:cxnSpLocks/>
          </p:cNvCxnSpPr>
          <p:nvPr/>
        </p:nvCxnSpPr>
        <p:spPr>
          <a:xfrm flipH="1" flipV="1">
            <a:off x="6177601" y="4952726"/>
            <a:ext cx="518475" cy="403773"/>
          </a:xfrm>
          <a:prstGeom prst="straightConnector1">
            <a:avLst/>
          </a:prstGeom>
          <a:ln w="444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83019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DB19C-32D0-4F3D-B9C1-E97A676B269C}"/>
              </a:ext>
            </a:extLst>
          </p:cNvPr>
          <p:cNvSpPr>
            <a:spLocks noGrp="1"/>
          </p:cNvSpPr>
          <p:nvPr>
            <p:ph type="title"/>
          </p:nvPr>
        </p:nvSpPr>
        <p:spPr/>
        <p:txBody>
          <a:bodyPr/>
          <a:lstStyle/>
          <a:p>
            <a:r>
              <a:rPr lang="en-US" dirty="0"/>
              <a:t>Example for HE16 </a:t>
            </a:r>
            <a:r>
              <a:rPr lang="en-US" sz="2000" dirty="0"/>
              <a:t>(current protocols)</a:t>
            </a:r>
          </a:p>
        </p:txBody>
      </p:sp>
      <p:sp>
        <p:nvSpPr>
          <p:cNvPr id="3" name="Content Placeholder 2">
            <a:extLst>
              <a:ext uri="{FF2B5EF4-FFF2-40B4-BE49-F238E27FC236}">
                <a16:creationId xmlns:a16="http://schemas.microsoft.com/office/drawing/2014/main" id="{7EC0EEAC-3086-4A39-9C4C-1E82AD78A36A}"/>
              </a:ext>
            </a:extLst>
          </p:cNvPr>
          <p:cNvSpPr>
            <a:spLocks noGrp="1"/>
          </p:cNvSpPr>
          <p:nvPr>
            <p:ph idx="1"/>
          </p:nvPr>
        </p:nvSpPr>
        <p:spPr/>
        <p:txBody>
          <a:bodyPr/>
          <a:lstStyle/>
          <a:p>
            <a:pPr marL="0" indent="0">
              <a:buNone/>
            </a:pPr>
            <a:r>
              <a:rPr lang="en-US" dirty="0"/>
              <a:t>This is an example for a CC  (10MW HSL with 1MW of that being NFRC) that is assigned AS under current protocols.</a:t>
            </a:r>
          </a:p>
          <a:p>
            <a:pPr marL="0" indent="0">
              <a:buNone/>
            </a:pPr>
            <a:endParaRPr lang="en-US" dirty="0"/>
          </a:p>
          <a:p>
            <a:r>
              <a:rPr lang="en-US" dirty="0"/>
              <a:t>DA TPO sale: 10 MW. (HSL=10 MW)</a:t>
            </a:r>
          </a:p>
          <a:p>
            <a:r>
              <a:rPr lang="en-US" dirty="0"/>
              <a:t>DA SPP = $7500</a:t>
            </a:r>
          </a:p>
          <a:p>
            <a:endParaRPr lang="en-US" dirty="0"/>
          </a:p>
        </p:txBody>
      </p:sp>
    </p:spTree>
    <p:extLst>
      <p:ext uri="{BB962C8B-B14F-4D97-AF65-F5344CB8AC3E}">
        <p14:creationId xmlns:p14="http://schemas.microsoft.com/office/powerpoint/2010/main" val="23382223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2400</TotalTime>
  <Words>1350</Words>
  <Application>Microsoft Office PowerPoint</Application>
  <PresentationFormat>Widescreen</PresentationFormat>
  <Paragraphs>95</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Office Theme</vt:lpstr>
      <vt:lpstr>AS Assignment</vt:lpstr>
      <vt:lpstr>AS Assignment </vt:lpstr>
      <vt:lpstr>AS Assignment </vt:lpstr>
      <vt:lpstr>AS Assignment </vt:lpstr>
      <vt:lpstr>Current Protocol Language</vt:lpstr>
      <vt:lpstr>Necessary protocol language part 1</vt:lpstr>
      <vt:lpstr>Necessary protocol language part 2</vt:lpstr>
      <vt:lpstr>Necessary protocol language part 3</vt:lpstr>
      <vt:lpstr>Example for HE16 (current protocols)</vt:lpstr>
      <vt:lpstr>Example for HE16 (current protocols)</vt:lpstr>
      <vt:lpstr>Example for HE16 (current protocols)</vt:lpstr>
      <vt:lpstr>Example for HE16 (current protocols)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 Assignment</dc:title>
  <dc:creator>Simpson, Lori A:(BSC)</dc:creator>
  <cp:lastModifiedBy>Simpson, Lori A:(BSC)</cp:lastModifiedBy>
  <cp:revision>53</cp:revision>
  <dcterms:created xsi:type="dcterms:W3CDTF">2021-06-09T14:58:32Z</dcterms:created>
  <dcterms:modified xsi:type="dcterms:W3CDTF">2021-07-12T15:13:41Z</dcterms:modified>
</cp:coreProperties>
</file>