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"/>
  </p:notesMasterIdLst>
  <p:sldIdLst>
    <p:sldId id="370" r:id="rId2"/>
    <p:sldId id="407" r:id="rId3"/>
    <p:sldId id="380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24">
          <p15:clr>
            <a:srgbClr val="A4A3A4"/>
          </p15:clr>
        </p15:guide>
        <p15:guide id="2" pos="15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294171"/>
    <a:srgbClr val="40949A"/>
    <a:srgbClr val="DDDDDD"/>
    <a:srgbClr val="FF3300"/>
    <a:srgbClr val="FF9900"/>
    <a:srgbClr val="5469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36" autoAdjust="0"/>
    <p:restoredTop sz="94660"/>
  </p:normalViewPr>
  <p:slideViewPr>
    <p:cSldViewPr>
      <p:cViewPr varScale="1">
        <p:scale>
          <a:sx n="65" d="100"/>
          <a:sy n="65" d="100"/>
        </p:scale>
        <p:origin x="1267" y="31"/>
      </p:cViewPr>
      <p:guideLst>
        <p:guide orient="horz" pos="4224"/>
        <p:guide pos="153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1E67AEE-8CC1-4A0B-A9B6-7A0EA26C25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1852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F4E91-82B0-4B0A-B027-BD0D9A9E2F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63C12-58CE-4440-A1BF-0B7C561A99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66800"/>
            <a:ext cx="8229600" cy="47244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6B53AA-B243-4AFA-AE7D-A4D34BCED2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5C669-FB09-4A92-913B-0BA846DAB3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9CC92-127D-4848-9213-EA7DAAA412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EDB76-CD43-480E-8EA0-CC06EF22C0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6B115-F29F-48A1-9E11-9E3CE3F393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FD4DE-F1B7-4669-99F6-06BC1BE774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5D72C-229D-4F03-A50E-FE97AACDD8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E0F6C-C800-4268-B636-BF74DBEF15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CB72A-E33B-43FC-913A-F3DE954CEE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EE74527-A6B7-4978-8CA2-A96E52BABC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3559" name="Rectangle 7"/>
          <p:cNvSpPr>
            <a:spLocks noChangeArrowheads="1"/>
          </p:cNvSpPr>
          <p:nvPr userDrawn="1"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23563" name="Line 11"/>
          <p:cNvSpPr>
            <a:spLocks noChangeShapeType="1"/>
          </p:cNvSpPr>
          <p:nvPr userDrawn="1"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  <p:sp>
        <p:nvSpPr>
          <p:cNvPr id="23564" name="Line 12"/>
          <p:cNvSpPr>
            <a:spLocks noChangeShapeType="1"/>
          </p:cNvSpPr>
          <p:nvPr userDrawn="1"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fld id="{30AE3F6D-6E55-4F4D-8DFA-3811BE74B05E}" type="slidenum">
              <a:rPr lang="en-US" sz="1200"/>
              <a:pPr algn="ctr">
                <a:defRPr/>
              </a:pPr>
              <a:t>‹#›</a:t>
            </a:fld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5"/>
          <p:cNvSpPr txBox="1">
            <a:spLocks noGrp="1" noChangeArrowheads="1"/>
          </p:cNvSpPr>
          <p:nvPr/>
        </p:nvSpPr>
        <p:spPr bwMode="auto">
          <a:xfrm>
            <a:off x="1981200" y="5067300"/>
            <a:ext cx="44196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b="1" dirty="0"/>
          </a:p>
        </p:txBody>
      </p:sp>
      <p:sp>
        <p:nvSpPr>
          <p:cNvPr id="1536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581400"/>
            <a:ext cx="63246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b="0" dirty="0">
                <a:latin typeface="Calibri" panose="020F0502020204030204" pitchFamily="34" charset="0"/>
              </a:rPr>
              <a:t>REMINDERS</a:t>
            </a:r>
          </a:p>
          <a:p>
            <a:pPr marL="0" indent="0" algn="ctr">
              <a:buNone/>
            </a:pPr>
            <a:r>
              <a:rPr lang="en-US" sz="2800" dirty="0">
                <a:latin typeface="Calibri" panose="020F0502020204030204" pitchFamily="34" charset="0"/>
              </a:rPr>
              <a:t>Tuesday, June 9, 2021</a:t>
            </a:r>
            <a:endParaRPr lang="en-US" sz="2800" b="0" dirty="0">
              <a:latin typeface="Calibri" panose="020F0502020204030204" pitchFamily="34" charset="0"/>
            </a:endParaRPr>
          </a:p>
        </p:txBody>
      </p:sp>
      <p:sp>
        <p:nvSpPr>
          <p:cNvPr id="15363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762000" y="1295400"/>
            <a:ext cx="7543800" cy="1828800"/>
          </a:xfrm>
        </p:spPr>
        <p:txBody>
          <a:bodyPr/>
          <a:lstStyle/>
          <a:p>
            <a:pPr algn="ctr" eaLnBrk="1" hangingPunct="1"/>
            <a:r>
              <a:rPr lang="en-US" sz="4400" b="1" dirty="0">
                <a:latin typeface="Calibri" panose="020F0502020204030204" pitchFamily="34" charset="0"/>
              </a:rPr>
              <a:t>ERCOT</a:t>
            </a:r>
            <a:br>
              <a:rPr lang="en-US" sz="4400" b="1" dirty="0">
                <a:latin typeface="Calibri" panose="020F0502020204030204" pitchFamily="34" charset="0"/>
              </a:rPr>
            </a:br>
            <a:r>
              <a:rPr lang="en-US" sz="4400" b="1" dirty="0">
                <a:latin typeface="Calibri" panose="020F0502020204030204" pitchFamily="34" charset="0"/>
              </a:rPr>
              <a:t> Retail Market Training</a:t>
            </a:r>
            <a:br>
              <a:rPr lang="en-US" sz="4400" b="1" dirty="0">
                <a:latin typeface="Calibri" panose="020F0502020204030204" pitchFamily="34" charset="0"/>
              </a:rPr>
            </a:br>
            <a:r>
              <a:rPr lang="en-US" sz="4400" b="1" dirty="0">
                <a:latin typeface="Calibri" panose="020F0502020204030204" pitchFamily="34" charset="0"/>
              </a:rPr>
              <a:t> Task Force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80999" y="5410200"/>
            <a:ext cx="8305801" cy="476250"/>
          </a:xfrm>
        </p:spPr>
        <p:txBody>
          <a:bodyPr/>
          <a:lstStyle/>
          <a:p>
            <a:pPr>
              <a:defRPr/>
            </a:pPr>
            <a:r>
              <a:rPr lang="en-US" sz="1400" dirty="0">
                <a:solidFill>
                  <a:schemeClr val="accent5">
                    <a:lumMod val="50000"/>
                  </a:schemeClr>
                </a:solidFill>
              </a:rPr>
              <a:t>Debbie McKeever, Oncor               Tomas Fernandez, NRG            Sheri Wiegand, TXU Energy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 Retail Training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u="sng" dirty="0"/>
              <a:t>Retail 101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0" dirty="0"/>
              <a:t>Thursday, September 30, 8:30 AM 		WebEx only</a:t>
            </a:r>
          </a:p>
          <a:p>
            <a:pPr marL="0" indent="0">
              <a:buNone/>
            </a:pPr>
            <a:endParaRPr lang="en-US" b="0" dirty="0"/>
          </a:p>
          <a:p>
            <a:pPr marL="0" indent="0">
              <a:buNone/>
            </a:pPr>
            <a:r>
              <a:rPr lang="en-US" sz="2400" u="sng" dirty="0"/>
              <a:t>Marketrak, Inadvertent Gain Training  </a:t>
            </a:r>
          </a:p>
          <a:p>
            <a:pPr marL="0" indent="0">
              <a:buNone/>
            </a:pPr>
            <a:r>
              <a:rPr lang="en-US" dirty="0"/>
              <a:t>2 Half day training sessions – WebEx only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0" dirty="0"/>
              <a:t>Wednesday, October 6     MT – Part 1 8:30 AM 	</a:t>
            </a:r>
          </a:p>
          <a:p>
            <a:pPr marL="0" indent="0">
              <a:buNone/>
            </a:pPr>
            <a:r>
              <a:rPr lang="en-US" b="0" dirty="0"/>
              <a:t>	Thursday, October 7	   MT – Part 2 &amp; IAG 8:30 AM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u="sng" dirty="0"/>
              <a:t>TX SET Training will return!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0" dirty="0"/>
              <a:t>ETA – Late  2021 </a:t>
            </a:r>
          </a:p>
          <a:p>
            <a:pPr marL="0" indent="0">
              <a:buNone/>
            </a:pPr>
            <a:r>
              <a:rPr lang="en-US" b="0" dirty="0"/>
              <a:t>	Status updates will be provided at future RMS meetings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</p:spTree>
    <p:extLst>
      <p:ext uri="{BB962C8B-B14F-4D97-AF65-F5344CB8AC3E}">
        <p14:creationId xmlns:p14="http://schemas.microsoft.com/office/powerpoint/2010/main" val="412674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2057400"/>
            <a:ext cx="8458200" cy="3124200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2800" b="1" dirty="0">
                <a:latin typeface="Calibri" panose="020F0502020204030204" pitchFamily="34" charset="0"/>
              </a:rPr>
              <a:t>Friday, July 16, 2021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2400" dirty="0"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dirty="0">
                <a:latin typeface="Calibri" panose="020F0502020204030204" pitchFamily="34" charset="0"/>
              </a:rPr>
              <a:t>9:30 AM Webex only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2400" dirty="0"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dirty="0">
                <a:latin typeface="Calibri" panose="020F0502020204030204" pitchFamily="34" charset="0"/>
              </a:rPr>
              <a:t>Primary Topics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2400" dirty="0"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dirty="0">
                <a:latin typeface="Calibri" panose="020F0502020204030204" pitchFamily="34" charset="0"/>
              </a:rPr>
              <a:t>Mass Transition Online Training Module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dirty="0">
                <a:latin typeface="Calibri" panose="020F0502020204030204" pitchFamily="34" charset="0"/>
              </a:rPr>
              <a:t>TX SET Training Module  </a:t>
            </a:r>
          </a:p>
          <a:p>
            <a:pPr algn="ctr"/>
            <a:endParaRPr lang="en-US" sz="2400" dirty="0">
              <a:latin typeface="Calibri" panose="020F0502020204030204" pitchFamily="34" charset="0"/>
            </a:endParaRPr>
          </a:p>
          <a:p>
            <a:pPr algn="ctr"/>
            <a:endParaRPr lang="en-US" sz="3600" dirty="0">
              <a:latin typeface="Calibri" panose="020F0502020204030204" pitchFamily="34" charset="0"/>
            </a:endParaRPr>
          </a:p>
          <a:p>
            <a:pPr algn="ctr"/>
            <a:endParaRPr lang="en-US" sz="2600" dirty="0">
              <a:latin typeface="Calibri" panose="020F0502020204030204" pitchFamily="34" charset="0"/>
            </a:endParaRPr>
          </a:p>
          <a:p>
            <a:pPr algn="ctr"/>
            <a:endParaRPr lang="en-US" sz="2600" dirty="0"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sz="2600" b="0" dirty="0"/>
          </a:p>
        </p:txBody>
      </p:sp>
      <p:sp>
        <p:nvSpPr>
          <p:cNvPr id="15363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1828800" y="685800"/>
            <a:ext cx="5486400" cy="914400"/>
          </a:xfrm>
        </p:spPr>
        <p:txBody>
          <a:bodyPr/>
          <a:lstStyle/>
          <a:p>
            <a:pPr algn="ctr" eaLnBrk="1" hangingPunct="1"/>
            <a:r>
              <a:rPr lang="en-US" sz="3600" b="1" dirty="0">
                <a:latin typeface="Calibri" panose="020F0502020204030204" pitchFamily="34" charset="0"/>
              </a:rPr>
              <a:t>Upcoming</a:t>
            </a:r>
            <a:br>
              <a:rPr lang="en-US" sz="3600" b="1" dirty="0">
                <a:latin typeface="Calibri" panose="020F0502020204030204" pitchFamily="34" charset="0"/>
              </a:rPr>
            </a:br>
            <a:r>
              <a:rPr lang="en-US" sz="3600" b="1" dirty="0">
                <a:latin typeface="Calibri" panose="020F0502020204030204" pitchFamily="34" charset="0"/>
              </a:rPr>
              <a:t> RMTTF Meeting</a:t>
            </a:r>
          </a:p>
        </p:txBody>
      </p:sp>
    </p:spTree>
    <p:extLst>
      <p:ext uri="{BB962C8B-B14F-4D97-AF65-F5344CB8AC3E}">
        <p14:creationId xmlns:p14="http://schemas.microsoft.com/office/powerpoint/2010/main" val="1429788925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8922</TotalTime>
  <Words>56</Words>
  <Application>Microsoft Office PowerPoint</Application>
  <PresentationFormat>On-screen Show (4:3)</PresentationFormat>
  <Paragraphs>31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Arial Black</vt:lpstr>
      <vt:lpstr>Calibri</vt:lpstr>
      <vt:lpstr>Custom Design</vt:lpstr>
      <vt:lpstr>ERCOT  Retail Market Training  Task Force</vt:lpstr>
      <vt:lpstr>Upcoming Retail Training</vt:lpstr>
      <vt:lpstr>Upcoming  RMTTF Meeting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Mckeever, Deborah</dc:creator>
  <cp:lastModifiedBy>Wiegand, Sheri</cp:lastModifiedBy>
  <cp:revision>496</cp:revision>
  <cp:lastPrinted>2016-02-12T19:29:41Z</cp:lastPrinted>
  <dcterms:created xsi:type="dcterms:W3CDTF">2005-04-21T14:28:35Z</dcterms:created>
  <dcterms:modified xsi:type="dcterms:W3CDTF">2021-07-08T22:17:02Z</dcterms:modified>
</cp:coreProperties>
</file>